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4"/>
    <p:sldMasterId id="2147483720" r:id="rId5"/>
    <p:sldMasterId id="2147483767" r:id="rId6"/>
  </p:sldMasterIdLst>
  <p:notesMasterIdLst>
    <p:notesMasterId r:id="rId69"/>
  </p:notesMasterIdLst>
  <p:sldIdLst>
    <p:sldId id="256" r:id="rId7"/>
    <p:sldId id="373" r:id="rId8"/>
    <p:sldId id="374" r:id="rId9"/>
    <p:sldId id="259" r:id="rId10"/>
    <p:sldId id="269" r:id="rId11"/>
    <p:sldId id="365" r:id="rId12"/>
    <p:sldId id="281" r:id="rId13"/>
    <p:sldId id="375" r:id="rId14"/>
    <p:sldId id="262" r:id="rId15"/>
    <p:sldId id="340" r:id="rId16"/>
    <p:sldId id="338" r:id="rId17"/>
    <p:sldId id="368" r:id="rId18"/>
    <p:sldId id="367" r:id="rId19"/>
    <p:sldId id="376" r:id="rId20"/>
    <p:sldId id="283" r:id="rId21"/>
    <p:sldId id="311" r:id="rId22"/>
    <p:sldId id="284" r:id="rId23"/>
    <p:sldId id="285" r:id="rId24"/>
    <p:sldId id="314" r:id="rId25"/>
    <p:sldId id="313" r:id="rId26"/>
    <p:sldId id="316" r:id="rId27"/>
    <p:sldId id="377" r:id="rId28"/>
    <p:sldId id="353" r:id="rId29"/>
    <p:sldId id="331" r:id="rId30"/>
    <p:sldId id="330" r:id="rId31"/>
    <p:sldId id="329" r:id="rId32"/>
    <p:sldId id="352" r:id="rId33"/>
    <p:sldId id="372" r:id="rId34"/>
    <p:sldId id="371" r:id="rId35"/>
    <p:sldId id="370" r:id="rId36"/>
    <p:sldId id="369" r:id="rId37"/>
    <p:sldId id="381" r:id="rId38"/>
    <p:sldId id="320" r:id="rId39"/>
    <p:sldId id="345" r:id="rId40"/>
    <p:sldId id="378" r:id="rId41"/>
    <p:sldId id="278" r:id="rId42"/>
    <p:sldId id="362" r:id="rId43"/>
    <p:sldId id="279" r:id="rId44"/>
    <p:sldId id="306" r:id="rId45"/>
    <p:sldId id="308" r:id="rId46"/>
    <p:sldId id="280" r:id="rId47"/>
    <p:sldId id="305" r:id="rId48"/>
    <p:sldId id="309" r:id="rId49"/>
    <p:sldId id="310" r:id="rId50"/>
    <p:sldId id="363" r:id="rId51"/>
    <p:sldId id="317" r:id="rId52"/>
    <p:sldId id="379" r:id="rId53"/>
    <p:sldId id="366" r:id="rId54"/>
    <p:sldId id="361" r:id="rId55"/>
    <p:sldId id="298" r:id="rId56"/>
    <p:sldId id="296" r:id="rId57"/>
    <p:sldId id="277" r:id="rId58"/>
    <p:sldId id="263" r:id="rId59"/>
    <p:sldId id="364" r:id="rId60"/>
    <p:sldId id="351" r:id="rId61"/>
    <p:sldId id="327" r:id="rId62"/>
    <p:sldId id="326" r:id="rId63"/>
    <p:sldId id="325" r:id="rId64"/>
    <p:sldId id="323" r:id="rId65"/>
    <p:sldId id="322" r:id="rId66"/>
    <p:sldId id="319" r:id="rId67"/>
    <p:sldId id="318" r:id="rId68"/>
  </p:sldIdLst>
  <p:sldSz cx="12192000" cy="6858000"/>
  <p:notesSz cx="6858000" cy="1171575"/>
  <p:embeddedFontLst>
    <p:embeddedFont>
      <p:font typeface="Calibri" panose="020F0502020204030204" pitchFamily="34" charset="0"/>
      <p:regular r:id="rId70"/>
      <p:bold r:id="rId71"/>
      <p:italic r:id="rId72"/>
      <p:boldItalic r:id="rId73"/>
    </p:embeddedFont>
    <p:embeddedFont>
      <p:font typeface="Calibri Light" panose="020F0302020204030204" pitchFamily="34" charset="0"/>
      <p:regular r:id="rId74"/>
      <p:italic r:id="rId75"/>
    </p:embeddedFont>
    <p:embeddedFont>
      <p:font typeface="Cambria Math" panose="02040503050406030204" pitchFamily="18" charset="0"/>
      <p:regular r:id="rId76"/>
    </p:embeddedFont>
    <p:embeddedFont>
      <p:font typeface="Consolas" panose="020B0609020204030204" pitchFamily="49" charset="0"/>
      <p:regular r:id="rId77"/>
      <p:bold r:id="rId78"/>
      <p:italic r:id="rId79"/>
      <p:boldItalic r:id="rId80"/>
    </p:embeddedFont>
    <p:embeddedFont>
      <p:font typeface="Garamond" panose="02020404030301010803" pitchFamily="18" charset="0"/>
      <p:regular r:id="rId81"/>
      <p:bold r:id="rId82"/>
      <p: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86" roundtripDataSignature="AMtx7mikLTFo1BCzOGaUsSrsVad6zi8Hb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uett Bloxsom" initials="" lastIdx="2" clrIdx="0"/>
  <p:cmAuthor id="1" name="Aravapalli, Sayesha" initials="AS" lastIdx="5" clrIdx="1">
    <p:extLst>
      <p:ext uri="{19B8F6BF-5375-455C-9EA6-DF929625EA0E}">
        <p15:presenceInfo xmlns:p15="http://schemas.microsoft.com/office/powerpoint/2012/main" userId="S::saravapa@visa.com::ade0021e-6982-438c-a443-f9b848975494" providerId="AD"/>
      </p:ext>
    </p:extLst>
  </p:cmAuthor>
  <p:cmAuthor id="2" name="Bloxsom, Truett" initials="BT" lastIdx="1" clrIdx="2">
    <p:extLst>
      <p:ext uri="{19B8F6BF-5375-455C-9EA6-DF929625EA0E}">
        <p15:presenceInfo xmlns:p15="http://schemas.microsoft.com/office/powerpoint/2012/main" userId="S::tbloxsom@visa.com::465d716f-a38d-4b8a-a375-2e2ed80bac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002060"/>
    <a:srgbClr val="DEDEDE"/>
    <a:srgbClr val="EDC60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CACFA-47EF-4C7A-BA60-5D0DE24E8509}" v="34" dt="2020-05-08T01:01:10.288"/>
    <p1510:client id="{09D363B0-4F1D-4F2D-8B93-0ED3FF193FC2}" v="459" dt="2020-04-09T21:24:42.165"/>
    <p1510:client id="{0D9CB125-CF0B-4EA6-A0CF-FA9A99C7EE68}" v="71" dt="2020-05-06T17:46:01.611"/>
    <p1510:client id="{0F5CC8DC-7FAF-418C-8757-2FA4ACCCD599}" v="723" dt="2020-04-17T20:29:35.683"/>
    <p1510:client id="{14F55862-05E9-40DD-9AF1-D3F88D7A9B8B}" v="129" dt="2020-05-07T15:23:36.305"/>
    <p1510:client id="{15BF0366-8774-4C72-8126-D0534967D4E0}" v="70" dt="2020-04-30T15:24:19.340"/>
    <p1510:client id="{1DE7CB42-C844-4241-9D3B-6796A0E648B5}" v="167" dt="2020-04-30T19:04:41.693"/>
    <p1510:client id="{1EADA7B6-C855-4FBF-BBA4-77FC912D9A6F}" v="1171" dt="2020-05-05T04:05:04.119"/>
    <p1510:client id="{1EF28676-8E57-4E8B-8BB4-D549F0DDA79D}" v="62" dt="2020-04-30T16:51:40.228"/>
    <p1510:client id="{23A0F12D-D91A-4702-A5E6-1EDFB847B92D}" v="6" dt="2020-05-07T14:56:23.866"/>
    <p1510:client id="{2C555E88-F439-49CA-B2F0-EFCAFECD481B}" v="76" dt="2020-05-06T18:00:42.250"/>
    <p1510:client id="{2CA5032E-634E-41E4-A8AF-76723CD77A9D}" v="143" dt="2020-05-07T22:58:12.241"/>
    <p1510:client id="{30C87F3A-3652-4D1E-92C9-11A135E1F7D9}" v="1691" dt="2020-05-07T17:49:49.324"/>
    <p1510:client id="{32C60818-A995-43C5-A1F7-960056253E10}" v="1456" dt="2020-04-28T23:00:18.119"/>
    <p1510:client id="{37311E91-DAFF-4D35-9E5E-8915DC09FA44}" v="964" dt="2020-05-03T20:29:19.183"/>
    <p1510:client id="{386211DF-2B69-422C-ADA0-600DC9F63134}" v="239" dt="2020-05-07T19:01:40.368"/>
    <p1510:client id="{3AEA2A83-A269-40DE-A43C-E05BF67A01FC}" v="207" dt="2020-04-30T19:26:53.565"/>
    <p1510:client id="{3E30CB41-59BB-4F6E-AFB8-62720F739280}" v="24" dt="2020-04-29T11:35:24.080"/>
    <p1510:client id="{3EE90FD3-9167-4F5C-A5A9-803FE6E8742C}" v="424" dt="2020-05-08T00:55:21.098"/>
    <p1510:client id="{41700244-7D05-41A5-9FCE-A52ED63BD10A}" v="4" dt="2020-05-08T00:14:53.808"/>
    <p1510:client id="{4649A1AA-E4A6-4DB9-BD42-D1C3BC5E5AD5}" v="32" dt="2020-04-17T19:38:02.126"/>
    <p1510:client id="{48C66CC3-6C6E-48B0-B984-09AEFB6D4FA2}" v="24" dt="2020-04-09T05:09:29.511"/>
    <p1510:client id="{4A7FA897-F6BA-4833-9D7B-D6DFDB320860}" v="476" dt="2020-04-30T22:32:27.493"/>
    <p1510:client id="{52349CBA-FD84-4C58-AAB1-C97A1065CF54}" v="843" dt="2020-04-10T02:40:13.415"/>
    <p1510:client id="{551648C8-EAA1-483E-8C64-D74C6FCB37A9}" v="3" dt="2020-04-23T16:52:05.300"/>
    <p1510:client id="{560E24DF-F42E-4D7A-9500-FBEC222478A8}" v="2504" dt="2020-04-17T19:13:29.403"/>
    <p1510:client id="{57C20AE8-3B98-4AA7-A817-25286A23E118}" v="1674" dt="2020-04-09T00:07:37.577"/>
    <p1510:client id="{581B79BD-BC0A-4916-9998-8DB94891CBA0}" v="1626" dt="2020-04-09T19:54:52.147"/>
    <p1510:client id="{65E979B4-07F5-4E92-85DC-C2D112010C78}" v="261" dt="2020-05-08T00:14:32.971"/>
    <p1510:client id="{6762EFF3-1026-4FB8-8126-574042BF553E}" v="498" dt="2020-05-07T23:13:10.214"/>
    <p1510:client id="{68B006D4-194B-4E50-83DE-826DF1C6198E}" v="46" dt="2020-05-05T15:38:31.253"/>
    <p1510:client id="{6B71B36A-E55F-4C25-980B-87EE29FE1813}" v="363" dt="2020-04-29T16:57:11.097"/>
    <p1510:client id="{6F060776-8BBB-4222-B1BA-84A1C658E7A9}" v="196" dt="2020-05-05T01:11:11.384"/>
    <p1510:client id="{72AD8C4D-96C9-43C5-A675-0EBBDE17CA8D}" v="361" dt="2020-04-30T16:07:14.289"/>
    <p1510:client id="{76110DF0-1DEC-42C4-B0D8-AEF3484D9F2D}" v="110" dt="2020-04-24T18:11:59.608"/>
    <p1510:client id="{79C702B7-7686-4A2C-9AED-E11598FDB852}" v="1215" dt="2020-04-17T18:23:28.784"/>
    <p1510:client id="{815948A9-1ABE-46DF-9823-FB4C69BB5F79}" v="42" dt="2020-04-10T05:14:29.623"/>
    <p1510:client id="{82A2C88F-9B8F-4F6C-ACB4-4C3551E869D0}" v="2390" dt="2020-05-03T16:02:52.730"/>
    <p1510:client id="{8715C288-0EF9-4AB5-89FA-9726C4CC1A1D}" v="24" dt="2020-04-08T20:52:34.193"/>
    <p1510:client id="{8E0719BB-704B-4595-9176-B29A6BBC7D56}" v="1645" dt="2020-04-27T20:39:51.629"/>
    <p1510:client id="{8E1B2E1C-4E1E-492B-AE22-0FEBBDFA6B93}" v="439" dt="2020-04-09T04:58:49.829"/>
    <p1510:client id="{92BE5B80-B5C5-4102-A102-3DC81CB0333F}" v="2156" dt="2020-04-10T02:12:07.148"/>
    <p1510:client id="{94F0C0FE-8EE3-4EF7-804A-DA95E0453A52}" v="941" dt="2020-04-10T03:03:40.172"/>
    <p1510:client id="{A452E9C7-D1C5-4B50-9487-7D51CFA0DD86}" v="103" dt="2020-04-08T19:02:11.924"/>
    <p1510:client id="{A4C9D84E-A3B6-4438-BE51-A9815DC1E0EE}" v="34" dt="2020-04-10T05:07:26.441"/>
    <p1510:client id="{A9B99FE6-F9F7-494E-B468-F1B3D289533E}" v="398" dt="2020-04-10T00:27:40.404"/>
    <p1510:client id="{ADA5A86D-FC9D-42DC-9063-D2764C02725F}" v="1" dt="2020-04-28T16:05:50.047"/>
    <p1510:client id="{B99BAF93-1D51-439C-AF95-AACAD907F5EC}" v="583" dt="2020-04-17T20:26:31.879"/>
    <p1510:client id="{CB29AAA5-B4C6-4C18-8DB3-C8AB1DE3A638}" v="31" dt="2020-04-29T18:54:24.808"/>
    <p1510:client id="{D4F1E05C-2BF3-4BEB-9863-7D01D5E006EA}" v="312" dt="2020-04-30T17:28:54.095"/>
    <p1510:client id="{DDD7ACDF-88A0-4183-AF0F-A07A180859BD}" v="37" dt="2020-04-08T19:19:54.057"/>
    <p1510:client id="{E9E28D28-465E-479F-B702-C0AC44F4A0FF}" v="608" dt="2020-04-17T19:10:30.554"/>
    <p1510:client id="{E9EC1D7F-BAF0-4279-8DA7-C25175653AA6}" v="231" dt="2020-04-08T19:32:20.503"/>
    <p1510:client id="{EA5FA335-419A-4E2D-A346-D14C806D83E0}" v="1741" dt="2020-04-08T21:53:21.810"/>
    <p1510:client id="{EC9B5BF0-D4AF-4C37-9627-0BCC590181D1}" v="181" dt="2020-04-30T16:06:25.020"/>
    <p1510:client id="{F3A55AC6-610C-46AC-B46E-59B723C99664}" v="243" dt="2020-05-04T22:27:13.208"/>
    <p1510:client id="{FEB1A8E5-AA81-4683-A12B-958224BA17EF}" v="34" dt="2020-04-30T15:02:44.1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81" d="100"/>
          <a:sy n="81" d="100"/>
        </p:scale>
        <p:origin x="7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font" Target="fonts/font7.fntdata"/><Relationship Id="rId89"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font" Target="fonts/font2.fntdata"/><Relationship Id="rId92"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font" Target="fonts/font13.fntdata"/><Relationship Id="rId90" Type="http://schemas.openxmlformats.org/officeDocument/2006/relationships/theme" Target="theme/theme1.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3.fntdata"/><Relationship Id="rId80"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E21737-4B3A-4BA0-A211-0BD0BF9A9DEC}" type="doc">
      <dgm:prSet loTypeId="urn:microsoft.com/office/officeart/2005/8/layout/orgChart1" loCatId="hierarchy" qsTypeId="urn:microsoft.com/office/officeart/2005/8/quickstyle/simple4" qsCatId="simple" csTypeId="urn:microsoft.com/office/officeart/2005/8/colors/colorful1" csCatId="colorful" phldr="1"/>
      <dgm:spPr/>
      <dgm:t>
        <a:bodyPr/>
        <a:lstStyle/>
        <a:p>
          <a:endParaRPr lang="en-US"/>
        </a:p>
      </dgm:t>
    </dgm:pt>
    <dgm:pt modelId="{C0303DA9-E148-44F3-BB1A-A3E030DB7D7C}">
      <dgm:prSet/>
      <dgm:spPr/>
      <dgm:t>
        <a:bodyPr/>
        <a:lstStyle/>
        <a:p>
          <a:r>
            <a:rPr lang="en-US"/>
            <a:t>Major Revenue Streams :</a:t>
          </a:r>
        </a:p>
      </dgm:t>
    </dgm:pt>
    <dgm:pt modelId="{4E8ECE65-7474-484E-ACD9-57FD41F9F00E}" type="parTrans" cxnId="{A6354656-2AFE-499D-A4F7-2A1A53737DDB}">
      <dgm:prSet/>
      <dgm:spPr/>
      <dgm:t>
        <a:bodyPr/>
        <a:lstStyle/>
        <a:p>
          <a:endParaRPr lang="en-US"/>
        </a:p>
      </dgm:t>
    </dgm:pt>
    <dgm:pt modelId="{816C3CEA-C1BA-452E-BE4F-7BF54BED6411}" type="sibTrans" cxnId="{A6354656-2AFE-499D-A4F7-2A1A53737DDB}">
      <dgm:prSet/>
      <dgm:spPr/>
      <dgm:t>
        <a:bodyPr/>
        <a:lstStyle/>
        <a:p>
          <a:endParaRPr lang="en-US"/>
        </a:p>
      </dgm:t>
    </dgm:pt>
    <dgm:pt modelId="{8D6AEB00-775E-4C9A-94B5-058864248749}">
      <dgm:prSet/>
      <dgm:spPr/>
      <dgm:t>
        <a:bodyPr/>
        <a:lstStyle/>
        <a:p>
          <a:pPr>
            <a:lnSpc>
              <a:spcPct val="100000"/>
            </a:lnSpc>
          </a:pPr>
          <a:r>
            <a:rPr lang="en-US"/>
            <a:t>Number of transactions</a:t>
          </a:r>
        </a:p>
      </dgm:t>
    </dgm:pt>
    <dgm:pt modelId="{E69AC9EB-9A9A-405F-89D8-F66015627CAE}" type="parTrans" cxnId="{B54F39C2-6CBA-4BB8-993F-B743AC699A69}">
      <dgm:prSet/>
      <dgm:spPr/>
      <dgm:t>
        <a:bodyPr/>
        <a:lstStyle/>
        <a:p>
          <a:endParaRPr lang="en-US"/>
        </a:p>
      </dgm:t>
    </dgm:pt>
    <dgm:pt modelId="{DADBC559-58A7-487A-A0AF-14C1318F87F7}" type="sibTrans" cxnId="{B54F39C2-6CBA-4BB8-993F-B743AC699A69}">
      <dgm:prSet/>
      <dgm:spPr/>
      <dgm:t>
        <a:bodyPr/>
        <a:lstStyle/>
        <a:p>
          <a:endParaRPr lang="en-US"/>
        </a:p>
      </dgm:t>
    </dgm:pt>
    <dgm:pt modelId="{5A7DBE6F-9355-4062-BC8A-3DBD9B00C9BD}">
      <dgm:prSet/>
      <dgm:spPr/>
      <dgm:t>
        <a:bodyPr/>
        <a:lstStyle/>
        <a:p>
          <a:pPr>
            <a:lnSpc>
              <a:spcPct val="100000"/>
            </a:lnSpc>
          </a:pPr>
          <a:r>
            <a:rPr lang="en-US"/>
            <a:t>Amount of each transaction</a:t>
          </a:r>
        </a:p>
      </dgm:t>
    </dgm:pt>
    <dgm:pt modelId="{0E55F56A-CD4A-44A5-A6FD-B284CD25172D}" type="parTrans" cxnId="{A5B2C956-44E1-4EF8-9ECB-299299864565}">
      <dgm:prSet/>
      <dgm:spPr/>
      <dgm:t>
        <a:bodyPr/>
        <a:lstStyle/>
        <a:p>
          <a:endParaRPr lang="en-US"/>
        </a:p>
      </dgm:t>
    </dgm:pt>
    <dgm:pt modelId="{7A948C35-0004-4298-9201-638B274826EA}" type="sibTrans" cxnId="{A5B2C956-44E1-4EF8-9ECB-299299864565}">
      <dgm:prSet/>
      <dgm:spPr/>
      <dgm:t>
        <a:bodyPr/>
        <a:lstStyle/>
        <a:p>
          <a:endParaRPr lang="en-US"/>
        </a:p>
      </dgm:t>
    </dgm:pt>
    <dgm:pt modelId="{C42FAEE4-3A37-4DFE-8400-2DE9979BCE17}">
      <dgm:prSet/>
      <dgm:spPr/>
      <dgm:t>
        <a:bodyPr/>
        <a:lstStyle/>
        <a:p>
          <a:pPr rtl="0"/>
          <a:r>
            <a:rPr lang="en-US">
              <a:latin typeface="Arial"/>
            </a:rPr>
            <a:t>RIFT Added Value</a:t>
          </a:r>
          <a:r>
            <a:rPr lang="en-US"/>
            <a:t>:</a:t>
          </a:r>
        </a:p>
      </dgm:t>
    </dgm:pt>
    <dgm:pt modelId="{533FD1A5-8109-491E-9F49-DB574993AA1C}" type="parTrans" cxnId="{2DF28105-5177-48B3-9C72-3721C59D16AA}">
      <dgm:prSet/>
      <dgm:spPr/>
      <dgm:t>
        <a:bodyPr/>
        <a:lstStyle/>
        <a:p>
          <a:endParaRPr lang="en-US"/>
        </a:p>
      </dgm:t>
    </dgm:pt>
    <dgm:pt modelId="{C991CECB-E59A-4375-9E4A-E37FE4FD4C5C}" type="sibTrans" cxnId="{2DF28105-5177-48B3-9C72-3721C59D16AA}">
      <dgm:prSet/>
      <dgm:spPr/>
      <dgm:t>
        <a:bodyPr/>
        <a:lstStyle/>
        <a:p>
          <a:endParaRPr lang="en-US"/>
        </a:p>
      </dgm:t>
    </dgm:pt>
    <dgm:pt modelId="{94B064E1-EA2A-47F0-92E7-BA55BD0E58FF}">
      <dgm:prSet/>
      <dgm:spPr/>
      <dgm:t>
        <a:bodyPr/>
        <a:lstStyle/>
        <a:p>
          <a:pPr>
            <a:lnSpc>
              <a:spcPct val="100000"/>
            </a:lnSpc>
          </a:pPr>
          <a:r>
            <a:rPr lang="en-US">
              <a:latin typeface="Arial"/>
            </a:rPr>
            <a:t>Decreasing</a:t>
          </a:r>
          <a:r>
            <a:rPr lang="en-US"/>
            <a:t> losses</a:t>
          </a:r>
        </a:p>
      </dgm:t>
    </dgm:pt>
    <dgm:pt modelId="{C9BAFB81-6AEE-4E9F-A748-13080E043C11}" type="parTrans" cxnId="{EEFA5972-2EB3-4B96-9A23-46C56F258A00}">
      <dgm:prSet/>
      <dgm:spPr/>
      <dgm:t>
        <a:bodyPr/>
        <a:lstStyle/>
        <a:p>
          <a:endParaRPr lang="en-US"/>
        </a:p>
      </dgm:t>
    </dgm:pt>
    <dgm:pt modelId="{A02DF5DA-9FA1-43DC-BA5B-5FD8321C3244}" type="sibTrans" cxnId="{EEFA5972-2EB3-4B96-9A23-46C56F258A00}">
      <dgm:prSet/>
      <dgm:spPr/>
      <dgm:t>
        <a:bodyPr/>
        <a:lstStyle/>
        <a:p>
          <a:endParaRPr lang="en-US"/>
        </a:p>
      </dgm:t>
    </dgm:pt>
    <dgm:pt modelId="{18078F2A-E0B3-4122-8D83-34D89C0095B2}">
      <dgm:prSet/>
      <dgm:spPr/>
      <dgm:t>
        <a:bodyPr/>
        <a:lstStyle/>
        <a:p>
          <a:pPr>
            <a:lnSpc>
              <a:spcPct val="100000"/>
            </a:lnSpc>
          </a:pPr>
          <a:r>
            <a:rPr lang="en-US"/>
            <a:t>Increasing Customer trust</a:t>
          </a:r>
        </a:p>
      </dgm:t>
    </dgm:pt>
    <dgm:pt modelId="{B2372019-3649-49C1-A829-4D6DF46E5F18}" type="parTrans" cxnId="{75C3C2F9-CCE4-427D-A210-CECC754A565F}">
      <dgm:prSet/>
      <dgm:spPr/>
      <dgm:t>
        <a:bodyPr/>
        <a:lstStyle/>
        <a:p>
          <a:endParaRPr lang="en-US"/>
        </a:p>
      </dgm:t>
    </dgm:pt>
    <dgm:pt modelId="{65CEB9EC-7AD5-4FC4-915C-E67E6CA596D2}" type="sibTrans" cxnId="{75C3C2F9-CCE4-427D-A210-CECC754A565F}">
      <dgm:prSet/>
      <dgm:spPr/>
      <dgm:t>
        <a:bodyPr/>
        <a:lstStyle/>
        <a:p>
          <a:endParaRPr lang="en-US"/>
        </a:p>
      </dgm:t>
    </dgm:pt>
    <dgm:pt modelId="{F5E2088E-221A-4942-B029-2E9484EEAB3A}" type="pres">
      <dgm:prSet presAssocID="{5DE21737-4B3A-4BA0-A211-0BD0BF9A9DEC}" presName="hierChild1" presStyleCnt="0">
        <dgm:presLayoutVars>
          <dgm:orgChart val="1"/>
          <dgm:chPref val="1"/>
          <dgm:dir/>
          <dgm:animOne val="branch"/>
          <dgm:animLvl val="lvl"/>
          <dgm:resizeHandles/>
        </dgm:presLayoutVars>
      </dgm:prSet>
      <dgm:spPr/>
    </dgm:pt>
    <dgm:pt modelId="{C60116AA-2152-4822-B46C-C39E5F1AD3B4}" type="pres">
      <dgm:prSet presAssocID="{C0303DA9-E148-44F3-BB1A-A3E030DB7D7C}" presName="hierRoot1" presStyleCnt="0">
        <dgm:presLayoutVars>
          <dgm:hierBranch val="init"/>
        </dgm:presLayoutVars>
      </dgm:prSet>
      <dgm:spPr/>
    </dgm:pt>
    <dgm:pt modelId="{F46200A9-D5E8-4841-8319-C8DA7336DDEC}" type="pres">
      <dgm:prSet presAssocID="{C0303DA9-E148-44F3-BB1A-A3E030DB7D7C}" presName="rootComposite1" presStyleCnt="0"/>
      <dgm:spPr/>
    </dgm:pt>
    <dgm:pt modelId="{4A55634B-C61A-45B6-B7E7-A97600A7E4D5}" type="pres">
      <dgm:prSet presAssocID="{C0303DA9-E148-44F3-BB1A-A3E030DB7D7C}" presName="rootText1" presStyleLbl="node0" presStyleIdx="0" presStyleCnt="2">
        <dgm:presLayoutVars>
          <dgm:chPref val="3"/>
        </dgm:presLayoutVars>
      </dgm:prSet>
      <dgm:spPr/>
    </dgm:pt>
    <dgm:pt modelId="{EB335F43-BF2C-46AE-B5CF-249D572D9B11}" type="pres">
      <dgm:prSet presAssocID="{C0303DA9-E148-44F3-BB1A-A3E030DB7D7C}" presName="rootConnector1" presStyleLbl="node1" presStyleIdx="0" presStyleCnt="0"/>
      <dgm:spPr/>
    </dgm:pt>
    <dgm:pt modelId="{5CDA7EBB-8B1A-409A-A3C8-997B7B9FF73C}" type="pres">
      <dgm:prSet presAssocID="{C0303DA9-E148-44F3-BB1A-A3E030DB7D7C}" presName="hierChild2" presStyleCnt="0"/>
      <dgm:spPr/>
    </dgm:pt>
    <dgm:pt modelId="{18C00FA5-B817-4DBB-A1F7-E971716A732F}" type="pres">
      <dgm:prSet presAssocID="{E69AC9EB-9A9A-405F-89D8-F66015627CAE}" presName="Name37" presStyleLbl="parChTrans1D2" presStyleIdx="0" presStyleCnt="4"/>
      <dgm:spPr/>
    </dgm:pt>
    <dgm:pt modelId="{9A657CF0-291C-439C-8C04-D35434EF7706}" type="pres">
      <dgm:prSet presAssocID="{8D6AEB00-775E-4C9A-94B5-058864248749}" presName="hierRoot2" presStyleCnt="0">
        <dgm:presLayoutVars>
          <dgm:hierBranch val="init"/>
        </dgm:presLayoutVars>
      </dgm:prSet>
      <dgm:spPr/>
    </dgm:pt>
    <dgm:pt modelId="{25B9134E-B5B5-4484-B222-1A90436FDFBD}" type="pres">
      <dgm:prSet presAssocID="{8D6AEB00-775E-4C9A-94B5-058864248749}" presName="rootComposite" presStyleCnt="0"/>
      <dgm:spPr/>
    </dgm:pt>
    <dgm:pt modelId="{B5143261-DE96-4374-BD28-B27EF54ED1BE}" type="pres">
      <dgm:prSet presAssocID="{8D6AEB00-775E-4C9A-94B5-058864248749}" presName="rootText" presStyleLbl="node2" presStyleIdx="0" presStyleCnt="4">
        <dgm:presLayoutVars>
          <dgm:chPref val="3"/>
        </dgm:presLayoutVars>
      </dgm:prSet>
      <dgm:spPr/>
    </dgm:pt>
    <dgm:pt modelId="{29F332F7-CE7C-4E0F-8FC6-59FED6E8C70D}" type="pres">
      <dgm:prSet presAssocID="{8D6AEB00-775E-4C9A-94B5-058864248749}" presName="rootConnector" presStyleLbl="node2" presStyleIdx="0" presStyleCnt="4"/>
      <dgm:spPr/>
    </dgm:pt>
    <dgm:pt modelId="{94854438-CB82-4DE3-B642-5552932F2C2E}" type="pres">
      <dgm:prSet presAssocID="{8D6AEB00-775E-4C9A-94B5-058864248749}" presName="hierChild4" presStyleCnt="0"/>
      <dgm:spPr/>
    </dgm:pt>
    <dgm:pt modelId="{831127DC-B79B-4865-BA48-6F3C52BDE79C}" type="pres">
      <dgm:prSet presAssocID="{8D6AEB00-775E-4C9A-94B5-058864248749}" presName="hierChild5" presStyleCnt="0"/>
      <dgm:spPr/>
    </dgm:pt>
    <dgm:pt modelId="{C125E73F-4AD2-4E97-9289-C7428F2BFCE5}" type="pres">
      <dgm:prSet presAssocID="{0E55F56A-CD4A-44A5-A6FD-B284CD25172D}" presName="Name37" presStyleLbl="parChTrans1D2" presStyleIdx="1" presStyleCnt="4"/>
      <dgm:spPr/>
    </dgm:pt>
    <dgm:pt modelId="{D6446600-F2A6-45B5-B8AB-802CF46C6BE3}" type="pres">
      <dgm:prSet presAssocID="{5A7DBE6F-9355-4062-BC8A-3DBD9B00C9BD}" presName="hierRoot2" presStyleCnt="0">
        <dgm:presLayoutVars>
          <dgm:hierBranch val="init"/>
        </dgm:presLayoutVars>
      </dgm:prSet>
      <dgm:spPr/>
    </dgm:pt>
    <dgm:pt modelId="{02A418B2-2B7D-4651-96A6-121E7ADF92FC}" type="pres">
      <dgm:prSet presAssocID="{5A7DBE6F-9355-4062-BC8A-3DBD9B00C9BD}" presName="rootComposite" presStyleCnt="0"/>
      <dgm:spPr/>
    </dgm:pt>
    <dgm:pt modelId="{EA30ED32-62F3-4CFF-95ED-194B60329F06}" type="pres">
      <dgm:prSet presAssocID="{5A7DBE6F-9355-4062-BC8A-3DBD9B00C9BD}" presName="rootText" presStyleLbl="node2" presStyleIdx="1" presStyleCnt="4">
        <dgm:presLayoutVars>
          <dgm:chPref val="3"/>
        </dgm:presLayoutVars>
      </dgm:prSet>
      <dgm:spPr/>
    </dgm:pt>
    <dgm:pt modelId="{5790772E-79E1-4A10-BBBA-352CEAB0929B}" type="pres">
      <dgm:prSet presAssocID="{5A7DBE6F-9355-4062-BC8A-3DBD9B00C9BD}" presName="rootConnector" presStyleLbl="node2" presStyleIdx="1" presStyleCnt="4"/>
      <dgm:spPr/>
    </dgm:pt>
    <dgm:pt modelId="{51EB0A39-58E2-4AFD-B3A4-9ABB521D47C3}" type="pres">
      <dgm:prSet presAssocID="{5A7DBE6F-9355-4062-BC8A-3DBD9B00C9BD}" presName="hierChild4" presStyleCnt="0"/>
      <dgm:spPr/>
    </dgm:pt>
    <dgm:pt modelId="{743BCABA-D8D8-4B65-9BD8-A084AE666E54}" type="pres">
      <dgm:prSet presAssocID="{5A7DBE6F-9355-4062-BC8A-3DBD9B00C9BD}" presName="hierChild5" presStyleCnt="0"/>
      <dgm:spPr/>
    </dgm:pt>
    <dgm:pt modelId="{34208FA7-4BC9-47A7-831C-B3ED23C5F644}" type="pres">
      <dgm:prSet presAssocID="{C0303DA9-E148-44F3-BB1A-A3E030DB7D7C}" presName="hierChild3" presStyleCnt="0"/>
      <dgm:spPr/>
    </dgm:pt>
    <dgm:pt modelId="{4AB83C4A-F582-46A8-A750-66FE8B36B617}" type="pres">
      <dgm:prSet presAssocID="{C42FAEE4-3A37-4DFE-8400-2DE9979BCE17}" presName="hierRoot1" presStyleCnt="0">
        <dgm:presLayoutVars>
          <dgm:hierBranch val="init"/>
        </dgm:presLayoutVars>
      </dgm:prSet>
      <dgm:spPr/>
    </dgm:pt>
    <dgm:pt modelId="{55FFAD98-8871-401A-AEC3-FD65F56A0F02}" type="pres">
      <dgm:prSet presAssocID="{C42FAEE4-3A37-4DFE-8400-2DE9979BCE17}" presName="rootComposite1" presStyleCnt="0"/>
      <dgm:spPr/>
    </dgm:pt>
    <dgm:pt modelId="{E953C9A4-EBE0-4344-AA5F-7085E59C28D6}" type="pres">
      <dgm:prSet presAssocID="{C42FAEE4-3A37-4DFE-8400-2DE9979BCE17}" presName="rootText1" presStyleLbl="node0" presStyleIdx="1" presStyleCnt="2">
        <dgm:presLayoutVars>
          <dgm:chPref val="3"/>
        </dgm:presLayoutVars>
      </dgm:prSet>
      <dgm:spPr/>
    </dgm:pt>
    <dgm:pt modelId="{2CA8BD6A-5E68-46F4-860F-164A9DE0812A}" type="pres">
      <dgm:prSet presAssocID="{C42FAEE4-3A37-4DFE-8400-2DE9979BCE17}" presName="rootConnector1" presStyleLbl="node1" presStyleIdx="0" presStyleCnt="0"/>
      <dgm:spPr/>
    </dgm:pt>
    <dgm:pt modelId="{440D9F01-7594-4706-AD5B-C661A2707E3D}" type="pres">
      <dgm:prSet presAssocID="{C42FAEE4-3A37-4DFE-8400-2DE9979BCE17}" presName="hierChild2" presStyleCnt="0"/>
      <dgm:spPr/>
    </dgm:pt>
    <dgm:pt modelId="{36188CFA-4B87-4096-BF96-1F9FD95BEC5E}" type="pres">
      <dgm:prSet presAssocID="{C9BAFB81-6AEE-4E9F-A748-13080E043C11}" presName="Name37" presStyleLbl="parChTrans1D2" presStyleIdx="2" presStyleCnt="4"/>
      <dgm:spPr/>
    </dgm:pt>
    <dgm:pt modelId="{BD01D72D-DDE2-4159-A153-5473956D18CB}" type="pres">
      <dgm:prSet presAssocID="{94B064E1-EA2A-47F0-92E7-BA55BD0E58FF}" presName="hierRoot2" presStyleCnt="0">
        <dgm:presLayoutVars>
          <dgm:hierBranch val="init"/>
        </dgm:presLayoutVars>
      </dgm:prSet>
      <dgm:spPr/>
    </dgm:pt>
    <dgm:pt modelId="{AAAF89A5-2A24-4A35-AEC9-F84FD422BAFE}" type="pres">
      <dgm:prSet presAssocID="{94B064E1-EA2A-47F0-92E7-BA55BD0E58FF}" presName="rootComposite" presStyleCnt="0"/>
      <dgm:spPr/>
    </dgm:pt>
    <dgm:pt modelId="{B3F34945-B0A2-4976-A5D8-DD2B08A61293}" type="pres">
      <dgm:prSet presAssocID="{94B064E1-EA2A-47F0-92E7-BA55BD0E58FF}" presName="rootText" presStyleLbl="node2" presStyleIdx="2" presStyleCnt="4">
        <dgm:presLayoutVars>
          <dgm:chPref val="3"/>
        </dgm:presLayoutVars>
      </dgm:prSet>
      <dgm:spPr/>
    </dgm:pt>
    <dgm:pt modelId="{9738BA24-3740-4E35-8996-2A8069A95354}" type="pres">
      <dgm:prSet presAssocID="{94B064E1-EA2A-47F0-92E7-BA55BD0E58FF}" presName="rootConnector" presStyleLbl="node2" presStyleIdx="2" presStyleCnt="4"/>
      <dgm:spPr/>
    </dgm:pt>
    <dgm:pt modelId="{D7BE9183-F74F-41AA-A573-314833BE338A}" type="pres">
      <dgm:prSet presAssocID="{94B064E1-EA2A-47F0-92E7-BA55BD0E58FF}" presName="hierChild4" presStyleCnt="0"/>
      <dgm:spPr/>
    </dgm:pt>
    <dgm:pt modelId="{EC65EFC6-2401-4DA6-BFB2-B4E1D2A8CBAD}" type="pres">
      <dgm:prSet presAssocID="{94B064E1-EA2A-47F0-92E7-BA55BD0E58FF}" presName="hierChild5" presStyleCnt="0"/>
      <dgm:spPr/>
    </dgm:pt>
    <dgm:pt modelId="{ABC763EA-EC9B-4B90-88EB-E292ED51B592}" type="pres">
      <dgm:prSet presAssocID="{B2372019-3649-49C1-A829-4D6DF46E5F18}" presName="Name37" presStyleLbl="parChTrans1D2" presStyleIdx="3" presStyleCnt="4"/>
      <dgm:spPr/>
    </dgm:pt>
    <dgm:pt modelId="{CAA575E7-9FBD-4D3C-B321-C96C5C26EC0C}" type="pres">
      <dgm:prSet presAssocID="{18078F2A-E0B3-4122-8D83-34D89C0095B2}" presName="hierRoot2" presStyleCnt="0">
        <dgm:presLayoutVars>
          <dgm:hierBranch val="init"/>
        </dgm:presLayoutVars>
      </dgm:prSet>
      <dgm:spPr/>
    </dgm:pt>
    <dgm:pt modelId="{B9FF8D6D-DF3B-488F-9798-FF91EB6FFF39}" type="pres">
      <dgm:prSet presAssocID="{18078F2A-E0B3-4122-8D83-34D89C0095B2}" presName="rootComposite" presStyleCnt="0"/>
      <dgm:spPr/>
    </dgm:pt>
    <dgm:pt modelId="{C1D5C59C-87C2-4ACE-B30E-22C639A309FD}" type="pres">
      <dgm:prSet presAssocID="{18078F2A-E0B3-4122-8D83-34D89C0095B2}" presName="rootText" presStyleLbl="node2" presStyleIdx="3" presStyleCnt="4">
        <dgm:presLayoutVars>
          <dgm:chPref val="3"/>
        </dgm:presLayoutVars>
      </dgm:prSet>
      <dgm:spPr/>
    </dgm:pt>
    <dgm:pt modelId="{07E06571-E5E4-4771-AD06-5643FCAD15EE}" type="pres">
      <dgm:prSet presAssocID="{18078F2A-E0B3-4122-8D83-34D89C0095B2}" presName="rootConnector" presStyleLbl="node2" presStyleIdx="3" presStyleCnt="4"/>
      <dgm:spPr/>
    </dgm:pt>
    <dgm:pt modelId="{1F6F8D09-BC2C-4F33-99FE-279FBBE02C3D}" type="pres">
      <dgm:prSet presAssocID="{18078F2A-E0B3-4122-8D83-34D89C0095B2}" presName="hierChild4" presStyleCnt="0"/>
      <dgm:spPr/>
    </dgm:pt>
    <dgm:pt modelId="{FB5B13CC-950B-414B-9C0F-77ABE1E55DF6}" type="pres">
      <dgm:prSet presAssocID="{18078F2A-E0B3-4122-8D83-34D89C0095B2}" presName="hierChild5" presStyleCnt="0"/>
      <dgm:spPr/>
    </dgm:pt>
    <dgm:pt modelId="{FCC0407E-FA4E-4434-935B-8EDB535DA211}" type="pres">
      <dgm:prSet presAssocID="{C42FAEE4-3A37-4DFE-8400-2DE9979BCE17}" presName="hierChild3" presStyleCnt="0"/>
      <dgm:spPr/>
    </dgm:pt>
  </dgm:ptLst>
  <dgm:cxnLst>
    <dgm:cxn modelId="{2DF28105-5177-48B3-9C72-3721C59D16AA}" srcId="{5DE21737-4B3A-4BA0-A211-0BD0BF9A9DEC}" destId="{C42FAEE4-3A37-4DFE-8400-2DE9979BCE17}" srcOrd="1" destOrd="0" parTransId="{533FD1A5-8109-491E-9F49-DB574993AA1C}" sibTransId="{C991CECB-E59A-4375-9E4A-E37FE4FD4C5C}"/>
    <dgm:cxn modelId="{B24B9E05-570B-438D-80B8-624134D93C3D}" type="presOf" srcId="{E69AC9EB-9A9A-405F-89D8-F66015627CAE}" destId="{18C00FA5-B817-4DBB-A1F7-E971716A732F}" srcOrd="0" destOrd="0" presId="urn:microsoft.com/office/officeart/2005/8/layout/orgChart1"/>
    <dgm:cxn modelId="{EEE3B01D-4DBA-4A58-AD6D-58BBFAB9012C}" type="presOf" srcId="{8D6AEB00-775E-4C9A-94B5-058864248749}" destId="{B5143261-DE96-4374-BD28-B27EF54ED1BE}" srcOrd="0" destOrd="0" presId="urn:microsoft.com/office/officeart/2005/8/layout/orgChart1"/>
    <dgm:cxn modelId="{876C5A20-4FCE-4F2B-9CF6-11F36FF5F4C9}" type="presOf" srcId="{C0303DA9-E148-44F3-BB1A-A3E030DB7D7C}" destId="{EB335F43-BF2C-46AE-B5CF-249D572D9B11}" srcOrd="1" destOrd="0" presId="urn:microsoft.com/office/officeart/2005/8/layout/orgChart1"/>
    <dgm:cxn modelId="{C65C362C-DEDB-4927-AF55-EF2E304B437E}" type="presOf" srcId="{C42FAEE4-3A37-4DFE-8400-2DE9979BCE17}" destId="{2CA8BD6A-5E68-46F4-860F-164A9DE0812A}" srcOrd="1" destOrd="0" presId="urn:microsoft.com/office/officeart/2005/8/layout/orgChart1"/>
    <dgm:cxn modelId="{6A3F1430-0D6A-4ED7-A7D9-EC055316F821}" type="presOf" srcId="{0E55F56A-CD4A-44A5-A6FD-B284CD25172D}" destId="{C125E73F-4AD2-4E97-9289-C7428F2BFCE5}" srcOrd="0" destOrd="0" presId="urn:microsoft.com/office/officeart/2005/8/layout/orgChart1"/>
    <dgm:cxn modelId="{A628CC3F-EBF9-4117-A101-30E341FBC376}" type="presOf" srcId="{5DE21737-4B3A-4BA0-A211-0BD0BF9A9DEC}" destId="{F5E2088E-221A-4942-B029-2E9484EEAB3A}" srcOrd="0" destOrd="0" presId="urn:microsoft.com/office/officeart/2005/8/layout/orgChart1"/>
    <dgm:cxn modelId="{761F4968-DF0B-46D1-9F04-6C92CD8ADD04}" type="presOf" srcId="{C9BAFB81-6AEE-4E9F-A748-13080E043C11}" destId="{36188CFA-4B87-4096-BF96-1F9FD95BEC5E}" srcOrd="0" destOrd="0" presId="urn:microsoft.com/office/officeart/2005/8/layout/orgChart1"/>
    <dgm:cxn modelId="{C60ACD6C-5A41-4AB8-9F9E-AF903718F1BD}" type="presOf" srcId="{8D6AEB00-775E-4C9A-94B5-058864248749}" destId="{29F332F7-CE7C-4E0F-8FC6-59FED6E8C70D}" srcOrd="1" destOrd="0" presId="urn:microsoft.com/office/officeart/2005/8/layout/orgChart1"/>
    <dgm:cxn modelId="{807D7870-066A-4F9E-8C20-2699728DD97F}" type="presOf" srcId="{94B064E1-EA2A-47F0-92E7-BA55BD0E58FF}" destId="{B3F34945-B0A2-4976-A5D8-DD2B08A61293}" srcOrd="0" destOrd="0" presId="urn:microsoft.com/office/officeart/2005/8/layout/orgChart1"/>
    <dgm:cxn modelId="{EEFA5972-2EB3-4B96-9A23-46C56F258A00}" srcId="{C42FAEE4-3A37-4DFE-8400-2DE9979BCE17}" destId="{94B064E1-EA2A-47F0-92E7-BA55BD0E58FF}" srcOrd="0" destOrd="0" parTransId="{C9BAFB81-6AEE-4E9F-A748-13080E043C11}" sibTransId="{A02DF5DA-9FA1-43DC-BA5B-5FD8321C3244}"/>
    <dgm:cxn modelId="{8AAE0155-4779-4629-9832-BB70BECD1249}" type="presOf" srcId="{B2372019-3649-49C1-A829-4D6DF46E5F18}" destId="{ABC763EA-EC9B-4B90-88EB-E292ED51B592}" srcOrd="0" destOrd="0" presId="urn:microsoft.com/office/officeart/2005/8/layout/orgChart1"/>
    <dgm:cxn modelId="{A6354656-2AFE-499D-A4F7-2A1A53737DDB}" srcId="{5DE21737-4B3A-4BA0-A211-0BD0BF9A9DEC}" destId="{C0303DA9-E148-44F3-BB1A-A3E030DB7D7C}" srcOrd="0" destOrd="0" parTransId="{4E8ECE65-7474-484E-ACD9-57FD41F9F00E}" sibTransId="{816C3CEA-C1BA-452E-BE4F-7BF54BED6411}"/>
    <dgm:cxn modelId="{A5B2C956-44E1-4EF8-9ECB-299299864565}" srcId="{C0303DA9-E148-44F3-BB1A-A3E030DB7D7C}" destId="{5A7DBE6F-9355-4062-BC8A-3DBD9B00C9BD}" srcOrd="1" destOrd="0" parTransId="{0E55F56A-CD4A-44A5-A6FD-B284CD25172D}" sibTransId="{7A948C35-0004-4298-9201-638B274826EA}"/>
    <dgm:cxn modelId="{5AA2AC7D-A638-4B90-907D-2278B31CD7F5}" type="presOf" srcId="{C42FAEE4-3A37-4DFE-8400-2DE9979BCE17}" destId="{E953C9A4-EBE0-4344-AA5F-7085E59C28D6}" srcOrd="0" destOrd="0" presId="urn:microsoft.com/office/officeart/2005/8/layout/orgChart1"/>
    <dgm:cxn modelId="{97EAD5A1-A330-4EE4-89CC-C936CCEECD8E}" type="presOf" srcId="{18078F2A-E0B3-4122-8D83-34D89C0095B2}" destId="{C1D5C59C-87C2-4ACE-B30E-22C639A309FD}" srcOrd="0" destOrd="0" presId="urn:microsoft.com/office/officeart/2005/8/layout/orgChart1"/>
    <dgm:cxn modelId="{7C8592B1-D826-4D90-A7FB-F5F61BB2CB49}" type="presOf" srcId="{18078F2A-E0B3-4122-8D83-34D89C0095B2}" destId="{07E06571-E5E4-4771-AD06-5643FCAD15EE}" srcOrd="1" destOrd="0" presId="urn:microsoft.com/office/officeart/2005/8/layout/orgChart1"/>
    <dgm:cxn modelId="{4FE1D7BF-C507-4B83-B9D7-E6F8F41F6B82}" type="presOf" srcId="{94B064E1-EA2A-47F0-92E7-BA55BD0E58FF}" destId="{9738BA24-3740-4E35-8996-2A8069A95354}" srcOrd="1" destOrd="0" presId="urn:microsoft.com/office/officeart/2005/8/layout/orgChart1"/>
    <dgm:cxn modelId="{B54F39C2-6CBA-4BB8-993F-B743AC699A69}" srcId="{C0303DA9-E148-44F3-BB1A-A3E030DB7D7C}" destId="{8D6AEB00-775E-4C9A-94B5-058864248749}" srcOrd="0" destOrd="0" parTransId="{E69AC9EB-9A9A-405F-89D8-F66015627CAE}" sibTransId="{DADBC559-58A7-487A-A0AF-14C1318F87F7}"/>
    <dgm:cxn modelId="{E659C6C2-0214-44F8-A04A-7ADC11B42622}" type="presOf" srcId="{5A7DBE6F-9355-4062-BC8A-3DBD9B00C9BD}" destId="{5790772E-79E1-4A10-BBBA-352CEAB0929B}" srcOrd="1" destOrd="0" presId="urn:microsoft.com/office/officeart/2005/8/layout/orgChart1"/>
    <dgm:cxn modelId="{B7424AD0-DD62-4CBF-9F80-5188F1ED5376}" type="presOf" srcId="{C0303DA9-E148-44F3-BB1A-A3E030DB7D7C}" destId="{4A55634B-C61A-45B6-B7E7-A97600A7E4D5}" srcOrd="0" destOrd="0" presId="urn:microsoft.com/office/officeart/2005/8/layout/orgChart1"/>
    <dgm:cxn modelId="{F70130EF-8DD9-49FC-99BC-1D6408354969}" type="presOf" srcId="{5A7DBE6F-9355-4062-BC8A-3DBD9B00C9BD}" destId="{EA30ED32-62F3-4CFF-95ED-194B60329F06}" srcOrd="0" destOrd="0" presId="urn:microsoft.com/office/officeart/2005/8/layout/orgChart1"/>
    <dgm:cxn modelId="{75C3C2F9-CCE4-427D-A210-CECC754A565F}" srcId="{C42FAEE4-3A37-4DFE-8400-2DE9979BCE17}" destId="{18078F2A-E0B3-4122-8D83-34D89C0095B2}" srcOrd="1" destOrd="0" parTransId="{B2372019-3649-49C1-A829-4D6DF46E5F18}" sibTransId="{65CEB9EC-7AD5-4FC4-915C-E67E6CA596D2}"/>
    <dgm:cxn modelId="{8B477D8B-1FB2-47E5-A1E0-850009C97D41}" type="presParOf" srcId="{F5E2088E-221A-4942-B029-2E9484EEAB3A}" destId="{C60116AA-2152-4822-B46C-C39E5F1AD3B4}" srcOrd="0" destOrd="0" presId="urn:microsoft.com/office/officeart/2005/8/layout/orgChart1"/>
    <dgm:cxn modelId="{1AAE7FCE-6657-4027-A8C1-2922AB589032}" type="presParOf" srcId="{C60116AA-2152-4822-B46C-C39E5F1AD3B4}" destId="{F46200A9-D5E8-4841-8319-C8DA7336DDEC}" srcOrd="0" destOrd="0" presId="urn:microsoft.com/office/officeart/2005/8/layout/orgChart1"/>
    <dgm:cxn modelId="{5F4762AC-A700-433A-88F4-C87B1E937AC5}" type="presParOf" srcId="{F46200A9-D5E8-4841-8319-C8DA7336DDEC}" destId="{4A55634B-C61A-45B6-B7E7-A97600A7E4D5}" srcOrd="0" destOrd="0" presId="urn:microsoft.com/office/officeart/2005/8/layout/orgChart1"/>
    <dgm:cxn modelId="{26CCBCF2-4EFB-45D8-913C-0C10384293A4}" type="presParOf" srcId="{F46200A9-D5E8-4841-8319-C8DA7336DDEC}" destId="{EB335F43-BF2C-46AE-B5CF-249D572D9B11}" srcOrd="1" destOrd="0" presId="urn:microsoft.com/office/officeart/2005/8/layout/orgChart1"/>
    <dgm:cxn modelId="{F4F48570-39CF-4996-9E8A-8898C69514EF}" type="presParOf" srcId="{C60116AA-2152-4822-B46C-C39E5F1AD3B4}" destId="{5CDA7EBB-8B1A-409A-A3C8-997B7B9FF73C}" srcOrd="1" destOrd="0" presId="urn:microsoft.com/office/officeart/2005/8/layout/orgChart1"/>
    <dgm:cxn modelId="{36C95B9D-7F03-4BC1-9D75-29947DEB170B}" type="presParOf" srcId="{5CDA7EBB-8B1A-409A-A3C8-997B7B9FF73C}" destId="{18C00FA5-B817-4DBB-A1F7-E971716A732F}" srcOrd="0" destOrd="0" presId="urn:microsoft.com/office/officeart/2005/8/layout/orgChart1"/>
    <dgm:cxn modelId="{184A53F2-D5F9-4DD3-B342-3BBC318A2882}" type="presParOf" srcId="{5CDA7EBB-8B1A-409A-A3C8-997B7B9FF73C}" destId="{9A657CF0-291C-439C-8C04-D35434EF7706}" srcOrd="1" destOrd="0" presId="urn:microsoft.com/office/officeart/2005/8/layout/orgChart1"/>
    <dgm:cxn modelId="{EB855D2B-DB69-4564-8665-905B03EE12B3}" type="presParOf" srcId="{9A657CF0-291C-439C-8C04-D35434EF7706}" destId="{25B9134E-B5B5-4484-B222-1A90436FDFBD}" srcOrd="0" destOrd="0" presId="urn:microsoft.com/office/officeart/2005/8/layout/orgChart1"/>
    <dgm:cxn modelId="{96440EAD-FF57-4DF3-AF26-54CD3128306F}" type="presParOf" srcId="{25B9134E-B5B5-4484-B222-1A90436FDFBD}" destId="{B5143261-DE96-4374-BD28-B27EF54ED1BE}" srcOrd="0" destOrd="0" presId="urn:microsoft.com/office/officeart/2005/8/layout/orgChart1"/>
    <dgm:cxn modelId="{F5EA3C27-483C-4DBD-8D50-4989D1F741B2}" type="presParOf" srcId="{25B9134E-B5B5-4484-B222-1A90436FDFBD}" destId="{29F332F7-CE7C-4E0F-8FC6-59FED6E8C70D}" srcOrd="1" destOrd="0" presId="urn:microsoft.com/office/officeart/2005/8/layout/orgChart1"/>
    <dgm:cxn modelId="{72B32C59-57C5-4F8F-BD38-8C5BFEBF7D3C}" type="presParOf" srcId="{9A657CF0-291C-439C-8C04-D35434EF7706}" destId="{94854438-CB82-4DE3-B642-5552932F2C2E}" srcOrd="1" destOrd="0" presId="urn:microsoft.com/office/officeart/2005/8/layout/orgChart1"/>
    <dgm:cxn modelId="{655422F6-52C5-4530-B57F-1F081874B652}" type="presParOf" srcId="{9A657CF0-291C-439C-8C04-D35434EF7706}" destId="{831127DC-B79B-4865-BA48-6F3C52BDE79C}" srcOrd="2" destOrd="0" presId="urn:microsoft.com/office/officeart/2005/8/layout/orgChart1"/>
    <dgm:cxn modelId="{6EF29C70-F2DA-4C9C-94AB-AE10986978BD}" type="presParOf" srcId="{5CDA7EBB-8B1A-409A-A3C8-997B7B9FF73C}" destId="{C125E73F-4AD2-4E97-9289-C7428F2BFCE5}" srcOrd="2" destOrd="0" presId="urn:microsoft.com/office/officeart/2005/8/layout/orgChart1"/>
    <dgm:cxn modelId="{49EFC9C9-CA1F-4D1D-AC23-76AFA42BD80E}" type="presParOf" srcId="{5CDA7EBB-8B1A-409A-A3C8-997B7B9FF73C}" destId="{D6446600-F2A6-45B5-B8AB-802CF46C6BE3}" srcOrd="3" destOrd="0" presId="urn:microsoft.com/office/officeart/2005/8/layout/orgChart1"/>
    <dgm:cxn modelId="{1C28F09B-98D4-46EC-A443-2AAEA54C7414}" type="presParOf" srcId="{D6446600-F2A6-45B5-B8AB-802CF46C6BE3}" destId="{02A418B2-2B7D-4651-96A6-121E7ADF92FC}" srcOrd="0" destOrd="0" presId="urn:microsoft.com/office/officeart/2005/8/layout/orgChart1"/>
    <dgm:cxn modelId="{6CE78A0E-62DB-4F0A-B1D3-020ECB037285}" type="presParOf" srcId="{02A418B2-2B7D-4651-96A6-121E7ADF92FC}" destId="{EA30ED32-62F3-4CFF-95ED-194B60329F06}" srcOrd="0" destOrd="0" presId="urn:microsoft.com/office/officeart/2005/8/layout/orgChart1"/>
    <dgm:cxn modelId="{8CD97DE2-EDFE-4FDB-8A13-80DE625E5897}" type="presParOf" srcId="{02A418B2-2B7D-4651-96A6-121E7ADF92FC}" destId="{5790772E-79E1-4A10-BBBA-352CEAB0929B}" srcOrd="1" destOrd="0" presId="urn:microsoft.com/office/officeart/2005/8/layout/orgChart1"/>
    <dgm:cxn modelId="{0CF36813-E6C4-431F-9BEB-A8921FD6E15D}" type="presParOf" srcId="{D6446600-F2A6-45B5-B8AB-802CF46C6BE3}" destId="{51EB0A39-58E2-4AFD-B3A4-9ABB521D47C3}" srcOrd="1" destOrd="0" presId="urn:microsoft.com/office/officeart/2005/8/layout/orgChart1"/>
    <dgm:cxn modelId="{91965C64-8FCD-4EDA-BEBD-E5772030E537}" type="presParOf" srcId="{D6446600-F2A6-45B5-B8AB-802CF46C6BE3}" destId="{743BCABA-D8D8-4B65-9BD8-A084AE666E54}" srcOrd="2" destOrd="0" presId="urn:microsoft.com/office/officeart/2005/8/layout/orgChart1"/>
    <dgm:cxn modelId="{3D565AD1-CD69-4B0A-8239-8B6CF942DF7D}" type="presParOf" srcId="{C60116AA-2152-4822-B46C-C39E5F1AD3B4}" destId="{34208FA7-4BC9-47A7-831C-B3ED23C5F644}" srcOrd="2" destOrd="0" presId="urn:microsoft.com/office/officeart/2005/8/layout/orgChart1"/>
    <dgm:cxn modelId="{61F19EEB-2934-41FF-9267-ADBCF349F012}" type="presParOf" srcId="{F5E2088E-221A-4942-B029-2E9484EEAB3A}" destId="{4AB83C4A-F582-46A8-A750-66FE8B36B617}" srcOrd="1" destOrd="0" presId="urn:microsoft.com/office/officeart/2005/8/layout/orgChart1"/>
    <dgm:cxn modelId="{24AFDFA1-D1C6-4026-B599-005DCA779F01}" type="presParOf" srcId="{4AB83C4A-F582-46A8-A750-66FE8B36B617}" destId="{55FFAD98-8871-401A-AEC3-FD65F56A0F02}" srcOrd="0" destOrd="0" presId="urn:microsoft.com/office/officeart/2005/8/layout/orgChart1"/>
    <dgm:cxn modelId="{CFD1902E-70B4-4DF0-9768-BF3947639250}" type="presParOf" srcId="{55FFAD98-8871-401A-AEC3-FD65F56A0F02}" destId="{E953C9A4-EBE0-4344-AA5F-7085E59C28D6}" srcOrd="0" destOrd="0" presId="urn:microsoft.com/office/officeart/2005/8/layout/orgChart1"/>
    <dgm:cxn modelId="{0E5BB332-F61C-435A-AFC2-0D990596198E}" type="presParOf" srcId="{55FFAD98-8871-401A-AEC3-FD65F56A0F02}" destId="{2CA8BD6A-5E68-46F4-860F-164A9DE0812A}" srcOrd="1" destOrd="0" presId="urn:microsoft.com/office/officeart/2005/8/layout/orgChart1"/>
    <dgm:cxn modelId="{3E100792-1AA1-43A8-803A-CA777BD6BAF2}" type="presParOf" srcId="{4AB83C4A-F582-46A8-A750-66FE8B36B617}" destId="{440D9F01-7594-4706-AD5B-C661A2707E3D}" srcOrd="1" destOrd="0" presId="urn:microsoft.com/office/officeart/2005/8/layout/orgChart1"/>
    <dgm:cxn modelId="{FF866E54-4392-43F6-9D76-A260CA36BA18}" type="presParOf" srcId="{440D9F01-7594-4706-AD5B-C661A2707E3D}" destId="{36188CFA-4B87-4096-BF96-1F9FD95BEC5E}" srcOrd="0" destOrd="0" presId="urn:microsoft.com/office/officeart/2005/8/layout/orgChart1"/>
    <dgm:cxn modelId="{5B6EAACC-2829-4F47-A974-5D2949B6E4AA}" type="presParOf" srcId="{440D9F01-7594-4706-AD5B-C661A2707E3D}" destId="{BD01D72D-DDE2-4159-A153-5473956D18CB}" srcOrd="1" destOrd="0" presId="urn:microsoft.com/office/officeart/2005/8/layout/orgChart1"/>
    <dgm:cxn modelId="{2E6BE1D8-2EE3-4F6A-8F4E-4AE1FEB0C756}" type="presParOf" srcId="{BD01D72D-DDE2-4159-A153-5473956D18CB}" destId="{AAAF89A5-2A24-4A35-AEC9-F84FD422BAFE}" srcOrd="0" destOrd="0" presId="urn:microsoft.com/office/officeart/2005/8/layout/orgChart1"/>
    <dgm:cxn modelId="{BB91B80E-FA01-47D4-BBA5-64CDC40A01AD}" type="presParOf" srcId="{AAAF89A5-2A24-4A35-AEC9-F84FD422BAFE}" destId="{B3F34945-B0A2-4976-A5D8-DD2B08A61293}" srcOrd="0" destOrd="0" presId="urn:microsoft.com/office/officeart/2005/8/layout/orgChart1"/>
    <dgm:cxn modelId="{6A83B434-D85B-4C47-A077-6ACF976594E2}" type="presParOf" srcId="{AAAF89A5-2A24-4A35-AEC9-F84FD422BAFE}" destId="{9738BA24-3740-4E35-8996-2A8069A95354}" srcOrd="1" destOrd="0" presId="urn:microsoft.com/office/officeart/2005/8/layout/orgChart1"/>
    <dgm:cxn modelId="{4A2E30A7-23B7-4F73-991C-7343DEF71951}" type="presParOf" srcId="{BD01D72D-DDE2-4159-A153-5473956D18CB}" destId="{D7BE9183-F74F-41AA-A573-314833BE338A}" srcOrd="1" destOrd="0" presId="urn:microsoft.com/office/officeart/2005/8/layout/orgChart1"/>
    <dgm:cxn modelId="{8A11570B-7135-40E1-A99E-96DD9D8F18BE}" type="presParOf" srcId="{BD01D72D-DDE2-4159-A153-5473956D18CB}" destId="{EC65EFC6-2401-4DA6-BFB2-B4E1D2A8CBAD}" srcOrd="2" destOrd="0" presId="urn:microsoft.com/office/officeart/2005/8/layout/orgChart1"/>
    <dgm:cxn modelId="{7393BD71-1424-4117-B5F4-62FB8BB4FAC6}" type="presParOf" srcId="{440D9F01-7594-4706-AD5B-C661A2707E3D}" destId="{ABC763EA-EC9B-4B90-88EB-E292ED51B592}" srcOrd="2" destOrd="0" presId="urn:microsoft.com/office/officeart/2005/8/layout/orgChart1"/>
    <dgm:cxn modelId="{95916D4D-554C-41C5-B0B7-B69FA4DA683E}" type="presParOf" srcId="{440D9F01-7594-4706-AD5B-C661A2707E3D}" destId="{CAA575E7-9FBD-4D3C-B321-C96C5C26EC0C}" srcOrd="3" destOrd="0" presId="urn:microsoft.com/office/officeart/2005/8/layout/orgChart1"/>
    <dgm:cxn modelId="{C6FF0821-73D2-447A-9F26-B16145AD6195}" type="presParOf" srcId="{CAA575E7-9FBD-4D3C-B321-C96C5C26EC0C}" destId="{B9FF8D6D-DF3B-488F-9798-FF91EB6FFF39}" srcOrd="0" destOrd="0" presId="urn:microsoft.com/office/officeart/2005/8/layout/orgChart1"/>
    <dgm:cxn modelId="{467A4A4C-DFF0-4157-9587-E42C1D12B4AE}" type="presParOf" srcId="{B9FF8D6D-DF3B-488F-9798-FF91EB6FFF39}" destId="{C1D5C59C-87C2-4ACE-B30E-22C639A309FD}" srcOrd="0" destOrd="0" presId="urn:microsoft.com/office/officeart/2005/8/layout/orgChart1"/>
    <dgm:cxn modelId="{96D39BF5-3B9C-4C0D-9288-056938008598}" type="presParOf" srcId="{B9FF8D6D-DF3B-488F-9798-FF91EB6FFF39}" destId="{07E06571-E5E4-4771-AD06-5643FCAD15EE}" srcOrd="1" destOrd="0" presId="urn:microsoft.com/office/officeart/2005/8/layout/orgChart1"/>
    <dgm:cxn modelId="{6EC4CE45-A993-494B-BB00-8E217C1B3145}" type="presParOf" srcId="{CAA575E7-9FBD-4D3C-B321-C96C5C26EC0C}" destId="{1F6F8D09-BC2C-4F33-99FE-279FBBE02C3D}" srcOrd="1" destOrd="0" presId="urn:microsoft.com/office/officeart/2005/8/layout/orgChart1"/>
    <dgm:cxn modelId="{7828D837-7197-4E52-80C9-BFE1EF6A48C7}" type="presParOf" srcId="{CAA575E7-9FBD-4D3C-B321-C96C5C26EC0C}" destId="{FB5B13CC-950B-414B-9C0F-77ABE1E55DF6}" srcOrd="2" destOrd="0" presId="urn:microsoft.com/office/officeart/2005/8/layout/orgChart1"/>
    <dgm:cxn modelId="{039C858D-82AA-4555-BB7A-8E7D1F89273C}" type="presParOf" srcId="{4AB83C4A-F582-46A8-A750-66FE8B36B617}" destId="{FCC0407E-FA4E-4434-935B-8EDB535DA21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A91B8E-5452-4D7C-9206-6057D734F7B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FE545A7-3340-4B82-9E5B-083C54F5C1B6}">
      <dgm:prSet/>
      <dgm:spPr/>
      <dgm:t>
        <a:bodyPr/>
        <a:lstStyle/>
        <a:p>
          <a:r>
            <a:rPr lang="en-US" dirty="0"/>
            <a:t>Cluster 5 is a pure </a:t>
          </a:r>
          <a:r>
            <a:rPr lang="en-US" dirty="0" err="1"/>
            <a:t>cashout</a:t>
          </a:r>
          <a:r>
            <a:rPr lang="en-US" dirty="0"/>
            <a:t> cluster with 90% </a:t>
          </a:r>
          <a:r>
            <a:rPr lang="en-US" dirty="0" err="1"/>
            <a:t>cashout</a:t>
          </a:r>
          <a:r>
            <a:rPr lang="en-US" dirty="0"/>
            <a:t> transactions. The ratio of normal bins in this cluster is low, hence normal bins are less likely to be blocked -&gt; low FP</a:t>
          </a:r>
        </a:p>
      </dgm:t>
    </dgm:pt>
    <dgm:pt modelId="{6B8DD9B4-4076-4A68-AEB5-E24F5ABF5487}" type="parTrans" cxnId="{D9F66CD9-5354-4970-B5E6-0442953F00AF}">
      <dgm:prSet/>
      <dgm:spPr/>
      <dgm:t>
        <a:bodyPr/>
        <a:lstStyle/>
        <a:p>
          <a:endParaRPr lang="en-US"/>
        </a:p>
      </dgm:t>
    </dgm:pt>
    <dgm:pt modelId="{2644B586-6180-4F37-B24B-E79C028C2B5D}" type="sibTrans" cxnId="{D9F66CD9-5354-4970-B5E6-0442953F00AF}">
      <dgm:prSet/>
      <dgm:spPr/>
      <dgm:t>
        <a:bodyPr/>
        <a:lstStyle/>
        <a:p>
          <a:endParaRPr lang="en-US"/>
        </a:p>
      </dgm:t>
    </dgm:pt>
    <dgm:pt modelId="{3EFA9AC3-D7DD-4229-93C0-ED065119B206}">
      <dgm:prSet/>
      <dgm:spPr/>
      <dgm:t>
        <a:bodyPr/>
        <a:lstStyle/>
        <a:p>
          <a:r>
            <a:rPr lang="en-US" dirty="0"/>
            <a:t>Inactive BINs are used in </a:t>
          </a:r>
          <a:r>
            <a:rPr lang="en-US" dirty="0" err="1"/>
            <a:t>cashout</a:t>
          </a:r>
          <a:r>
            <a:rPr lang="en-US" dirty="0"/>
            <a:t> events. Block the inactive BINs won’t influence many normal transactions -&gt; low FP</a:t>
          </a:r>
        </a:p>
        <a:p>
          <a:endParaRPr lang="en-US" dirty="0"/>
        </a:p>
      </dgm:t>
    </dgm:pt>
    <dgm:pt modelId="{5CD67FE6-CCE9-4C69-991A-D8B231F21FD8}" type="parTrans" cxnId="{3CEE152D-B133-415C-B95B-A2EBD4400325}">
      <dgm:prSet/>
      <dgm:spPr/>
      <dgm:t>
        <a:bodyPr/>
        <a:lstStyle/>
        <a:p>
          <a:endParaRPr lang="en-US"/>
        </a:p>
      </dgm:t>
    </dgm:pt>
    <dgm:pt modelId="{B4D2BAB2-27D5-49DC-A2D8-10D01A10F5FB}" type="sibTrans" cxnId="{3CEE152D-B133-415C-B95B-A2EBD4400325}">
      <dgm:prSet/>
      <dgm:spPr/>
      <dgm:t>
        <a:bodyPr/>
        <a:lstStyle/>
        <a:p>
          <a:endParaRPr lang="en-US"/>
        </a:p>
      </dgm:t>
    </dgm:pt>
    <dgm:pt modelId="{C58FBBE4-03D5-4788-9ACC-BEED72C1C1E0}">
      <dgm:prSet/>
      <dgm:spPr/>
      <dgm:t>
        <a:bodyPr/>
        <a:lstStyle/>
        <a:p>
          <a:r>
            <a:rPr lang="en-US" dirty="0"/>
            <a:t>Popular countries and cities are difficult to detect using ratio method -&gt; reduces TP</a:t>
          </a:r>
        </a:p>
      </dgm:t>
    </dgm:pt>
    <dgm:pt modelId="{ADABCFDF-B33B-45D3-9548-ADDFCF6ED19D}" type="parTrans" cxnId="{40F3DD15-FA1E-4206-80C5-7CF0CA0B482C}">
      <dgm:prSet/>
      <dgm:spPr/>
      <dgm:t>
        <a:bodyPr/>
        <a:lstStyle/>
        <a:p>
          <a:endParaRPr lang="en-US"/>
        </a:p>
      </dgm:t>
    </dgm:pt>
    <dgm:pt modelId="{1C52F672-41E7-49EB-9AE7-75A48C730203}" type="sibTrans" cxnId="{40F3DD15-FA1E-4206-80C5-7CF0CA0B482C}">
      <dgm:prSet/>
      <dgm:spPr/>
      <dgm:t>
        <a:bodyPr/>
        <a:lstStyle/>
        <a:p>
          <a:endParaRPr lang="en-US"/>
        </a:p>
      </dgm:t>
    </dgm:pt>
    <dgm:pt modelId="{126F0402-3BDA-4547-B8E1-0F01BD9299E8}">
      <dgm:prSet/>
      <dgm:spPr/>
      <dgm:t>
        <a:bodyPr/>
        <a:lstStyle/>
        <a:p>
          <a:r>
            <a:rPr lang="en-US" dirty="0"/>
            <a:t>Syntax problem in city name: MOSKVA G, MOSCOW, MOSKVA, Moscow…. -&gt; reduces TP</a:t>
          </a:r>
        </a:p>
      </dgm:t>
    </dgm:pt>
    <dgm:pt modelId="{0CADFAB5-EA8C-404C-AB56-428158AC75AA}" type="parTrans" cxnId="{CEB05FED-0F7E-4AFF-B8F3-ADA259AA3BAB}">
      <dgm:prSet/>
      <dgm:spPr/>
      <dgm:t>
        <a:bodyPr/>
        <a:lstStyle/>
        <a:p>
          <a:endParaRPr lang="en-US"/>
        </a:p>
      </dgm:t>
    </dgm:pt>
    <dgm:pt modelId="{9D2322FC-0307-4DD5-B726-2C39DC700237}" type="sibTrans" cxnId="{CEB05FED-0F7E-4AFF-B8F3-ADA259AA3BAB}">
      <dgm:prSet/>
      <dgm:spPr/>
      <dgm:t>
        <a:bodyPr/>
        <a:lstStyle/>
        <a:p>
          <a:endParaRPr lang="en-US"/>
        </a:p>
      </dgm:t>
    </dgm:pt>
    <dgm:pt modelId="{DA43DA68-5F8A-4BA9-8BA4-228EAEA8EB7A}" type="pres">
      <dgm:prSet presAssocID="{E5A91B8E-5452-4D7C-9206-6057D734F7B6}" presName="vert0" presStyleCnt="0">
        <dgm:presLayoutVars>
          <dgm:dir/>
          <dgm:animOne val="branch"/>
          <dgm:animLvl val="lvl"/>
        </dgm:presLayoutVars>
      </dgm:prSet>
      <dgm:spPr/>
    </dgm:pt>
    <dgm:pt modelId="{E920CC84-D5C6-4916-9FBB-CF57F9508BCD}" type="pres">
      <dgm:prSet presAssocID="{3FE545A7-3340-4B82-9E5B-083C54F5C1B6}" presName="thickLine" presStyleLbl="alignNode1" presStyleIdx="0" presStyleCnt="4"/>
      <dgm:spPr/>
    </dgm:pt>
    <dgm:pt modelId="{E407419F-2C01-44DE-AC07-359DD4C913E2}" type="pres">
      <dgm:prSet presAssocID="{3FE545A7-3340-4B82-9E5B-083C54F5C1B6}" presName="horz1" presStyleCnt="0"/>
      <dgm:spPr/>
    </dgm:pt>
    <dgm:pt modelId="{9BF8DC6F-112B-4805-A54A-7DE1E0628251}" type="pres">
      <dgm:prSet presAssocID="{3FE545A7-3340-4B82-9E5B-083C54F5C1B6}" presName="tx1" presStyleLbl="revTx" presStyleIdx="0" presStyleCnt="4"/>
      <dgm:spPr/>
    </dgm:pt>
    <dgm:pt modelId="{46F6620D-6945-4F37-ADC2-181797D72C06}" type="pres">
      <dgm:prSet presAssocID="{3FE545A7-3340-4B82-9E5B-083C54F5C1B6}" presName="vert1" presStyleCnt="0"/>
      <dgm:spPr/>
    </dgm:pt>
    <dgm:pt modelId="{B9397CBB-414B-440B-A633-628F492665F1}" type="pres">
      <dgm:prSet presAssocID="{3EFA9AC3-D7DD-4229-93C0-ED065119B206}" presName="thickLine" presStyleLbl="alignNode1" presStyleIdx="1" presStyleCnt="4"/>
      <dgm:spPr/>
    </dgm:pt>
    <dgm:pt modelId="{2FD7A35A-4714-4D9C-99BB-BAAF7B8569F7}" type="pres">
      <dgm:prSet presAssocID="{3EFA9AC3-D7DD-4229-93C0-ED065119B206}" presName="horz1" presStyleCnt="0"/>
      <dgm:spPr/>
    </dgm:pt>
    <dgm:pt modelId="{2CBAC466-D9DA-4232-8EB7-3B160B9CA759}" type="pres">
      <dgm:prSet presAssocID="{3EFA9AC3-D7DD-4229-93C0-ED065119B206}" presName="tx1" presStyleLbl="revTx" presStyleIdx="1" presStyleCnt="4"/>
      <dgm:spPr/>
    </dgm:pt>
    <dgm:pt modelId="{5062382D-2610-40CC-9009-576CB469E925}" type="pres">
      <dgm:prSet presAssocID="{3EFA9AC3-D7DD-4229-93C0-ED065119B206}" presName="vert1" presStyleCnt="0"/>
      <dgm:spPr/>
    </dgm:pt>
    <dgm:pt modelId="{1C42ADE8-3903-4043-84EE-F98D4B2FDF50}" type="pres">
      <dgm:prSet presAssocID="{C58FBBE4-03D5-4788-9ACC-BEED72C1C1E0}" presName="thickLine" presStyleLbl="alignNode1" presStyleIdx="2" presStyleCnt="4"/>
      <dgm:spPr/>
    </dgm:pt>
    <dgm:pt modelId="{83F309BE-21ED-4AEA-9E97-A578B402B722}" type="pres">
      <dgm:prSet presAssocID="{C58FBBE4-03D5-4788-9ACC-BEED72C1C1E0}" presName="horz1" presStyleCnt="0"/>
      <dgm:spPr/>
    </dgm:pt>
    <dgm:pt modelId="{C63F7FFA-22BB-4EFD-B13D-E3DCD187BE36}" type="pres">
      <dgm:prSet presAssocID="{C58FBBE4-03D5-4788-9ACC-BEED72C1C1E0}" presName="tx1" presStyleLbl="revTx" presStyleIdx="2" presStyleCnt="4"/>
      <dgm:spPr/>
    </dgm:pt>
    <dgm:pt modelId="{D31BA71A-5185-4B4E-8A99-DD384923ED70}" type="pres">
      <dgm:prSet presAssocID="{C58FBBE4-03D5-4788-9ACC-BEED72C1C1E0}" presName="vert1" presStyleCnt="0"/>
      <dgm:spPr/>
    </dgm:pt>
    <dgm:pt modelId="{636F05FD-1D04-4597-B347-364630F7FBE4}" type="pres">
      <dgm:prSet presAssocID="{126F0402-3BDA-4547-B8E1-0F01BD9299E8}" presName="thickLine" presStyleLbl="alignNode1" presStyleIdx="3" presStyleCnt="4"/>
      <dgm:spPr/>
    </dgm:pt>
    <dgm:pt modelId="{9313AE3F-F84B-441B-868A-8512E8B4949F}" type="pres">
      <dgm:prSet presAssocID="{126F0402-3BDA-4547-B8E1-0F01BD9299E8}" presName="horz1" presStyleCnt="0"/>
      <dgm:spPr/>
    </dgm:pt>
    <dgm:pt modelId="{A07AA5C8-EEC7-46F3-9165-4C2882E4F388}" type="pres">
      <dgm:prSet presAssocID="{126F0402-3BDA-4547-B8E1-0F01BD9299E8}" presName="tx1" presStyleLbl="revTx" presStyleIdx="3" presStyleCnt="4"/>
      <dgm:spPr/>
    </dgm:pt>
    <dgm:pt modelId="{96582FCC-861D-4D31-8432-4FA3C548BD46}" type="pres">
      <dgm:prSet presAssocID="{126F0402-3BDA-4547-B8E1-0F01BD9299E8}" presName="vert1" presStyleCnt="0"/>
      <dgm:spPr/>
    </dgm:pt>
  </dgm:ptLst>
  <dgm:cxnLst>
    <dgm:cxn modelId="{40F3DD15-FA1E-4206-80C5-7CF0CA0B482C}" srcId="{E5A91B8E-5452-4D7C-9206-6057D734F7B6}" destId="{C58FBBE4-03D5-4788-9ACC-BEED72C1C1E0}" srcOrd="2" destOrd="0" parTransId="{ADABCFDF-B33B-45D3-9548-ADDFCF6ED19D}" sibTransId="{1C52F672-41E7-49EB-9AE7-75A48C730203}"/>
    <dgm:cxn modelId="{22A13018-37AE-4943-BF8F-FE6617874548}" type="presOf" srcId="{3FE545A7-3340-4B82-9E5B-083C54F5C1B6}" destId="{9BF8DC6F-112B-4805-A54A-7DE1E0628251}" srcOrd="0" destOrd="0" presId="urn:microsoft.com/office/officeart/2008/layout/LinedList"/>
    <dgm:cxn modelId="{BF8D6F19-4145-4F37-9941-90CB4CBCDF80}" type="presOf" srcId="{C58FBBE4-03D5-4788-9ACC-BEED72C1C1E0}" destId="{C63F7FFA-22BB-4EFD-B13D-E3DCD187BE36}" srcOrd="0" destOrd="0" presId="urn:microsoft.com/office/officeart/2008/layout/LinedList"/>
    <dgm:cxn modelId="{3CEE152D-B133-415C-B95B-A2EBD4400325}" srcId="{E5A91B8E-5452-4D7C-9206-6057D734F7B6}" destId="{3EFA9AC3-D7DD-4229-93C0-ED065119B206}" srcOrd="1" destOrd="0" parTransId="{5CD67FE6-CCE9-4C69-991A-D8B231F21FD8}" sibTransId="{B4D2BAB2-27D5-49DC-A2D8-10D01A10F5FB}"/>
    <dgm:cxn modelId="{1F7D325B-5F36-45A6-90E6-BE6F155D47F7}" type="presOf" srcId="{126F0402-3BDA-4547-B8E1-0F01BD9299E8}" destId="{A07AA5C8-EEC7-46F3-9165-4C2882E4F388}" srcOrd="0" destOrd="0" presId="urn:microsoft.com/office/officeart/2008/layout/LinedList"/>
    <dgm:cxn modelId="{DF217662-2EB5-45B7-9C67-1DBA30E2298A}" type="presOf" srcId="{3EFA9AC3-D7DD-4229-93C0-ED065119B206}" destId="{2CBAC466-D9DA-4232-8EB7-3B160B9CA759}" srcOrd="0" destOrd="0" presId="urn:microsoft.com/office/officeart/2008/layout/LinedList"/>
    <dgm:cxn modelId="{86C6B770-2FB4-47BC-8664-DFA1D3BB2200}" type="presOf" srcId="{E5A91B8E-5452-4D7C-9206-6057D734F7B6}" destId="{DA43DA68-5F8A-4BA9-8BA4-228EAEA8EB7A}" srcOrd="0" destOrd="0" presId="urn:microsoft.com/office/officeart/2008/layout/LinedList"/>
    <dgm:cxn modelId="{D9F66CD9-5354-4970-B5E6-0442953F00AF}" srcId="{E5A91B8E-5452-4D7C-9206-6057D734F7B6}" destId="{3FE545A7-3340-4B82-9E5B-083C54F5C1B6}" srcOrd="0" destOrd="0" parTransId="{6B8DD9B4-4076-4A68-AEB5-E24F5ABF5487}" sibTransId="{2644B586-6180-4F37-B24B-E79C028C2B5D}"/>
    <dgm:cxn modelId="{CEB05FED-0F7E-4AFF-B8F3-ADA259AA3BAB}" srcId="{E5A91B8E-5452-4D7C-9206-6057D734F7B6}" destId="{126F0402-3BDA-4547-B8E1-0F01BD9299E8}" srcOrd="3" destOrd="0" parTransId="{0CADFAB5-EA8C-404C-AB56-428158AC75AA}" sibTransId="{9D2322FC-0307-4DD5-B726-2C39DC700237}"/>
    <dgm:cxn modelId="{2C6A308D-1FC2-49AD-9E2F-430E48B2FCCE}" type="presParOf" srcId="{DA43DA68-5F8A-4BA9-8BA4-228EAEA8EB7A}" destId="{E920CC84-D5C6-4916-9FBB-CF57F9508BCD}" srcOrd="0" destOrd="0" presId="urn:microsoft.com/office/officeart/2008/layout/LinedList"/>
    <dgm:cxn modelId="{C2DBB1A5-0D06-41E9-9F9B-3B2615370F30}" type="presParOf" srcId="{DA43DA68-5F8A-4BA9-8BA4-228EAEA8EB7A}" destId="{E407419F-2C01-44DE-AC07-359DD4C913E2}" srcOrd="1" destOrd="0" presId="urn:microsoft.com/office/officeart/2008/layout/LinedList"/>
    <dgm:cxn modelId="{1B277850-7861-4605-B202-80E41C8B29E8}" type="presParOf" srcId="{E407419F-2C01-44DE-AC07-359DD4C913E2}" destId="{9BF8DC6F-112B-4805-A54A-7DE1E0628251}" srcOrd="0" destOrd="0" presId="urn:microsoft.com/office/officeart/2008/layout/LinedList"/>
    <dgm:cxn modelId="{5CCD9862-5AD9-4785-93F1-796D0D3B8CFA}" type="presParOf" srcId="{E407419F-2C01-44DE-AC07-359DD4C913E2}" destId="{46F6620D-6945-4F37-ADC2-181797D72C06}" srcOrd="1" destOrd="0" presId="urn:microsoft.com/office/officeart/2008/layout/LinedList"/>
    <dgm:cxn modelId="{DEADB8F7-1342-4AEB-8641-E60693609533}" type="presParOf" srcId="{DA43DA68-5F8A-4BA9-8BA4-228EAEA8EB7A}" destId="{B9397CBB-414B-440B-A633-628F492665F1}" srcOrd="2" destOrd="0" presId="urn:microsoft.com/office/officeart/2008/layout/LinedList"/>
    <dgm:cxn modelId="{9D9D317B-577B-4862-B40A-096E2B3AFC55}" type="presParOf" srcId="{DA43DA68-5F8A-4BA9-8BA4-228EAEA8EB7A}" destId="{2FD7A35A-4714-4D9C-99BB-BAAF7B8569F7}" srcOrd="3" destOrd="0" presId="urn:microsoft.com/office/officeart/2008/layout/LinedList"/>
    <dgm:cxn modelId="{45E2335F-D162-49E5-94DD-EF956FBC84D3}" type="presParOf" srcId="{2FD7A35A-4714-4D9C-99BB-BAAF7B8569F7}" destId="{2CBAC466-D9DA-4232-8EB7-3B160B9CA759}" srcOrd="0" destOrd="0" presId="urn:microsoft.com/office/officeart/2008/layout/LinedList"/>
    <dgm:cxn modelId="{BA2B6E39-631C-4070-BEA2-190824049E8C}" type="presParOf" srcId="{2FD7A35A-4714-4D9C-99BB-BAAF7B8569F7}" destId="{5062382D-2610-40CC-9009-576CB469E925}" srcOrd="1" destOrd="0" presId="urn:microsoft.com/office/officeart/2008/layout/LinedList"/>
    <dgm:cxn modelId="{93A435E7-7EAE-40F1-B8CA-059F684AB215}" type="presParOf" srcId="{DA43DA68-5F8A-4BA9-8BA4-228EAEA8EB7A}" destId="{1C42ADE8-3903-4043-84EE-F98D4B2FDF50}" srcOrd="4" destOrd="0" presId="urn:microsoft.com/office/officeart/2008/layout/LinedList"/>
    <dgm:cxn modelId="{F2A23C46-2F9F-43A1-8C96-DF1E44C1FF87}" type="presParOf" srcId="{DA43DA68-5F8A-4BA9-8BA4-228EAEA8EB7A}" destId="{83F309BE-21ED-4AEA-9E97-A578B402B722}" srcOrd="5" destOrd="0" presId="urn:microsoft.com/office/officeart/2008/layout/LinedList"/>
    <dgm:cxn modelId="{D85032AE-20DD-4ED9-A819-85E41AFA4E63}" type="presParOf" srcId="{83F309BE-21ED-4AEA-9E97-A578B402B722}" destId="{C63F7FFA-22BB-4EFD-B13D-E3DCD187BE36}" srcOrd="0" destOrd="0" presId="urn:microsoft.com/office/officeart/2008/layout/LinedList"/>
    <dgm:cxn modelId="{F4A1DF9B-32E4-4F15-BA8A-8802B7A3F50D}" type="presParOf" srcId="{83F309BE-21ED-4AEA-9E97-A578B402B722}" destId="{D31BA71A-5185-4B4E-8A99-DD384923ED70}" srcOrd="1" destOrd="0" presId="urn:microsoft.com/office/officeart/2008/layout/LinedList"/>
    <dgm:cxn modelId="{36FFA477-122B-4869-B55F-14BA842D01BA}" type="presParOf" srcId="{DA43DA68-5F8A-4BA9-8BA4-228EAEA8EB7A}" destId="{636F05FD-1D04-4597-B347-364630F7FBE4}" srcOrd="6" destOrd="0" presId="urn:microsoft.com/office/officeart/2008/layout/LinedList"/>
    <dgm:cxn modelId="{E5E54B93-76FF-4FBB-9A62-737BD9F04726}" type="presParOf" srcId="{DA43DA68-5F8A-4BA9-8BA4-228EAEA8EB7A}" destId="{9313AE3F-F84B-441B-868A-8512E8B4949F}" srcOrd="7" destOrd="0" presId="urn:microsoft.com/office/officeart/2008/layout/LinedList"/>
    <dgm:cxn modelId="{FAE90110-3074-49E8-A742-410B931BBE73}" type="presParOf" srcId="{9313AE3F-F84B-441B-868A-8512E8B4949F}" destId="{A07AA5C8-EEC7-46F3-9165-4C2882E4F388}" srcOrd="0" destOrd="0" presId="urn:microsoft.com/office/officeart/2008/layout/LinedList"/>
    <dgm:cxn modelId="{C6E0A65C-DF7C-44D8-9F0B-0B8518236D96}" type="presParOf" srcId="{9313AE3F-F84B-441B-868A-8512E8B4949F}" destId="{96582FCC-861D-4D31-8432-4FA3C548BD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763EA-EC9B-4B90-88EB-E292ED51B592}">
      <dsp:nvSpPr>
        <dsp:cNvPr id="0" name=""/>
        <dsp:cNvSpPr/>
      </dsp:nvSpPr>
      <dsp:spPr>
        <a:xfrm>
          <a:off x="8003094" y="1490559"/>
          <a:ext cx="1372647" cy="476456"/>
        </a:xfrm>
        <a:custGeom>
          <a:avLst/>
          <a:gdLst/>
          <a:ahLst/>
          <a:cxnLst/>
          <a:rect l="0" t="0" r="0" b="0"/>
          <a:pathLst>
            <a:path>
              <a:moveTo>
                <a:pt x="0" y="0"/>
              </a:moveTo>
              <a:lnTo>
                <a:pt x="0" y="238228"/>
              </a:lnTo>
              <a:lnTo>
                <a:pt x="1372647" y="238228"/>
              </a:lnTo>
              <a:lnTo>
                <a:pt x="1372647" y="476456"/>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188CFA-4B87-4096-BF96-1F9FD95BEC5E}">
      <dsp:nvSpPr>
        <dsp:cNvPr id="0" name=""/>
        <dsp:cNvSpPr/>
      </dsp:nvSpPr>
      <dsp:spPr>
        <a:xfrm>
          <a:off x="6630447" y="1490559"/>
          <a:ext cx="1372647" cy="476456"/>
        </a:xfrm>
        <a:custGeom>
          <a:avLst/>
          <a:gdLst/>
          <a:ahLst/>
          <a:cxnLst/>
          <a:rect l="0" t="0" r="0" b="0"/>
          <a:pathLst>
            <a:path>
              <a:moveTo>
                <a:pt x="1372647" y="0"/>
              </a:moveTo>
              <a:lnTo>
                <a:pt x="1372647" y="238228"/>
              </a:lnTo>
              <a:lnTo>
                <a:pt x="0" y="238228"/>
              </a:lnTo>
              <a:lnTo>
                <a:pt x="0" y="476456"/>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25E73F-4AD2-4E97-9289-C7428F2BFCE5}">
      <dsp:nvSpPr>
        <dsp:cNvPr id="0" name=""/>
        <dsp:cNvSpPr/>
      </dsp:nvSpPr>
      <dsp:spPr>
        <a:xfrm>
          <a:off x="2512505" y="1490559"/>
          <a:ext cx="1372647" cy="476456"/>
        </a:xfrm>
        <a:custGeom>
          <a:avLst/>
          <a:gdLst/>
          <a:ahLst/>
          <a:cxnLst/>
          <a:rect l="0" t="0" r="0" b="0"/>
          <a:pathLst>
            <a:path>
              <a:moveTo>
                <a:pt x="0" y="0"/>
              </a:moveTo>
              <a:lnTo>
                <a:pt x="0" y="238228"/>
              </a:lnTo>
              <a:lnTo>
                <a:pt x="1372647" y="238228"/>
              </a:lnTo>
              <a:lnTo>
                <a:pt x="1372647" y="476456"/>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C00FA5-B817-4DBB-A1F7-E971716A732F}">
      <dsp:nvSpPr>
        <dsp:cNvPr id="0" name=""/>
        <dsp:cNvSpPr/>
      </dsp:nvSpPr>
      <dsp:spPr>
        <a:xfrm>
          <a:off x="1139858" y="1490559"/>
          <a:ext cx="1372647" cy="476456"/>
        </a:xfrm>
        <a:custGeom>
          <a:avLst/>
          <a:gdLst/>
          <a:ahLst/>
          <a:cxnLst/>
          <a:rect l="0" t="0" r="0" b="0"/>
          <a:pathLst>
            <a:path>
              <a:moveTo>
                <a:pt x="1372647" y="0"/>
              </a:moveTo>
              <a:lnTo>
                <a:pt x="1372647" y="238228"/>
              </a:lnTo>
              <a:lnTo>
                <a:pt x="0" y="238228"/>
              </a:lnTo>
              <a:lnTo>
                <a:pt x="0" y="476456"/>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A55634B-C61A-45B6-B7E7-A97600A7E4D5}">
      <dsp:nvSpPr>
        <dsp:cNvPr id="0" name=""/>
        <dsp:cNvSpPr/>
      </dsp:nvSpPr>
      <dsp:spPr>
        <a:xfrm>
          <a:off x="1378086" y="356140"/>
          <a:ext cx="2268838" cy="113441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Major Revenue Streams :</a:t>
          </a:r>
        </a:p>
      </dsp:txBody>
      <dsp:txXfrm>
        <a:off x="1378086" y="356140"/>
        <a:ext cx="2268838" cy="1134419"/>
      </dsp:txXfrm>
    </dsp:sp>
    <dsp:sp modelId="{B5143261-DE96-4374-BD28-B27EF54ED1BE}">
      <dsp:nvSpPr>
        <dsp:cNvPr id="0" name=""/>
        <dsp:cNvSpPr/>
      </dsp:nvSpPr>
      <dsp:spPr>
        <a:xfrm>
          <a:off x="5439" y="1967015"/>
          <a:ext cx="2268838" cy="1134419"/>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a:t>Number of transactions</a:t>
          </a:r>
        </a:p>
      </dsp:txBody>
      <dsp:txXfrm>
        <a:off x="5439" y="1967015"/>
        <a:ext cx="2268838" cy="1134419"/>
      </dsp:txXfrm>
    </dsp:sp>
    <dsp:sp modelId="{EA30ED32-62F3-4CFF-95ED-194B60329F06}">
      <dsp:nvSpPr>
        <dsp:cNvPr id="0" name=""/>
        <dsp:cNvSpPr/>
      </dsp:nvSpPr>
      <dsp:spPr>
        <a:xfrm>
          <a:off x="2750733" y="1967015"/>
          <a:ext cx="2268838" cy="1134419"/>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a:t>Amount of each transaction</a:t>
          </a:r>
        </a:p>
      </dsp:txBody>
      <dsp:txXfrm>
        <a:off x="2750733" y="1967015"/>
        <a:ext cx="2268838" cy="1134419"/>
      </dsp:txXfrm>
    </dsp:sp>
    <dsp:sp modelId="{E953C9A4-EBE0-4344-AA5F-7085E59C28D6}">
      <dsp:nvSpPr>
        <dsp:cNvPr id="0" name=""/>
        <dsp:cNvSpPr/>
      </dsp:nvSpPr>
      <dsp:spPr>
        <a:xfrm>
          <a:off x="6868675" y="356140"/>
          <a:ext cx="2268838" cy="113441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Arial"/>
            </a:rPr>
            <a:t>RIFT Added Value</a:t>
          </a:r>
          <a:r>
            <a:rPr lang="en-US" sz="2500" kern="1200"/>
            <a:t>:</a:t>
          </a:r>
        </a:p>
      </dsp:txBody>
      <dsp:txXfrm>
        <a:off x="6868675" y="356140"/>
        <a:ext cx="2268838" cy="1134419"/>
      </dsp:txXfrm>
    </dsp:sp>
    <dsp:sp modelId="{B3F34945-B0A2-4976-A5D8-DD2B08A61293}">
      <dsp:nvSpPr>
        <dsp:cNvPr id="0" name=""/>
        <dsp:cNvSpPr/>
      </dsp:nvSpPr>
      <dsp:spPr>
        <a:xfrm>
          <a:off x="5496028" y="1967015"/>
          <a:ext cx="2268838" cy="1134419"/>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a:latin typeface="Arial"/>
            </a:rPr>
            <a:t>Decreasing</a:t>
          </a:r>
          <a:r>
            <a:rPr lang="en-US" sz="2500" kern="1200"/>
            <a:t> losses</a:t>
          </a:r>
        </a:p>
      </dsp:txBody>
      <dsp:txXfrm>
        <a:off x="5496028" y="1967015"/>
        <a:ext cx="2268838" cy="1134419"/>
      </dsp:txXfrm>
    </dsp:sp>
    <dsp:sp modelId="{C1D5C59C-87C2-4ACE-B30E-22C639A309FD}">
      <dsp:nvSpPr>
        <dsp:cNvPr id="0" name=""/>
        <dsp:cNvSpPr/>
      </dsp:nvSpPr>
      <dsp:spPr>
        <a:xfrm>
          <a:off x="8241322" y="1967015"/>
          <a:ext cx="2268838" cy="1134419"/>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100000"/>
            </a:lnSpc>
            <a:spcBef>
              <a:spcPct val="0"/>
            </a:spcBef>
            <a:spcAft>
              <a:spcPct val="35000"/>
            </a:spcAft>
            <a:buNone/>
          </a:pPr>
          <a:r>
            <a:rPr lang="en-US" sz="2500" kern="1200"/>
            <a:t>Increasing Customer trust</a:t>
          </a:r>
        </a:p>
      </dsp:txBody>
      <dsp:txXfrm>
        <a:off x="8241322" y="1967015"/>
        <a:ext cx="2268838" cy="11344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0CC84-D5C6-4916-9FBB-CF57F9508BCD}">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F8DC6F-112B-4805-A54A-7DE1E0628251}">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Cluster 5 is a pure </a:t>
          </a:r>
          <a:r>
            <a:rPr lang="en-US" sz="2000" kern="1200" dirty="0" err="1"/>
            <a:t>cashout</a:t>
          </a:r>
          <a:r>
            <a:rPr lang="en-US" sz="2000" kern="1200" dirty="0"/>
            <a:t> cluster with 90% </a:t>
          </a:r>
          <a:r>
            <a:rPr lang="en-US" sz="2000" kern="1200" dirty="0" err="1"/>
            <a:t>cashout</a:t>
          </a:r>
          <a:r>
            <a:rPr lang="en-US" sz="2000" kern="1200" dirty="0"/>
            <a:t> transactions. The ratio of normal bins in this cluster is low, hence normal bins are less likely to be blocked -&gt; low FP</a:t>
          </a:r>
        </a:p>
      </dsp:txBody>
      <dsp:txXfrm>
        <a:off x="0" y="0"/>
        <a:ext cx="6492875" cy="1276350"/>
      </dsp:txXfrm>
    </dsp:sp>
    <dsp:sp modelId="{B9397CBB-414B-440B-A633-628F492665F1}">
      <dsp:nvSpPr>
        <dsp:cNvPr id="0" name=""/>
        <dsp:cNvSpPr/>
      </dsp:nvSpPr>
      <dsp:spPr>
        <a:xfrm>
          <a:off x="0" y="1276350"/>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BAC466-D9DA-4232-8EB7-3B160B9CA759}">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Inactive BINs are used in </a:t>
          </a:r>
          <a:r>
            <a:rPr lang="en-US" sz="2000" kern="1200" dirty="0" err="1"/>
            <a:t>cashout</a:t>
          </a:r>
          <a:r>
            <a:rPr lang="en-US" sz="2000" kern="1200" dirty="0"/>
            <a:t> events. Block the inactive BINs won’t influence many normal transactions -&gt; low FP</a:t>
          </a:r>
        </a:p>
        <a:p>
          <a:pPr marL="0" lvl="0" indent="0" algn="l" defTabSz="889000">
            <a:lnSpc>
              <a:spcPct val="90000"/>
            </a:lnSpc>
            <a:spcBef>
              <a:spcPct val="0"/>
            </a:spcBef>
            <a:spcAft>
              <a:spcPct val="35000"/>
            </a:spcAft>
            <a:buNone/>
          </a:pPr>
          <a:endParaRPr lang="en-US" sz="2000" kern="1200" dirty="0"/>
        </a:p>
      </dsp:txBody>
      <dsp:txXfrm>
        <a:off x="0" y="1276350"/>
        <a:ext cx="6492875" cy="1276350"/>
      </dsp:txXfrm>
    </dsp:sp>
    <dsp:sp modelId="{1C42ADE8-3903-4043-84EE-F98D4B2FDF50}">
      <dsp:nvSpPr>
        <dsp:cNvPr id="0" name=""/>
        <dsp:cNvSpPr/>
      </dsp:nvSpPr>
      <dsp:spPr>
        <a:xfrm>
          <a:off x="0" y="255270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3F7FFA-22BB-4EFD-B13D-E3DCD187BE36}">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Popular countries and cities are difficult to detect using ratio method -&gt; reduces TP</a:t>
          </a:r>
        </a:p>
      </dsp:txBody>
      <dsp:txXfrm>
        <a:off x="0" y="2552700"/>
        <a:ext cx="6492875" cy="1276350"/>
      </dsp:txXfrm>
    </dsp:sp>
    <dsp:sp modelId="{636F05FD-1D04-4597-B347-364630F7FBE4}">
      <dsp:nvSpPr>
        <dsp:cNvPr id="0" name=""/>
        <dsp:cNvSpPr/>
      </dsp:nvSpPr>
      <dsp:spPr>
        <a:xfrm>
          <a:off x="0" y="3829050"/>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7AA5C8-EEC7-46F3-9165-4C2882E4F388}">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Syntax problem in city name: MOSKVA G, MOSCOW, MOSKVA, Moscow…. -&gt; reduces TP</a:t>
          </a:r>
        </a:p>
      </dsp:txBody>
      <dsp:txXfrm>
        <a:off x="0" y="3829050"/>
        <a:ext cx="6492875" cy="127635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Dbscan intro adv. Dis.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237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b="1"/>
              <a:t>Cluster 3</a:t>
            </a:r>
            <a:r>
              <a:rPr lang="en-US"/>
              <a:t> : It is a bin attack in a country. </a:t>
            </a:r>
          </a:p>
          <a:p>
            <a:pPr marL="0" indent="0"/>
            <a:r>
              <a:rPr lang="en-US" err="1"/>
              <a:t>cmls_iso_bin_ct_mrch_ctry_lastTxn</a:t>
            </a:r>
            <a:r>
              <a:rPr lang="en-US"/>
              <a:t> and </a:t>
            </a:r>
            <a:r>
              <a:rPr lang="en-US" err="1"/>
              <a:t>bid_ct_mrch_ctry_lastTxn</a:t>
            </a:r>
            <a:r>
              <a:rPr lang="en-US"/>
              <a:t> have very low time to last transaction</a:t>
            </a:r>
          </a:p>
          <a:p>
            <a:pPr marL="0" indent="0"/>
            <a:endParaRPr lang="en-US"/>
          </a:p>
          <a:p>
            <a:pPr marL="0" indent="0"/>
            <a:r>
              <a:rPr lang="en-US" b="1"/>
              <a:t>Cluster 4</a:t>
            </a:r>
            <a:r>
              <a:rPr lang="en-US"/>
              <a:t> : It is a bin attack in a city</a:t>
            </a:r>
          </a:p>
          <a:p>
            <a:pPr marL="0" indent="0"/>
            <a:r>
              <a:rPr lang="en-US" err="1"/>
              <a:t>Cmls_iso_bin_cmls_mrch_city_lastTxn</a:t>
            </a:r>
            <a:r>
              <a:rPr lang="en-US"/>
              <a:t> ; </a:t>
            </a:r>
            <a:r>
              <a:rPr lang="en-US" err="1"/>
              <a:t>bid_cmls_mrch_city_lastTxn</a:t>
            </a:r>
            <a:r>
              <a:rPr lang="en-US"/>
              <a:t> ; </a:t>
            </a:r>
            <a:r>
              <a:rPr lang="en-US" err="1"/>
              <a:t>cmls_iso_bin_ct_mrch_ctry_lastTxn</a:t>
            </a:r>
            <a:r>
              <a:rPr lang="en-US"/>
              <a:t> and </a:t>
            </a:r>
            <a:r>
              <a:rPr lang="en-US" err="1"/>
              <a:t>bid_ct_mrch_ctry_lastTxn</a:t>
            </a:r>
            <a:r>
              <a:rPr lang="en-US"/>
              <a:t> have very low time to last transaction</a:t>
            </a:r>
          </a:p>
          <a:p>
            <a:pPr marL="0" indent="0"/>
            <a:endParaRPr lang="en-US"/>
          </a:p>
          <a:p>
            <a:pPr marL="0" indent="0"/>
            <a:r>
              <a:rPr lang="en-US" b="1"/>
              <a:t>Cluster 5 </a:t>
            </a:r>
            <a:r>
              <a:rPr lang="en-US"/>
              <a:t>: bid attack in a country.</a:t>
            </a:r>
          </a:p>
          <a:p>
            <a:pPr marL="0" indent="0"/>
            <a:r>
              <a:rPr lang="en-US" err="1"/>
              <a:t>bid_ct_mrch_ctry_lastTxn</a:t>
            </a:r>
            <a:r>
              <a:rPr lang="en-US"/>
              <a:t> has very low time to last transaction </a:t>
            </a:r>
          </a:p>
          <a:p>
            <a:pPr marL="0" indent="0"/>
            <a:endParaRPr lang="en-US"/>
          </a:p>
          <a:p>
            <a:pPr marL="0" indent="0"/>
            <a:r>
              <a:rPr lang="en-US" b="1"/>
              <a:t>Cluster 6</a:t>
            </a:r>
            <a:r>
              <a:rPr lang="en-US"/>
              <a:t> : bid attack in a country.</a:t>
            </a:r>
          </a:p>
          <a:p>
            <a:pPr marL="0" indent="0"/>
            <a:r>
              <a:rPr lang="en-US" err="1"/>
              <a:t>ct_mrch_ctry_lastTxn</a:t>
            </a:r>
            <a:r>
              <a:rPr lang="en-US"/>
              <a:t> and </a:t>
            </a:r>
            <a:r>
              <a:rPr lang="en-US" err="1"/>
              <a:t>bid_lastTxn</a:t>
            </a:r>
            <a:r>
              <a:rPr lang="en-US"/>
              <a:t> has very low time to last transaction.</a:t>
            </a:r>
          </a:p>
          <a:p>
            <a:pPr marL="0" indent="0"/>
            <a:r>
              <a:rPr lang="en-US" err="1"/>
              <a:t>bid_ct_mrch_ctry_lastTxn</a:t>
            </a:r>
            <a:r>
              <a:rPr lang="en-US"/>
              <a:t> has very low time to last transaction </a:t>
            </a:r>
          </a:p>
          <a:p>
            <a:pPr marL="0" indent="0"/>
            <a:endParaRPr lang="en-US"/>
          </a:p>
          <a:p>
            <a:pPr marL="0" indent="0"/>
            <a:endParaRPr lang="en-US"/>
          </a:p>
          <a:p>
            <a:pPr marL="0" indent="0"/>
            <a:endParaRPr lang="en-US"/>
          </a:p>
          <a:p>
            <a:pPr marL="0" indent="0"/>
            <a:r>
              <a:rPr lang="en-US" b="1"/>
              <a:t>Cluster 4</a:t>
            </a:r>
            <a:r>
              <a:rPr lang="en-US"/>
              <a:t> : Possible bin attack in a country. </a:t>
            </a:r>
          </a:p>
          <a:p>
            <a:pPr marL="0" indent="0"/>
            <a:endParaRPr lang="en-US"/>
          </a:p>
          <a:p>
            <a:pPr marL="0" indent="0"/>
            <a:r>
              <a:rPr lang="en-US" b="1"/>
              <a:t>Cluster 5</a:t>
            </a:r>
            <a:r>
              <a:rPr lang="en-US"/>
              <a:t> : Possible bin attack in a city</a:t>
            </a:r>
          </a:p>
          <a:p>
            <a:pPr marL="0" indent="0"/>
            <a:endParaRPr lang="en-US"/>
          </a:p>
          <a:p>
            <a:pPr marL="0" indent="0"/>
            <a:r>
              <a:rPr lang="en-US" b="1"/>
              <a:t>Cluster 6 </a:t>
            </a:r>
            <a:r>
              <a:rPr lang="en-US"/>
              <a:t>: Possible bid attack in a country.</a:t>
            </a:r>
          </a:p>
          <a:p>
            <a:pPr marL="0" indent="0"/>
            <a:endParaRPr lang="en-US"/>
          </a:p>
          <a:p>
            <a:pPr marL="0" indent="0"/>
            <a:r>
              <a:rPr lang="en-US" b="1"/>
              <a:t>Cluster 7</a:t>
            </a:r>
            <a:r>
              <a:rPr lang="en-US"/>
              <a:t> : Possible bid attack in a country.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4832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a:t>Future Scope</a:t>
            </a:r>
          </a:p>
          <a:p>
            <a:pPr marL="285750" indent="-285750">
              <a:buFont typeface="Wingdings,Sans-Serif"/>
              <a:buChar char="§"/>
            </a:pPr>
            <a:r>
              <a:rPr lang="en-US"/>
              <a:t>For a real time application, 1 hour data can be used to cluster and cluster characteristics can be studied to identify fraudulent events  </a:t>
            </a:r>
          </a:p>
          <a:p>
            <a:pPr marL="285750" indent="-285750">
              <a:buFont typeface="Wingdings,Sans-Serif"/>
              <a:buChar char="§"/>
            </a:pPr>
            <a:r>
              <a:rPr lang="en-US"/>
              <a:t>Can try identify fradulent/non-fraudulent clusters using cluster characteristics rather than labels so that it can be used for real time transactions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1701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b="1"/>
              <a:t>Cluster 3</a:t>
            </a:r>
            <a:r>
              <a:rPr lang="en-US"/>
              <a:t> : It is a bin attack in a country. </a:t>
            </a:r>
          </a:p>
          <a:p>
            <a:pPr marL="0" indent="0"/>
            <a:r>
              <a:rPr lang="en-US" err="1"/>
              <a:t>cmls_iso_bin_ct_mrch_ctry_lastTxn</a:t>
            </a:r>
            <a:r>
              <a:rPr lang="en-US"/>
              <a:t> and </a:t>
            </a:r>
            <a:r>
              <a:rPr lang="en-US" err="1"/>
              <a:t>bid_ct_mrch_ctry_lastTxn</a:t>
            </a:r>
            <a:r>
              <a:rPr lang="en-US"/>
              <a:t> have very low time to last transaction</a:t>
            </a:r>
          </a:p>
          <a:p>
            <a:pPr marL="0" indent="0"/>
            <a:endParaRPr lang="en-US"/>
          </a:p>
          <a:p>
            <a:pPr marL="0" indent="0"/>
            <a:r>
              <a:rPr lang="en-US" b="1"/>
              <a:t>Cluster 4</a:t>
            </a:r>
            <a:r>
              <a:rPr lang="en-US"/>
              <a:t> : It is a bin attack in a city</a:t>
            </a:r>
          </a:p>
          <a:p>
            <a:pPr marL="0" indent="0"/>
            <a:r>
              <a:rPr lang="en-US" err="1"/>
              <a:t>Cmls_iso_bin_cmls_mrch_city_lastTxn</a:t>
            </a:r>
            <a:r>
              <a:rPr lang="en-US"/>
              <a:t> ; </a:t>
            </a:r>
            <a:r>
              <a:rPr lang="en-US" err="1"/>
              <a:t>bid_cmls_mrch_city_lastTxn</a:t>
            </a:r>
            <a:r>
              <a:rPr lang="en-US"/>
              <a:t> ; </a:t>
            </a:r>
            <a:r>
              <a:rPr lang="en-US" err="1"/>
              <a:t>cmls_iso_bin_ct_mrch_ctry_lastTxn</a:t>
            </a:r>
            <a:r>
              <a:rPr lang="en-US"/>
              <a:t> and </a:t>
            </a:r>
            <a:r>
              <a:rPr lang="en-US" err="1"/>
              <a:t>bid_ct_mrch_ctry_lastTxn</a:t>
            </a:r>
            <a:r>
              <a:rPr lang="en-US"/>
              <a:t> have very low time to last transaction</a:t>
            </a:r>
          </a:p>
          <a:p>
            <a:pPr marL="0" indent="0"/>
            <a:endParaRPr lang="en-US"/>
          </a:p>
          <a:p>
            <a:pPr marL="0" indent="0"/>
            <a:r>
              <a:rPr lang="en-US" b="1"/>
              <a:t>Cluster 5 </a:t>
            </a:r>
            <a:r>
              <a:rPr lang="en-US"/>
              <a:t>: bid attack in a country.</a:t>
            </a:r>
          </a:p>
          <a:p>
            <a:pPr marL="0" indent="0"/>
            <a:r>
              <a:rPr lang="en-US" err="1"/>
              <a:t>bid_ct_mrch_ctry_lastTxn</a:t>
            </a:r>
            <a:r>
              <a:rPr lang="en-US"/>
              <a:t> has very low time to last transaction </a:t>
            </a:r>
          </a:p>
          <a:p>
            <a:pPr marL="0" indent="0"/>
            <a:endParaRPr lang="en-US"/>
          </a:p>
          <a:p>
            <a:pPr marL="0" indent="0"/>
            <a:r>
              <a:rPr lang="en-US" b="1"/>
              <a:t>Cluster 6</a:t>
            </a:r>
            <a:r>
              <a:rPr lang="en-US"/>
              <a:t> : bid attack in a country.</a:t>
            </a:r>
          </a:p>
          <a:p>
            <a:pPr marL="0" indent="0"/>
            <a:r>
              <a:rPr lang="en-US" err="1"/>
              <a:t>ct_mrch_ctry_lastTxn</a:t>
            </a:r>
            <a:r>
              <a:rPr lang="en-US"/>
              <a:t> and </a:t>
            </a:r>
            <a:r>
              <a:rPr lang="en-US" err="1"/>
              <a:t>bid_lastTxn</a:t>
            </a:r>
            <a:r>
              <a:rPr lang="en-US"/>
              <a:t> has very low time to last transaction.</a:t>
            </a:r>
          </a:p>
          <a:p>
            <a:pPr marL="0" indent="0"/>
            <a:r>
              <a:rPr lang="en-US" err="1"/>
              <a:t>bid_ct_mrch_ctry_lastTxn</a:t>
            </a:r>
            <a:r>
              <a:rPr lang="en-US"/>
              <a:t> has very low time to last transaction </a:t>
            </a:r>
          </a:p>
          <a:p>
            <a:pPr marL="0" indent="0"/>
            <a:endParaRPr lang="en-US"/>
          </a:p>
          <a:p>
            <a:pPr marL="0" indent="0"/>
            <a:endParaRPr lang="en-US"/>
          </a:p>
          <a:p>
            <a:pPr marL="0" indent="0"/>
            <a:endParaRPr lang="en-US"/>
          </a:p>
          <a:p>
            <a:pPr marL="0" indent="0"/>
            <a:r>
              <a:rPr lang="en-US" b="1"/>
              <a:t>Cluster 4</a:t>
            </a:r>
            <a:r>
              <a:rPr lang="en-US"/>
              <a:t> : Possible bin attack in a country. </a:t>
            </a:r>
          </a:p>
          <a:p>
            <a:pPr marL="0" indent="0"/>
            <a:endParaRPr lang="en-US"/>
          </a:p>
          <a:p>
            <a:pPr marL="0" indent="0"/>
            <a:r>
              <a:rPr lang="en-US" b="1"/>
              <a:t>Cluster 5</a:t>
            </a:r>
            <a:r>
              <a:rPr lang="en-US"/>
              <a:t> : Possible bin attack in a city</a:t>
            </a:r>
          </a:p>
          <a:p>
            <a:pPr marL="0" indent="0"/>
            <a:endParaRPr lang="en-US"/>
          </a:p>
          <a:p>
            <a:pPr marL="0" indent="0"/>
            <a:r>
              <a:rPr lang="en-US" b="1"/>
              <a:t>Cluster 6 </a:t>
            </a:r>
            <a:r>
              <a:rPr lang="en-US"/>
              <a:t>: Possible bid attack in a country.</a:t>
            </a:r>
          </a:p>
          <a:p>
            <a:pPr marL="0" indent="0"/>
            <a:endParaRPr lang="en-US"/>
          </a:p>
          <a:p>
            <a:pPr marL="0" indent="0"/>
            <a:r>
              <a:rPr lang="en-US" b="1"/>
              <a:t>Cluster 7</a:t>
            </a:r>
            <a:r>
              <a:rPr lang="en-US"/>
              <a:t> : Possible bid attack in a country.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127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a:t>Future Scope</a:t>
            </a:r>
          </a:p>
          <a:p>
            <a:pPr marL="285750" indent="-285750">
              <a:buFont typeface="Wingdings,Sans-Serif"/>
              <a:buChar char="§"/>
            </a:pPr>
            <a:r>
              <a:rPr lang="en-US"/>
              <a:t>For a real time application, 1 hour data can be used to cluster and cluster characteristics can be studied to identify fraudulent events  </a:t>
            </a:r>
          </a:p>
          <a:p>
            <a:pPr marL="285750" indent="-285750">
              <a:buFont typeface="Wingdings,Sans-Serif"/>
              <a:buChar char="§"/>
            </a:pPr>
            <a:r>
              <a:rPr lang="en-US"/>
              <a:t>Can try identify fradulent/non-fraudulent clusters using cluster characteristics rather than labels so that it can be used for real time transactions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5358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b="1"/>
              <a:t>Cluster 3</a:t>
            </a:r>
            <a:r>
              <a:rPr lang="en-US"/>
              <a:t> : It is a bin attack in a country. </a:t>
            </a:r>
          </a:p>
          <a:p>
            <a:pPr marL="0" indent="0"/>
            <a:r>
              <a:rPr lang="en-US" err="1"/>
              <a:t>cmls_iso_bin_ct_mrch_ctry_lastTxn</a:t>
            </a:r>
            <a:r>
              <a:rPr lang="en-US"/>
              <a:t> and </a:t>
            </a:r>
            <a:r>
              <a:rPr lang="en-US" err="1"/>
              <a:t>bid_ct_mrch_ctry_lastTxn</a:t>
            </a:r>
            <a:r>
              <a:rPr lang="en-US"/>
              <a:t> have very low time to last transaction</a:t>
            </a:r>
          </a:p>
          <a:p>
            <a:pPr marL="0" indent="0"/>
            <a:endParaRPr lang="en-US"/>
          </a:p>
          <a:p>
            <a:pPr marL="0" indent="0"/>
            <a:r>
              <a:rPr lang="en-US" b="1"/>
              <a:t>Cluster 4</a:t>
            </a:r>
            <a:r>
              <a:rPr lang="en-US"/>
              <a:t> : It is a bin attack in a city</a:t>
            </a:r>
          </a:p>
          <a:p>
            <a:pPr marL="0" indent="0"/>
            <a:r>
              <a:rPr lang="en-US" err="1"/>
              <a:t>Cmls_iso_bin_cmls_mrch_city_lastTxn</a:t>
            </a:r>
            <a:r>
              <a:rPr lang="en-US"/>
              <a:t> ; </a:t>
            </a:r>
            <a:r>
              <a:rPr lang="en-US" err="1"/>
              <a:t>bid_cmls_mrch_city_lastTxn</a:t>
            </a:r>
            <a:r>
              <a:rPr lang="en-US"/>
              <a:t> ; </a:t>
            </a:r>
            <a:r>
              <a:rPr lang="en-US" err="1"/>
              <a:t>cmls_iso_bin_ct_mrch_ctry_lastTxn</a:t>
            </a:r>
            <a:r>
              <a:rPr lang="en-US"/>
              <a:t> and </a:t>
            </a:r>
            <a:r>
              <a:rPr lang="en-US" err="1"/>
              <a:t>bid_ct_mrch_ctry_lastTxn</a:t>
            </a:r>
            <a:r>
              <a:rPr lang="en-US"/>
              <a:t> have very low time to last transaction</a:t>
            </a:r>
          </a:p>
          <a:p>
            <a:pPr marL="0" indent="0"/>
            <a:endParaRPr lang="en-US"/>
          </a:p>
          <a:p>
            <a:pPr marL="0" indent="0"/>
            <a:r>
              <a:rPr lang="en-US" b="1"/>
              <a:t>Cluster 5 </a:t>
            </a:r>
            <a:r>
              <a:rPr lang="en-US"/>
              <a:t>: bid attack in a country.</a:t>
            </a:r>
          </a:p>
          <a:p>
            <a:pPr marL="0" indent="0"/>
            <a:r>
              <a:rPr lang="en-US" err="1"/>
              <a:t>bid_ct_mrch_ctry_lastTxn</a:t>
            </a:r>
            <a:r>
              <a:rPr lang="en-US"/>
              <a:t> has very low time to last transaction </a:t>
            </a:r>
          </a:p>
          <a:p>
            <a:pPr marL="0" indent="0"/>
            <a:endParaRPr lang="en-US"/>
          </a:p>
          <a:p>
            <a:pPr marL="0" indent="0"/>
            <a:r>
              <a:rPr lang="en-US" b="1"/>
              <a:t>Cluster 6</a:t>
            </a:r>
            <a:r>
              <a:rPr lang="en-US"/>
              <a:t> : bid attack in a country.</a:t>
            </a:r>
          </a:p>
          <a:p>
            <a:pPr marL="0" indent="0"/>
            <a:r>
              <a:rPr lang="en-US" err="1"/>
              <a:t>ct_mrch_ctry_lastTxn</a:t>
            </a:r>
            <a:r>
              <a:rPr lang="en-US"/>
              <a:t> and </a:t>
            </a:r>
            <a:r>
              <a:rPr lang="en-US" err="1"/>
              <a:t>bid_lastTxn</a:t>
            </a:r>
            <a:r>
              <a:rPr lang="en-US"/>
              <a:t> has very low time to last transaction.</a:t>
            </a:r>
          </a:p>
          <a:p>
            <a:pPr marL="0" indent="0"/>
            <a:r>
              <a:rPr lang="en-US" err="1"/>
              <a:t>bid_ct_mrch_ctry_lastTxn</a:t>
            </a:r>
            <a:r>
              <a:rPr lang="en-US"/>
              <a:t> has very low time to last transaction </a:t>
            </a:r>
          </a:p>
          <a:p>
            <a:pPr marL="0" indent="0"/>
            <a:endParaRPr lang="en-US"/>
          </a:p>
          <a:p>
            <a:pPr marL="0" indent="0"/>
            <a:endParaRPr lang="en-US"/>
          </a:p>
          <a:p>
            <a:pPr marL="0" indent="0"/>
            <a:endParaRPr lang="en-US"/>
          </a:p>
          <a:p>
            <a:pPr marL="0" indent="0"/>
            <a:r>
              <a:rPr lang="en-US" b="1"/>
              <a:t>Cluster 4</a:t>
            </a:r>
            <a:r>
              <a:rPr lang="en-US"/>
              <a:t> : Possible bin attack in a country. </a:t>
            </a:r>
          </a:p>
          <a:p>
            <a:pPr marL="0" indent="0"/>
            <a:endParaRPr lang="en-US"/>
          </a:p>
          <a:p>
            <a:pPr marL="0" indent="0"/>
            <a:r>
              <a:rPr lang="en-US" b="1"/>
              <a:t>Cluster 5</a:t>
            </a:r>
            <a:r>
              <a:rPr lang="en-US"/>
              <a:t> : Possible bin attack in a city</a:t>
            </a:r>
          </a:p>
          <a:p>
            <a:pPr marL="0" indent="0"/>
            <a:endParaRPr lang="en-US"/>
          </a:p>
          <a:p>
            <a:pPr marL="0" indent="0"/>
            <a:r>
              <a:rPr lang="en-US" b="1"/>
              <a:t>Cluster 6 </a:t>
            </a:r>
            <a:r>
              <a:rPr lang="en-US"/>
              <a:t>: Possible bid attack in a country.</a:t>
            </a:r>
          </a:p>
          <a:p>
            <a:pPr marL="0" indent="0"/>
            <a:endParaRPr lang="en-US"/>
          </a:p>
          <a:p>
            <a:pPr marL="0" indent="0"/>
            <a:r>
              <a:rPr lang="en-US" b="1"/>
              <a:t>Cluster 7</a:t>
            </a:r>
            <a:r>
              <a:rPr lang="en-US"/>
              <a:t> : Possible bid attack in a country.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9049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notes"/>
          <p:cNvSpPr>
            <a:spLocks noGrp="1" noRot="1" noChangeAspect="1"/>
          </p:cNvSpPr>
          <p:nvPr>
            <p:ph type="sldImg" idx="2"/>
          </p:nvPr>
        </p:nvSpPr>
        <p:spPr>
          <a:xfrm>
            <a:off x="685800" y="811213"/>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029697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notes"/>
          <p:cNvSpPr>
            <a:spLocks noGrp="1" noRot="1" noChangeAspect="1"/>
          </p:cNvSpPr>
          <p:nvPr>
            <p:ph type="sldImg" idx="2"/>
          </p:nvPr>
        </p:nvSpPr>
        <p:spPr>
          <a:xfrm>
            <a:off x="685800" y="811213"/>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2921067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Our model starts with developing a baseline or average such as transaction amount, average connections to other nodes etc. for each node so we can have a sense of what a normal day looks like for these nodes. Second, when a new transaction comes in, we calculate the same metrics for the nodes connected to the transaction on an hour basis. Third we calculate a risk score based on the calculated hour metrics and baseline metrics. Finally we set a threshold for each level in the network and if a node's risk score is above this threshold, we identify it as being used in a cashout event.</a:t>
            </a:r>
          </a:p>
          <a:p>
            <a:endParaRPr lang="en-US"/>
          </a:p>
          <a:p>
            <a:r>
              <a:rPr lang="en-US"/>
              <a:t>SHOW TOP AND LOWER GRAPG AND HOW THEY CONNECT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7075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Our model starts with developing a baseline or average such as transaction amount, average connections to other nodes etc. for each node so we can have a sense of what a normal day looks like for these nodes. Second, when a new transaction comes in, we calculate the same metrics for the nodes connected to the transaction on an hour basis. Third we calculate a risk score based on the calculated hour metrics and baseline metrics. Finally we set a threshold for each level in the network and if a node's risk score is above this threshold, we identify it as being used in a cashout event.</a:t>
            </a:r>
          </a:p>
          <a:p>
            <a:endParaRPr lang="en-US"/>
          </a:p>
          <a:p>
            <a:r>
              <a:rPr lang="en-US"/>
              <a:t>SHOW TOP AND LOWER GRAPG AND HOW THEY CONNECT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63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that was a lot to take in, lets go through a toy example. In this example we have calculated a baseline for a Bid or bank in the past. This is row 1 in the table.  Today during an hour we then calculate those same metrics for this Bin which is in row 2 of the table. You can see that there are many more transactions and money flowing through this bid than on average. We then calculate a risk value based both on the current hour and baseline. That is why the baseline has no risk value. The risk value is above the threshold for bids so during this hour, this bid would be classified as risky and transactions using this bid would be blocked to stop </a:t>
            </a:r>
            <a:r>
              <a:rPr lang="en-US" err="1"/>
              <a:t>fruad</a:t>
            </a:r>
            <a:r>
              <a:rPr lang="en-US"/>
              <a:t> from </a:t>
            </a:r>
            <a:r>
              <a:rPr lang="en-US" err="1"/>
              <a:t>occuring</a:t>
            </a:r>
            <a:r>
              <a:rPr lang="en-US"/>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0770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1338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9673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trained and validated the thresholds using separate </a:t>
            </a:r>
            <a:r>
              <a:rPr lang="en-US" err="1"/>
              <a:t>cashout</a:t>
            </a:r>
            <a:r>
              <a:rPr lang="en-US"/>
              <a:t> events. Then We tested our model using a </a:t>
            </a:r>
            <a:r>
              <a:rPr lang="en-US" err="1"/>
              <a:t>cashout</a:t>
            </a:r>
            <a:r>
              <a:rPr lang="en-US"/>
              <a:t> event that the model had never seen before over 13 hours and 2 days and these are the results. F1 score is a mean of recall and </a:t>
            </a:r>
            <a:r>
              <a:rPr lang="en-US" err="1"/>
              <a:t>precison</a:t>
            </a:r>
            <a:r>
              <a:rPr lang="en-US"/>
              <a:t> and it is the sore we used for accuracy. Recall is the fraction of total </a:t>
            </a:r>
            <a:r>
              <a:rPr lang="en-US" err="1"/>
              <a:t>cashout</a:t>
            </a:r>
            <a:r>
              <a:rPr lang="en-US"/>
              <a:t> </a:t>
            </a:r>
            <a:r>
              <a:rPr lang="en-US" err="1"/>
              <a:t>tranasactions</a:t>
            </a:r>
            <a:r>
              <a:rPr lang="en-US"/>
              <a:t> that were actually predicted correctly. Precision is the fraction of total non-</a:t>
            </a:r>
            <a:r>
              <a:rPr lang="en-US" err="1"/>
              <a:t>cashout</a:t>
            </a:r>
            <a:r>
              <a:rPr lang="en-US"/>
              <a:t> that we classified correctly. We obtain very high accuracy at the Bid and Bin level, with decent accuracy at the country and city level, and little accuracy at the ATM and account level. If we had just blocked the risky Bins using our model during this event, we would have saved VISA 5.6 million dollars. We also tested our model on a wide variety of </a:t>
            </a:r>
            <a:r>
              <a:rPr lang="en-US" err="1"/>
              <a:t>cashout</a:t>
            </a:r>
            <a:r>
              <a:rPr lang="en-US"/>
              <a:t> events and found similar results. The image above is a example visualization of the </a:t>
            </a:r>
            <a:r>
              <a:rPr lang="en-US" err="1"/>
              <a:t>cashout</a:t>
            </a:r>
            <a:r>
              <a:rPr lang="en-US"/>
              <a:t> event and the risky nodes are in red.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2799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0282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3764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notes"/>
          <p:cNvSpPr>
            <a:spLocks noGrp="1" noRot="1" noChangeAspect="1"/>
          </p:cNvSpPr>
          <p:nvPr>
            <p:ph type="sldImg" idx="2"/>
          </p:nvPr>
        </p:nvSpPr>
        <p:spPr>
          <a:xfrm>
            <a:off x="685800" y="811213"/>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2227415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6283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notes"/>
          <p:cNvSpPr>
            <a:spLocks noGrp="1" noRot="1" noChangeAspect="1"/>
          </p:cNvSpPr>
          <p:nvPr>
            <p:ph type="sldImg" idx="2"/>
          </p:nvPr>
        </p:nvSpPr>
        <p:spPr>
          <a:xfrm>
            <a:off x="685800" y="811213"/>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indent="0"/>
            <a:r>
              <a:rPr lang="en-US"/>
              <a:t>During a normal day, thousands of transactions per second flow through the VISA network, some of which may be fraudulent. VISA can identify fraud at a transaction-level in real time, but identifying large-scale interconnected fraud can be an entirely different challenge.</a:t>
            </a:r>
          </a:p>
          <a:p>
            <a:pPr marL="0" indent="0"/>
            <a:endParaRPr lang="en-US"/>
          </a:p>
          <a:p>
            <a:pPr marL="0" indent="0"/>
            <a:r>
              <a:rPr lang="en-US"/>
              <a:t>****VERY IMPORTNANT TO DETECT COMBINATION OF LEVELS ****</a:t>
            </a:r>
          </a:p>
        </p:txBody>
      </p:sp>
      <p:sp>
        <p:nvSpPr>
          <p:cNvPr id="313" name="Google Shape;3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indent="0"/>
            <a:r>
              <a:rPr lang="en-US"/>
              <a:t>****MAKE MODELS MORE INDEPENDENT ****</a:t>
            </a:r>
          </a:p>
          <a:p>
            <a:pPr marL="0" indent="0"/>
            <a:r>
              <a:rPr lang="en-US"/>
              <a:t>*** USE BULLENT POINTS  BUT KEEP PICTURES***</a:t>
            </a:r>
          </a:p>
        </p:txBody>
      </p:sp>
      <p:sp>
        <p:nvSpPr>
          <p:cNvPr id="426" name="Google Shape;4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indent="0"/>
            <a:r>
              <a:rPr lang="en-US"/>
              <a:t>****MAKE MODELS MORE INDEPENDENT ****</a:t>
            </a:r>
          </a:p>
          <a:p>
            <a:pPr marL="0" indent="0"/>
            <a:r>
              <a:rPr lang="en-US"/>
              <a:t>*** USE BULLENT POINTS  BUT KEEP PICTURES***</a:t>
            </a:r>
          </a:p>
        </p:txBody>
      </p:sp>
      <p:sp>
        <p:nvSpPr>
          <p:cNvPr id="426" name="Google Shape;4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486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notes"/>
          <p:cNvSpPr>
            <a:spLocks noGrp="1" noRot="1" noChangeAspect="1"/>
          </p:cNvSpPr>
          <p:nvPr>
            <p:ph type="sldImg" idx="2"/>
          </p:nvPr>
        </p:nvSpPr>
        <p:spPr>
          <a:xfrm>
            <a:off x="685800" y="811213"/>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497560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notes"/>
          <p:cNvSpPr>
            <a:spLocks noGrp="1" noRot="1" noChangeAspect="1"/>
          </p:cNvSpPr>
          <p:nvPr>
            <p:ph type="sldImg" idx="2"/>
          </p:nvPr>
        </p:nvSpPr>
        <p:spPr>
          <a:xfrm>
            <a:off x="685800" y="811213"/>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037825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Title">
  <p:cSld name="Main Title">
    <p:spTree>
      <p:nvGrpSpPr>
        <p:cNvPr id="1" name="Shape 84"/>
        <p:cNvGrpSpPr/>
        <p:nvPr/>
      </p:nvGrpSpPr>
      <p:grpSpPr>
        <a:xfrm>
          <a:off x="0" y="0"/>
          <a:ext cx="0" cy="0"/>
          <a:chOff x="0" y="0"/>
          <a:chExt cx="0" cy="0"/>
        </a:xfrm>
      </p:grpSpPr>
      <p:sp>
        <p:nvSpPr>
          <p:cNvPr id="85" name="Google Shape;85;p47"/>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rgbClr val="7F7F7F"/>
              </a:buClr>
              <a:buSzPts val="2667"/>
              <a:buFont typeface="Arial"/>
              <a:buNone/>
              <a:defRPr sz="2667" b="1">
                <a:solidFill>
                  <a:srgbClr val="7F7F7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7"/>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BFBFBF"/>
              </a:buClr>
              <a:buSzPts val="1467"/>
              <a:buNone/>
              <a:defRPr sz="1467" b="1">
                <a:solidFill>
                  <a:srgbClr val="BFBFB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333"/>
              <a:buNone/>
              <a:defRPr sz="1333"/>
            </a:lvl3pPr>
            <a:lvl4pPr marL="1828800" lvl="3" indent="-228600" algn="l">
              <a:lnSpc>
                <a:spcPct val="90000"/>
              </a:lnSpc>
              <a:spcBef>
                <a:spcPts val="500"/>
              </a:spcBef>
              <a:spcAft>
                <a:spcPts val="0"/>
              </a:spcAft>
              <a:buClr>
                <a:schemeClr val="dk1"/>
              </a:buClr>
              <a:buSzPts val="1200"/>
              <a:buNone/>
              <a:defRPr sz="1200"/>
            </a:lvl4pPr>
            <a:lvl5pPr marL="2286000" lvl="4" indent="-228600" algn="l">
              <a:lnSpc>
                <a:spcPct val="90000"/>
              </a:lnSpc>
              <a:spcBef>
                <a:spcPts val="500"/>
              </a:spcBef>
              <a:spcAft>
                <a:spcPts val="0"/>
              </a:spcAft>
              <a:buClr>
                <a:schemeClr val="dk1"/>
              </a:buClr>
              <a:buSzPts val="1200"/>
              <a:buNone/>
              <a:defRPr sz="1200"/>
            </a:lvl5pPr>
            <a:lvl6pPr marL="2743200" lvl="5" indent="-228600" algn="l">
              <a:lnSpc>
                <a:spcPct val="90000"/>
              </a:lnSpc>
              <a:spcBef>
                <a:spcPts val="500"/>
              </a:spcBef>
              <a:spcAft>
                <a:spcPts val="0"/>
              </a:spcAft>
              <a:buClr>
                <a:schemeClr val="dk1"/>
              </a:buClr>
              <a:buSzPts val="1200"/>
              <a:buNone/>
              <a:defRPr sz="1200"/>
            </a:lvl6pPr>
            <a:lvl7pPr marL="3200400" lvl="6" indent="-228600" algn="l">
              <a:lnSpc>
                <a:spcPct val="90000"/>
              </a:lnSpc>
              <a:spcBef>
                <a:spcPts val="500"/>
              </a:spcBef>
              <a:spcAft>
                <a:spcPts val="0"/>
              </a:spcAft>
              <a:buClr>
                <a:schemeClr val="dk1"/>
              </a:buClr>
              <a:buSzPts val="1200"/>
              <a:buNone/>
              <a:defRPr sz="1200"/>
            </a:lvl7pPr>
            <a:lvl8pPr marL="3657600" lvl="7" indent="-228600" algn="l">
              <a:lnSpc>
                <a:spcPct val="90000"/>
              </a:lnSpc>
              <a:spcBef>
                <a:spcPts val="500"/>
              </a:spcBef>
              <a:spcAft>
                <a:spcPts val="0"/>
              </a:spcAft>
              <a:buClr>
                <a:schemeClr val="dk1"/>
              </a:buClr>
              <a:buSzPts val="1200"/>
              <a:buNone/>
              <a:defRPr sz="1200"/>
            </a:lvl8pPr>
            <a:lvl9pPr marL="4114800" lvl="8" indent="-228600" algn="l">
              <a:lnSpc>
                <a:spcPct val="90000"/>
              </a:lnSpc>
              <a:spcBef>
                <a:spcPts val="500"/>
              </a:spcBef>
              <a:spcAft>
                <a:spcPts val="0"/>
              </a:spcAft>
              <a:buClr>
                <a:schemeClr val="dk1"/>
              </a:buClr>
              <a:buSzPts val="1200"/>
              <a:buNone/>
              <a:defRPr sz="1200"/>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6">
                                            <p:txEl>
                                              <p:pRg st="0" end="0"/>
                                            </p:txEl>
                                          </p:spTgt>
                                        </p:tgtEl>
                                        <p:attrNameLst>
                                          <p:attrName>style.visibility</p:attrName>
                                        </p:attrNameLst>
                                      </p:cBhvr>
                                      <p:to>
                                        <p:strVal val="visible"/>
                                      </p:to>
                                    </p:set>
                                    <p:animEffect transition="in" filter="fade">
                                      <p:cBhvr>
                                        <p:cTn id="11" dur="500"/>
                                        <p:tgtEl>
                                          <p:spTgt spid="8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
                                            <p:txEl>
                                              <p:pRg st="1" end="1"/>
                                            </p:txEl>
                                          </p:spTgt>
                                        </p:tgtEl>
                                        <p:attrNameLst>
                                          <p:attrName>style.visibility</p:attrName>
                                        </p:attrNameLst>
                                      </p:cBhvr>
                                      <p:to>
                                        <p:strVal val="visible"/>
                                      </p:to>
                                    </p:set>
                                    <p:animEffect transition="in" filter="fade">
                                      <p:cBhvr>
                                        <p:cTn id="15" dur="500"/>
                                        <p:tgtEl>
                                          <p:spTgt spid="8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6">
                                            <p:txEl>
                                              <p:pRg st="2" end="2"/>
                                            </p:txEl>
                                          </p:spTgt>
                                        </p:tgtEl>
                                        <p:attrNameLst>
                                          <p:attrName>style.visibility</p:attrName>
                                        </p:attrNameLst>
                                      </p:cBhvr>
                                      <p:to>
                                        <p:strVal val="visible"/>
                                      </p:to>
                                    </p:set>
                                    <p:animEffect transition="in" filter="fade">
                                      <p:cBhvr>
                                        <p:cTn id="19" dur="500"/>
                                        <p:tgtEl>
                                          <p:spTgt spid="8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6">
                                            <p:txEl>
                                              <p:pRg st="3" end="3"/>
                                            </p:txEl>
                                          </p:spTgt>
                                        </p:tgtEl>
                                        <p:attrNameLst>
                                          <p:attrName>style.visibility</p:attrName>
                                        </p:attrNameLst>
                                      </p:cBhvr>
                                      <p:to>
                                        <p:strVal val="visible"/>
                                      </p:to>
                                    </p:set>
                                    <p:animEffect transition="in" filter="fade">
                                      <p:cBhvr>
                                        <p:cTn id="23" dur="500"/>
                                        <p:tgtEl>
                                          <p:spTgt spid="8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6">
                                            <p:txEl>
                                              <p:pRg st="4" end="4"/>
                                            </p:txEl>
                                          </p:spTgt>
                                        </p:tgtEl>
                                        <p:attrNameLst>
                                          <p:attrName>style.visibility</p:attrName>
                                        </p:attrNameLst>
                                      </p:cBhvr>
                                      <p:to>
                                        <p:strVal val="visible"/>
                                      </p:to>
                                    </p:set>
                                    <p:animEffect transition="in" filter="fade">
                                      <p:cBhvr>
                                        <p:cTn id="27" dur="500"/>
                                        <p:tgtEl>
                                          <p:spTgt spid="8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6">
                                            <p:txEl>
                                              <p:pRg st="5" end="5"/>
                                            </p:txEl>
                                          </p:spTgt>
                                        </p:tgtEl>
                                        <p:attrNameLst>
                                          <p:attrName>style.visibility</p:attrName>
                                        </p:attrNameLst>
                                      </p:cBhvr>
                                      <p:to>
                                        <p:strVal val="visible"/>
                                      </p:to>
                                    </p:set>
                                    <p:animEffect transition="in" filter="fade">
                                      <p:cBhvr>
                                        <p:cTn id="31" dur="500"/>
                                        <p:tgtEl>
                                          <p:spTgt spid="8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6">
                                            <p:txEl>
                                              <p:pRg st="6" end="6"/>
                                            </p:txEl>
                                          </p:spTgt>
                                        </p:tgtEl>
                                        <p:attrNameLst>
                                          <p:attrName>style.visibility</p:attrName>
                                        </p:attrNameLst>
                                      </p:cBhvr>
                                      <p:to>
                                        <p:strVal val="visible"/>
                                      </p:to>
                                    </p:set>
                                    <p:animEffect transition="in" filter="fade">
                                      <p:cBhvr>
                                        <p:cTn id="35" dur="500"/>
                                        <p:tgtEl>
                                          <p:spTgt spid="8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6">
                                            <p:txEl>
                                              <p:pRg st="7" end="7"/>
                                            </p:txEl>
                                          </p:spTgt>
                                        </p:tgtEl>
                                        <p:attrNameLst>
                                          <p:attrName>style.visibility</p:attrName>
                                        </p:attrNameLst>
                                      </p:cBhvr>
                                      <p:to>
                                        <p:strVal val="visible"/>
                                      </p:to>
                                    </p:set>
                                    <p:animEffect transition="in" filter="fade">
                                      <p:cBhvr>
                                        <p:cTn id="39" dur="500"/>
                                        <p:tgtEl>
                                          <p:spTgt spid="8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6">
                                            <p:txEl>
                                              <p:pRg st="8" end="8"/>
                                            </p:txEl>
                                          </p:spTgt>
                                        </p:tgtEl>
                                        <p:attrNameLst>
                                          <p:attrName>style.visibility</p:attrName>
                                        </p:attrNameLst>
                                      </p:cBhvr>
                                      <p:to>
                                        <p:strVal val="visible"/>
                                      </p:to>
                                    </p:set>
                                    <p:animEffect transition="in" filter="fade">
                                      <p:cBhvr>
                                        <p:cTn id="43" dur="500"/>
                                        <p:tgtEl>
                                          <p:spTgt spid="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Title+ SubTitle+Number">
  <p:cSld name="Main Title+ SubTitle+Number">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rgbClr val="7F7F7F"/>
              </a:buClr>
              <a:buSzPts val="2667"/>
              <a:buFont typeface="Arial"/>
              <a:buNone/>
              <a:defRPr sz="2667" b="1">
                <a:solidFill>
                  <a:srgbClr val="7F7F7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BFBFBF"/>
              </a:buClr>
              <a:buSzPts val="1467"/>
              <a:buNone/>
              <a:defRPr sz="1467" b="1">
                <a:solidFill>
                  <a:srgbClr val="BFBFB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333"/>
              <a:buNone/>
              <a:defRPr sz="1333"/>
            </a:lvl3pPr>
            <a:lvl4pPr marL="1828800" lvl="3" indent="-228600" algn="l">
              <a:lnSpc>
                <a:spcPct val="90000"/>
              </a:lnSpc>
              <a:spcBef>
                <a:spcPts val="500"/>
              </a:spcBef>
              <a:spcAft>
                <a:spcPts val="0"/>
              </a:spcAft>
              <a:buClr>
                <a:schemeClr val="dk1"/>
              </a:buClr>
              <a:buSzPts val="1200"/>
              <a:buNone/>
              <a:defRPr sz="1200"/>
            </a:lvl4pPr>
            <a:lvl5pPr marL="2286000" lvl="4" indent="-228600" algn="l">
              <a:lnSpc>
                <a:spcPct val="90000"/>
              </a:lnSpc>
              <a:spcBef>
                <a:spcPts val="500"/>
              </a:spcBef>
              <a:spcAft>
                <a:spcPts val="0"/>
              </a:spcAft>
              <a:buClr>
                <a:schemeClr val="dk1"/>
              </a:buClr>
              <a:buSzPts val="1200"/>
              <a:buNone/>
              <a:defRPr sz="1200"/>
            </a:lvl5pPr>
            <a:lvl6pPr marL="2743200" lvl="5" indent="-228600" algn="l">
              <a:lnSpc>
                <a:spcPct val="90000"/>
              </a:lnSpc>
              <a:spcBef>
                <a:spcPts val="500"/>
              </a:spcBef>
              <a:spcAft>
                <a:spcPts val="0"/>
              </a:spcAft>
              <a:buClr>
                <a:schemeClr val="dk1"/>
              </a:buClr>
              <a:buSzPts val="1200"/>
              <a:buNone/>
              <a:defRPr sz="1200"/>
            </a:lvl6pPr>
            <a:lvl7pPr marL="3200400" lvl="6" indent="-228600" algn="l">
              <a:lnSpc>
                <a:spcPct val="90000"/>
              </a:lnSpc>
              <a:spcBef>
                <a:spcPts val="500"/>
              </a:spcBef>
              <a:spcAft>
                <a:spcPts val="0"/>
              </a:spcAft>
              <a:buClr>
                <a:schemeClr val="dk1"/>
              </a:buClr>
              <a:buSzPts val="1200"/>
              <a:buNone/>
              <a:defRPr sz="1200"/>
            </a:lvl7pPr>
            <a:lvl8pPr marL="3657600" lvl="7" indent="-228600" algn="l">
              <a:lnSpc>
                <a:spcPct val="90000"/>
              </a:lnSpc>
              <a:spcBef>
                <a:spcPts val="500"/>
              </a:spcBef>
              <a:spcAft>
                <a:spcPts val="0"/>
              </a:spcAft>
              <a:buClr>
                <a:schemeClr val="dk1"/>
              </a:buClr>
              <a:buSzPts val="1200"/>
              <a:buNone/>
              <a:defRPr sz="1200"/>
            </a:lvl8pPr>
            <a:lvl9pPr marL="4114800" lvl="8" indent="-228600" algn="l">
              <a:lnSpc>
                <a:spcPct val="90000"/>
              </a:lnSpc>
              <a:spcBef>
                <a:spcPts val="500"/>
              </a:spcBef>
              <a:spcAft>
                <a:spcPts val="0"/>
              </a:spcAft>
              <a:buClr>
                <a:schemeClr val="dk1"/>
              </a:buClr>
              <a:buSzPts val="1200"/>
              <a:buNone/>
              <a:defRPr sz="1200"/>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xEl>
                                              <p:pRg st="0" end="0"/>
                                            </p:txEl>
                                          </p:spTgt>
                                        </p:tgtEl>
                                        <p:attrNameLst>
                                          <p:attrName>style.visibility</p:attrName>
                                        </p:attrNameLst>
                                      </p:cBhvr>
                                      <p:to>
                                        <p:strVal val="visible"/>
                                      </p:to>
                                    </p:set>
                                    <p:animEffect transition="in" filter="fade">
                                      <p:cBhvr>
                                        <p:cTn id="11" dur="500"/>
                                        <p:tgtEl>
                                          <p:spTgt spid="8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9">
                                            <p:txEl>
                                              <p:pRg st="1" end="1"/>
                                            </p:txEl>
                                          </p:spTgt>
                                        </p:tgtEl>
                                        <p:attrNameLst>
                                          <p:attrName>style.visibility</p:attrName>
                                        </p:attrNameLst>
                                      </p:cBhvr>
                                      <p:to>
                                        <p:strVal val="visible"/>
                                      </p:to>
                                    </p:set>
                                    <p:animEffect transition="in" filter="fade">
                                      <p:cBhvr>
                                        <p:cTn id="15" dur="500"/>
                                        <p:tgtEl>
                                          <p:spTgt spid="89">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9">
                                            <p:txEl>
                                              <p:pRg st="2" end="2"/>
                                            </p:txEl>
                                          </p:spTgt>
                                        </p:tgtEl>
                                        <p:attrNameLst>
                                          <p:attrName>style.visibility</p:attrName>
                                        </p:attrNameLst>
                                      </p:cBhvr>
                                      <p:to>
                                        <p:strVal val="visible"/>
                                      </p:to>
                                    </p:set>
                                    <p:animEffect transition="in" filter="fade">
                                      <p:cBhvr>
                                        <p:cTn id="19" dur="500"/>
                                        <p:tgtEl>
                                          <p:spTgt spid="89">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xEl>
                                              <p:pRg st="3" end="3"/>
                                            </p:txEl>
                                          </p:spTgt>
                                        </p:tgtEl>
                                        <p:attrNameLst>
                                          <p:attrName>style.visibility</p:attrName>
                                        </p:attrNameLst>
                                      </p:cBhvr>
                                      <p:to>
                                        <p:strVal val="visible"/>
                                      </p:to>
                                    </p:set>
                                    <p:animEffect transition="in" filter="fade">
                                      <p:cBhvr>
                                        <p:cTn id="23" dur="500"/>
                                        <p:tgtEl>
                                          <p:spTgt spid="89">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9">
                                            <p:txEl>
                                              <p:pRg st="4" end="4"/>
                                            </p:txEl>
                                          </p:spTgt>
                                        </p:tgtEl>
                                        <p:attrNameLst>
                                          <p:attrName>style.visibility</p:attrName>
                                        </p:attrNameLst>
                                      </p:cBhvr>
                                      <p:to>
                                        <p:strVal val="visible"/>
                                      </p:to>
                                    </p:set>
                                    <p:animEffect transition="in" filter="fade">
                                      <p:cBhvr>
                                        <p:cTn id="27" dur="500"/>
                                        <p:tgtEl>
                                          <p:spTgt spid="89">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9">
                                            <p:txEl>
                                              <p:pRg st="5" end="5"/>
                                            </p:txEl>
                                          </p:spTgt>
                                        </p:tgtEl>
                                        <p:attrNameLst>
                                          <p:attrName>style.visibility</p:attrName>
                                        </p:attrNameLst>
                                      </p:cBhvr>
                                      <p:to>
                                        <p:strVal val="visible"/>
                                      </p:to>
                                    </p:set>
                                    <p:animEffect transition="in" filter="fade">
                                      <p:cBhvr>
                                        <p:cTn id="31" dur="500"/>
                                        <p:tgtEl>
                                          <p:spTgt spid="89">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9">
                                            <p:txEl>
                                              <p:pRg st="6" end="6"/>
                                            </p:txEl>
                                          </p:spTgt>
                                        </p:tgtEl>
                                        <p:attrNameLst>
                                          <p:attrName>style.visibility</p:attrName>
                                        </p:attrNameLst>
                                      </p:cBhvr>
                                      <p:to>
                                        <p:strVal val="visible"/>
                                      </p:to>
                                    </p:set>
                                    <p:animEffect transition="in" filter="fade">
                                      <p:cBhvr>
                                        <p:cTn id="35" dur="500"/>
                                        <p:tgtEl>
                                          <p:spTgt spid="89">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9">
                                            <p:txEl>
                                              <p:pRg st="7" end="7"/>
                                            </p:txEl>
                                          </p:spTgt>
                                        </p:tgtEl>
                                        <p:attrNameLst>
                                          <p:attrName>style.visibility</p:attrName>
                                        </p:attrNameLst>
                                      </p:cBhvr>
                                      <p:to>
                                        <p:strVal val="visible"/>
                                      </p:to>
                                    </p:set>
                                    <p:animEffect transition="in" filter="fade">
                                      <p:cBhvr>
                                        <p:cTn id="39" dur="500"/>
                                        <p:tgtEl>
                                          <p:spTgt spid="89">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9">
                                            <p:txEl>
                                              <p:pRg st="8" end="8"/>
                                            </p:txEl>
                                          </p:spTgt>
                                        </p:tgtEl>
                                        <p:attrNameLst>
                                          <p:attrName>style.visibility</p:attrName>
                                        </p:attrNameLst>
                                      </p:cBhvr>
                                      <p:to>
                                        <p:strVal val="visible"/>
                                      </p:to>
                                    </p:set>
                                    <p:animEffect transition="in" filter="fade">
                                      <p:cBhvr>
                                        <p:cTn id="43" dur="500"/>
                                        <p:tgtEl>
                                          <p:spTgt spid="8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90"/>
        <p:cNvGrpSpPr/>
        <p:nvPr/>
      </p:nvGrpSpPr>
      <p:grpSpPr>
        <a:xfrm>
          <a:off x="0" y="0"/>
          <a:ext cx="0" cy="0"/>
          <a:chOff x="0" y="0"/>
          <a:chExt cx="0" cy="0"/>
        </a:xfrm>
      </p:grpSpPr>
      <p:sp>
        <p:nvSpPr>
          <p:cNvPr id="91" name="Google Shape;91;p49"/>
          <p:cNvSpPr txBox="1">
            <a:spLocks noGrp="1"/>
          </p:cNvSpPr>
          <p:nvPr>
            <p:ph type="body" idx="1"/>
          </p:nvPr>
        </p:nvSpPr>
        <p:spPr>
          <a:xfrm>
            <a:off x="2432052" y="3568700"/>
            <a:ext cx="8988800" cy="45720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750"/>
              </a:spcBef>
              <a:spcAft>
                <a:spcPts val="0"/>
              </a:spcAft>
              <a:buClr>
                <a:srgbClr val="006699"/>
              </a:buClr>
              <a:buSzPts val="2880"/>
              <a:buNone/>
              <a:defRPr sz="1800" b="1">
                <a:solidFill>
                  <a:srgbClr val="006699"/>
                </a:solidFill>
                <a:latin typeface="Arial"/>
                <a:ea typeface="Arial"/>
                <a:cs typeface="Arial"/>
                <a:sym typeface="Arial"/>
              </a:defRPr>
            </a:lvl1pPr>
            <a:lvl2pPr marL="914400" lvl="1" indent="-354330" algn="l">
              <a:lnSpc>
                <a:spcPct val="90000"/>
              </a:lnSpc>
              <a:spcBef>
                <a:spcPts val="1575"/>
              </a:spcBef>
              <a:spcAft>
                <a:spcPts val="0"/>
              </a:spcAft>
              <a:buClr>
                <a:schemeClr val="dk1"/>
              </a:buClr>
              <a:buSzPts val="1980"/>
              <a:buChar char="○"/>
              <a:defRPr/>
            </a:lvl2pPr>
            <a:lvl3pPr marL="1371600" lvl="2" indent="-342900" algn="l">
              <a:lnSpc>
                <a:spcPct val="90000"/>
              </a:lnSpc>
              <a:spcBef>
                <a:spcPts val="1575"/>
              </a:spcBef>
              <a:spcAft>
                <a:spcPts val="0"/>
              </a:spcAft>
              <a:buClr>
                <a:schemeClr val="dk1"/>
              </a:buClr>
              <a:buSzPts val="1800"/>
              <a:buChar char="■"/>
              <a:defRPr/>
            </a:lvl3pPr>
            <a:lvl4pPr marL="1828800" lvl="3" indent="-331469" algn="l">
              <a:lnSpc>
                <a:spcPct val="90000"/>
              </a:lnSpc>
              <a:spcBef>
                <a:spcPts val="1575"/>
              </a:spcBef>
              <a:spcAft>
                <a:spcPts val="0"/>
              </a:spcAft>
              <a:buClr>
                <a:schemeClr val="dk1"/>
              </a:buClr>
              <a:buSzPts val="1620"/>
              <a:buChar char="●"/>
              <a:defRPr/>
            </a:lvl4pPr>
            <a:lvl5pPr marL="2286000" lvl="4" indent="-320039" algn="l">
              <a:lnSpc>
                <a:spcPct val="90000"/>
              </a:lnSpc>
              <a:spcBef>
                <a:spcPts val="1575"/>
              </a:spcBef>
              <a:spcAft>
                <a:spcPts val="0"/>
              </a:spcAft>
              <a:buClr>
                <a:schemeClr val="dk1"/>
              </a:buClr>
              <a:buSzPts val="1440"/>
              <a:buChar char="○"/>
              <a:defRPr/>
            </a:lvl5pPr>
            <a:lvl6pPr marL="2743200" lvl="5" indent="-342900" algn="l">
              <a:lnSpc>
                <a:spcPct val="90000"/>
              </a:lnSpc>
              <a:spcBef>
                <a:spcPts val="1575"/>
              </a:spcBef>
              <a:spcAft>
                <a:spcPts val="0"/>
              </a:spcAft>
              <a:buClr>
                <a:schemeClr val="dk1"/>
              </a:buClr>
              <a:buSzPts val="1800"/>
              <a:buChar char="■"/>
              <a:defRPr/>
            </a:lvl6pPr>
            <a:lvl7pPr marL="3200400" lvl="6" indent="-342900" algn="l">
              <a:lnSpc>
                <a:spcPct val="90000"/>
              </a:lnSpc>
              <a:spcBef>
                <a:spcPts val="1575"/>
              </a:spcBef>
              <a:spcAft>
                <a:spcPts val="0"/>
              </a:spcAft>
              <a:buClr>
                <a:schemeClr val="dk1"/>
              </a:buClr>
              <a:buSzPts val="1800"/>
              <a:buChar char="●"/>
              <a:defRPr/>
            </a:lvl7pPr>
            <a:lvl8pPr marL="3657600" lvl="7" indent="-342900" algn="l">
              <a:lnSpc>
                <a:spcPct val="90000"/>
              </a:lnSpc>
              <a:spcBef>
                <a:spcPts val="1575"/>
              </a:spcBef>
              <a:spcAft>
                <a:spcPts val="0"/>
              </a:spcAft>
              <a:buClr>
                <a:schemeClr val="dk1"/>
              </a:buClr>
              <a:buSzPts val="1800"/>
              <a:buChar char="○"/>
              <a:defRPr/>
            </a:lvl8pPr>
            <a:lvl9pPr marL="4114800" lvl="8" indent="-342900" algn="l">
              <a:lnSpc>
                <a:spcPct val="90000"/>
              </a:lnSpc>
              <a:spcBef>
                <a:spcPts val="1575"/>
              </a:spcBef>
              <a:spcAft>
                <a:spcPts val="1575"/>
              </a:spcAft>
              <a:buClr>
                <a:schemeClr val="dk1"/>
              </a:buClr>
              <a:buSzPts val="1800"/>
              <a:buChar char="■"/>
              <a:defRPr/>
            </a:lvl9pPr>
          </a:lstStyle>
          <a:p>
            <a:endParaRPr/>
          </a:p>
        </p:txBody>
      </p:sp>
      <p:sp>
        <p:nvSpPr>
          <p:cNvPr id="92" name="Google Shape;92;p49"/>
          <p:cNvSpPr txBox="1">
            <a:spLocks noGrp="1"/>
          </p:cNvSpPr>
          <p:nvPr>
            <p:ph type="sldNum" idx="12"/>
          </p:nvPr>
        </p:nvSpPr>
        <p:spPr>
          <a:xfrm>
            <a:off x="8737600" y="6596998"/>
            <a:ext cx="2844800" cy="25650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750"/>
              <a:buFont typeface="Arial"/>
              <a:buNone/>
              <a:defRPr sz="750" b="0" i="0" u="none" strike="noStrike" cap="none">
                <a:solidFill>
                  <a:srgbClr val="888888"/>
                </a:solidFill>
                <a:latin typeface="Arial"/>
                <a:ea typeface="Arial"/>
                <a:cs typeface="Arial"/>
                <a:sym typeface="Arial"/>
              </a:defRPr>
            </a:lvl1pPr>
            <a:lvl2pPr marL="0" lvl="1" indent="0" algn="r">
              <a:lnSpc>
                <a:spcPct val="100000"/>
              </a:lnSpc>
              <a:spcBef>
                <a:spcPts val="0"/>
              </a:spcBef>
              <a:spcAft>
                <a:spcPts val="0"/>
              </a:spcAft>
              <a:buClr>
                <a:srgbClr val="888888"/>
              </a:buClr>
              <a:buSzPts val="750"/>
              <a:buFont typeface="Arial"/>
              <a:buNone/>
              <a:defRPr sz="750" b="0" i="0" u="none" strike="noStrike" cap="none">
                <a:solidFill>
                  <a:srgbClr val="888888"/>
                </a:solidFill>
                <a:latin typeface="Arial"/>
                <a:ea typeface="Arial"/>
                <a:cs typeface="Arial"/>
                <a:sym typeface="Arial"/>
              </a:defRPr>
            </a:lvl2pPr>
            <a:lvl3pPr marL="0" lvl="2" indent="0" algn="r">
              <a:lnSpc>
                <a:spcPct val="100000"/>
              </a:lnSpc>
              <a:spcBef>
                <a:spcPts val="0"/>
              </a:spcBef>
              <a:spcAft>
                <a:spcPts val="0"/>
              </a:spcAft>
              <a:buClr>
                <a:srgbClr val="888888"/>
              </a:buClr>
              <a:buSzPts val="750"/>
              <a:buFont typeface="Arial"/>
              <a:buNone/>
              <a:defRPr sz="750" b="0" i="0" u="none" strike="noStrike" cap="none">
                <a:solidFill>
                  <a:srgbClr val="888888"/>
                </a:solidFill>
                <a:latin typeface="Arial"/>
                <a:ea typeface="Arial"/>
                <a:cs typeface="Arial"/>
                <a:sym typeface="Arial"/>
              </a:defRPr>
            </a:lvl3pPr>
            <a:lvl4pPr marL="0" lvl="3" indent="0" algn="r">
              <a:lnSpc>
                <a:spcPct val="100000"/>
              </a:lnSpc>
              <a:spcBef>
                <a:spcPts val="0"/>
              </a:spcBef>
              <a:spcAft>
                <a:spcPts val="0"/>
              </a:spcAft>
              <a:buClr>
                <a:srgbClr val="888888"/>
              </a:buClr>
              <a:buSzPts val="750"/>
              <a:buFont typeface="Arial"/>
              <a:buNone/>
              <a:defRPr sz="750" b="0" i="0" u="none" strike="noStrike" cap="none">
                <a:solidFill>
                  <a:srgbClr val="888888"/>
                </a:solidFill>
                <a:latin typeface="Arial"/>
                <a:ea typeface="Arial"/>
                <a:cs typeface="Arial"/>
                <a:sym typeface="Arial"/>
              </a:defRPr>
            </a:lvl4pPr>
            <a:lvl5pPr marL="0" lvl="4" indent="0" algn="r">
              <a:lnSpc>
                <a:spcPct val="100000"/>
              </a:lnSpc>
              <a:spcBef>
                <a:spcPts val="0"/>
              </a:spcBef>
              <a:spcAft>
                <a:spcPts val="0"/>
              </a:spcAft>
              <a:buClr>
                <a:srgbClr val="888888"/>
              </a:buClr>
              <a:buSzPts val="750"/>
              <a:buFont typeface="Arial"/>
              <a:buNone/>
              <a:defRPr sz="750" b="0" i="0" u="none" strike="noStrike" cap="none">
                <a:solidFill>
                  <a:srgbClr val="888888"/>
                </a:solidFill>
                <a:latin typeface="Arial"/>
                <a:ea typeface="Arial"/>
                <a:cs typeface="Arial"/>
                <a:sym typeface="Arial"/>
              </a:defRPr>
            </a:lvl5pPr>
            <a:lvl6pPr marL="0" lvl="5" indent="0" algn="r">
              <a:lnSpc>
                <a:spcPct val="100000"/>
              </a:lnSpc>
              <a:spcBef>
                <a:spcPts val="0"/>
              </a:spcBef>
              <a:spcAft>
                <a:spcPts val="0"/>
              </a:spcAft>
              <a:buClr>
                <a:srgbClr val="888888"/>
              </a:buClr>
              <a:buSzPts val="750"/>
              <a:buFont typeface="Arial"/>
              <a:buNone/>
              <a:defRPr sz="750" b="0" i="0" u="none" strike="noStrike" cap="none">
                <a:solidFill>
                  <a:srgbClr val="888888"/>
                </a:solidFill>
                <a:latin typeface="Arial"/>
                <a:ea typeface="Arial"/>
                <a:cs typeface="Arial"/>
                <a:sym typeface="Arial"/>
              </a:defRPr>
            </a:lvl6pPr>
            <a:lvl7pPr marL="0" lvl="6" indent="0" algn="r">
              <a:lnSpc>
                <a:spcPct val="100000"/>
              </a:lnSpc>
              <a:spcBef>
                <a:spcPts val="0"/>
              </a:spcBef>
              <a:spcAft>
                <a:spcPts val="0"/>
              </a:spcAft>
              <a:buClr>
                <a:srgbClr val="888888"/>
              </a:buClr>
              <a:buSzPts val="750"/>
              <a:buFont typeface="Arial"/>
              <a:buNone/>
              <a:defRPr sz="750" b="0" i="0" u="none" strike="noStrike" cap="none">
                <a:solidFill>
                  <a:srgbClr val="888888"/>
                </a:solidFill>
                <a:latin typeface="Arial"/>
                <a:ea typeface="Arial"/>
                <a:cs typeface="Arial"/>
                <a:sym typeface="Arial"/>
              </a:defRPr>
            </a:lvl7pPr>
            <a:lvl8pPr marL="0" lvl="7" indent="0" algn="r">
              <a:lnSpc>
                <a:spcPct val="100000"/>
              </a:lnSpc>
              <a:spcBef>
                <a:spcPts val="0"/>
              </a:spcBef>
              <a:spcAft>
                <a:spcPts val="0"/>
              </a:spcAft>
              <a:buClr>
                <a:srgbClr val="888888"/>
              </a:buClr>
              <a:buSzPts val="750"/>
              <a:buFont typeface="Arial"/>
              <a:buNone/>
              <a:defRPr sz="750" b="0" i="0" u="none" strike="noStrike" cap="none">
                <a:solidFill>
                  <a:srgbClr val="888888"/>
                </a:solidFill>
                <a:latin typeface="Arial"/>
                <a:ea typeface="Arial"/>
                <a:cs typeface="Arial"/>
                <a:sym typeface="Arial"/>
              </a:defRPr>
            </a:lvl8pPr>
            <a:lvl9pPr marL="0" lvl="8" indent="0" algn="r">
              <a:lnSpc>
                <a:spcPct val="100000"/>
              </a:lnSpc>
              <a:spcBef>
                <a:spcPts val="0"/>
              </a:spcBef>
              <a:spcAft>
                <a:spcPts val="0"/>
              </a:spcAft>
              <a:buClr>
                <a:srgbClr val="888888"/>
              </a:buClr>
              <a:buSzPts val="750"/>
              <a:buFont typeface="Arial"/>
              <a:buNone/>
              <a:defRPr sz="75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r>
              <a:rPr lang="en-US"/>
              <a:t>Real Estate | </a:t>
            </a:r>
            <a:fld id="{00000000-1234-1234-1234-123412341234}" type="slidenum">
              <a:rPr lang="en-US"/>
              <a:t>‹#›</a:t>
            </a:fld>
            <a:endParaRPr/>
          </a:p>
        </p:txBody>
      </p:sp>
      <p:sp>
        <p:nvSpPr>
          <p:cNvPr id="93" name="Google Shape;93;p49"/>
          <p:cNvSpPr/>
          <p:nvPr/>
        </p:nvSpPr>
        <p:spPr>
          <a:xfrm>
            <a:off x="770953" y="3377060"/>
            <a:ext cx="10650000" cy="25200"/>
          </a:xfrm>
          <a:prstGeom prst="rect">
            <a:avLst/>
          </a:prstGeom>
          <a:solidFill>
            <a:srgbClr val="BFBFBF"/>
          </a:solidFill>
          <a:ln>
            <a:noFill/>
          </a:ln>
          <a:effectLst>
            <a:outerShdw blurRad="50800" dist="38100" dir="1500000" algn="tl" rotWithShape="0">
              <a:srgbClr val="BFBFBF"/>
            </a:outerShdw>
          </a:effectLst>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4" name="Google Shape;94;p49"/>
          <p:cNvSpPr txBox="1"/>
          <p:nvPr/>
        </p:nvSpPr>
        <p:spPr>
          <a:xfrm>
            <a:off x="2737659" y="2201834"/>
            <a:ext cx="8683600" cy="954000"/>
          </a:xfrm>
          <a:prstGeom prst="rect">
            <a:avLst/>
          </a:prstGeom>
          <a:noFill/>
          <a:ln>
            <a:noFill/>
          </a:ln>
        </p:spPr>
        <p:txBody>
          <a:bodyPr spcFirstLastPara="1" wrap="square" lIns="0" tIns="34275" rIns="0"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chemeClr val="dk1"/>
                </a:solidFill>
                <a:latin typeface="Arial"/>
                <a:ea typeface="Arial"/>
                <a:cs typeface="Arial"/>
                <a:sym typeface="Arial"/>
              </a:rPr>
              <a:t>The University of Texas/Texas A&amp;M Investment Management Company</a:t>
            </a:r>
            <a:endParaRPr sz="2100" b="1" i="0" u="none" strike="noStrike" cap="none">
              <a:solidFill>
                <a:schemeClr val="dk1"/>
              </a:solidFill>
              <a:latin typeface="Arial"/>
              <a:ea typeface="Arial"/>
              <a:cs typeface="Arial"/>
              <a:sym typeface="Arial"/>
            </a:endParaRPr>
          </a:p>
        </p:txBody>
      </p:sp>
      <p:sp>
        <p:nvSpPr>
          <p:cNvPr id="95" name="Google Shape;95;p49"/>
          <p:cNvSpPr txBox="1">
            <a:spLocks noGrp="1"/>
          </p:cNvSpPr>
          <p:nvPr>
            <p:ph type="body" idx="2"/>
          </p:nvPr>
        </p:nvSpPr>
        <p:spPr>
          <a:xfrm>
            <a:off x="2432052" y="4051301"/>
            <a:ext cx="8988800" cy="45390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750"/>
              </a:spcBef>
              <a:spcAft>
                <a:spcPts val="0"/>
              </a:spcAft>
              <a:buClr>
                <a:srgbClr val="7F7F7F"/>
              </a:buClr>
              <a:buSzPts val="1920"/>
              <a:buNone/>
              <a:defRPr sz="1200" b="1">
                <a:solidFill>
                  <a:srgbClr val="7F7F7F"/>
                </a:solidFill>
                <a:latin typeface="Arial"/>
                <a:ea typeface="Arial"/>
                <a:cs typeface="Arial"/>
                <a:sym typeface="Arial"/>
              </a:defRPr>
            </a:lvl1pPr>
            <a:lvl2pPr marL="914400" lvl="1" indent="-354330" algn="l">
              <a:lnSpc>
                <a:spcPct val="90000"/>
              </a:lnSpc>
              <a:spcBef>
                <a:spcPts val="1575"/>
              </a:spcBef>
              <a:spcAft>
                <a:spcPts val="0"/>
              </a:spcAft>
              <a:buClr>
                <a:schemeClr val="dk1"/>
              </a:buClr>
              <a:buSzPts val="1980"/>
              <a:buChar char="○"/>
              <a:defRPr/>
            </a:lvl2pPr>
            <a:lvl3pPr marL="1371600" lvl="2" indent="-342900" algn="l">
              <a:lnSpc>
                <a:spcPct val="90000"/>
              </a:lnSpc>
              <a:spcBef>
                <a:spcPts val="1575"/>
              </a:spcBef>
              <a:spcAft>
                <a:spcPts val="0"/>
              </a:spcAft>
              <a:buClr>
                <a:schemeClr val="dk1"/>
              </a:buClr>
              <a:buSzPts val="1800"/>
              <a:buChar char="■"/>
              <a:defRPr/>
            </a:lvl3pPr>
            <a:lvl4pPr marL="1828800" lvl="3" indent="-331469" algn="l">
              <a:lnSpc>
                <a:spcPct val="90000"/>
              </a:lnSpc>
              <a:spcBef>
                <a:spcPts val="1575"/>
              </a:spcBef>
              <a:spcAft>
                <a:spcPts val="0"/>
              </a:spcAft>
              <a:buClr>
                <a:schemeClr val="dk1"/>
              </a:buClr>
              <a:buSzPts val="1620"/>
              <a:buChar char="●"/>
              <a:defRPr/>
            </a:lvl4pPr>
            <a:lvl5pPr marL="2286000" lvl="4" indent="-320039" algn="l">
              <a:lnSpc>
                <a:spcPct val="90000"/>
              </a:lnSpc>
              <a:spcBef>
                <a:spcPts val="1575"/>
              </a:spcBef>
              <a:spcAft>
                <a:spcPts val="0"/>
              </a:spcAft>
              <a:buClr>
                <a:schemeClr val="dk1"/>
              </a:buClr>
              <a:buSzPts val="1440"/>
              <a:buChar char="○"/>
              <a:defRPr/>
            </a:lvl5pPr>
            <a:lvl6pPr marL="2743200" lvl="5" indent="-342900" algn="l">
              <a:lnSpc>
                <a:spcPct val="90000"/>
              </a:lnSpc>
              <a:spcBef>
                <a:spcPts val="1575"/>
              </a:spcBef>
              <a:spcAft>
                <a:spcPts val="0"/>
              </a:spcAft>
              <a:buClr>
                <a:schemeClr val="dk1"/>
              </a:buClr>
              <a:buSzPts val="1800"/>
              <a:buChar char="■"/>
              <a:defRPr/>
            </a:lvl6pPr>
            <a:lvl7pPr marL="3200400" lvl="6" indent="-342900" algn="l">
              <a:lnSpc>
                <a:spcPct val="90000"/>
              </a:lnSpc>
              <a:spcBef>
                <a:spcPts val="1575"/>
              </a:spcBef>
              <a:spcAft>
                <a:spcPts val="0"/>
              </a:spcAft>
              <a:buClr>
                <a:schemeClr val="dk1"/>
              </a:buClr>
              <a:buSzPts val="1800"/>
              <a:buChar char="●"/>
              <a:defRPr/>
            </a:lvl7pPr>
            <a:lvl8pPr marL="3657600" lvl="7" indent="-342900" algn="l">
              <a:lnSpc>
                <a:spcPct val="90000"/>
              </a:lnSpc>
              <a:spcBef>
                <a:spcPts val="1575"/>
              </a:spcBef>
              <a:spcAft>
                <a:spcPts val="0"/>
              </a:spcAft>
              <a:buClr>
                <a:schemeClr val="dk1"/>
              </a:buClr>
              <a:buSzPts val="1800"/>
              <a:buChar char="○"/>
              <a:defRPr/>
            </a:lvl8pPr>
            <a:lvl9pPr marL="4114800" lvl="8" indent="-342900" algn="l">
              <a:lnSpc>
                <a:spcPct val="90000"/>
              </a:lnSpc>
              <a:spcBef>
                <a:spcPts val="1575"/>
              </a:spcBef>
              <a:spcAft>
                <a:spcPts val="1575"/>
              </a:spcAft>
              <a:buClr>
                <a:schemeClr val="dk1"/>
              </a:buClr>
              <a:buSzPts val="1800"/>
              <a:buChar char="■"/>
              <a:defRPr/>
            </a:lvl9pPr>
          </a:lstStyle>
          <a:p>
            <a:endParaRPr/>
          </a:p>
        </p:txBody>
      </p:sp>
      <p:pic>
        <p:nvPicPr>
          <p:cNvPr id="96" name="Google Shape;96;p49"/>
          <p:cNvPicPr preferRelativeResize="0"/>
          <p:nvPr/>
        </p:nvPicPr>
        <p:blipFill rotWithShape="1">
          <a:blip r:embed="rId2">
            <a:alphaModFix/>
          </a:blip>
          <a:srcRect l="54355" r="14618" b="56086"/>
          <a:stretch/>
        </p:blipFill>
        <p:spPr>
          <a:xfrm>
            <a:off x="770950" y="1758219"/>
            <a:ext cx="2011041" cy="150828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BAE40"/>
          </p15:clr>
        </p15:guide>
        <p15:guide id="2" pos="5376">
          <p15:clr>
            <a:srgbClr val="FBAE40"/>
          </p15:clr>
        </p15:guide>
        <p15:guide id="3" orient="horz" pos="4152">
          <p15:clr>
            <a:srgbClr val="FBAE40"/>
          </p15:clr>
        </p15:guide>
        <p15:guide id="4" pos="2880">
          <p15:clr>
            <a:srgbClr val="FBAE40"/>
          </p15:clr>
        </p15:guide>
        <p15:guide id="5" orient="horz" pos="133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97"/>
        <p:cNvGrpSpPr/>
        <p:nvPr/>
      </p:nvGrpSpPr>
      <p:grpSpPr>
        <a:xfrm>
          <a:off x="0" y="0"/>
          <a:ext cx="0" cy="0"/>
          <a:chOff x="0" y="0"/>
          <a:chExt cx="0" cy="0"/>
        </a:xfrm>
      </p:grpSpPr>
      <p:sp>
        <p:nvSpPr>
          <p:cNvPr id="98" name="Google Shape;98;p50"/>
          <p:cNvSpPr/>
          <p:nvPr/>
        </p:nvSpPr>
        <p:spPr>
          <a:xfrm>
            <a:off x="609600" y="852934"/>
            <a:ext cx="10972800" cy="25200"/>
          </a:xfrm>
          <a:prstGeom prst="rect">
            <a:avLst/>
          </a:prstGeom>
          <a:solidFill>
            <a:srgbClr val="006699"/>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9" name="Google Shape;99;p50"/>
          <p:cNvSpPr txBox="1">
            <a:spLocks noGrp="1"/>
          </p:cNvSpPr>
          <p:nvPr>
            <p:ph type="title"/>
          </p:nvPr>
        </p:nvSpPr>
        <p:spPr>
          <a:xfrm>
            <a:off x="609601" y="266701"/>
            <a:ext cx="10033200" cy="579600"/>
          </a:xfrm>
          <a:prstGeom prst="rect">
            <a:avLst/>
          </a:prstGeom>
          <a:noFill/>
          <a:ln>
            <a:noFill/>
          </a:ln>
        </p:spPr>
        <p:txBody>
          <a:bodyPr spcFirstLastPara="1" wrap="square" lIns="0" tIns="45700" rIns="594350" bIns="45700" anchor="b" anchorCtr="0">
            <a:normAutofit/>
          </a:bodyPr>
          <a:lstStyle>
            <a:lvl1pPr lvl="0" algn="l">
              <a:lnSpc>
                <a:spcPct val="90000"/>
              </a:lnSpc>
              <a:spcBef>
                <a:spcPts val="0"/>
              </a:spcBef>
              <a:spcAft>
                <a:spcPts val="0"/>
              </a:spcAft>
              <a:buClr>
                <a:schemeClr val="dk1"/>
              </a:buClr>
              <a:buSzPts val="2800"/>
              <a:buFont typeface="Arial"/>
              <a:buNone/>
              <a:defRPr sz="2800" b="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50"/>
          <p:cNvSpPr txBox="1">
            <a:spLocks noGrp="1"/>
          </p:cNvSpPr>
          <p:nvPr>
            <p:ph type="body" idx="1"/>
          </p:nvPr>
        </p:nvSpPr>
        <p:spPr>
          <a:xfrm>
            <a:off x="609600" y="1206501"/>
            <a:ext cx="10972800" cy="5371800"/>
          </a:xfrm>
          <a:prstGeom prst="rect">
            <a:avLst/>
          </a:prstGeom>
          <a:noFill/>
          <a:ln>
            <a:noFill/>
          </a:ln>
        </p:spPr>
        <p:txBody>
          <a:bodyPr spcFirstLastPara="1" wrap="square" lIns="0" tIns="45700" rIns="91425" bIns="45700" anchor="t" anchorCtr="0">
            <a:normAutofit/>
          </a:bodyPr>
          <a:lstStyle>
            <a:lvl1pPr marL="457200" lvl="0" indent="-350520" algn="l">
              <a:lnSpc>
                <a:spcPct val="90000"/>
              </a:lnSpc>
              <a:spcBef>
                <a:spcPts val="1000"/>
              </a:spcBef>
              <a:spcAft>
                <a:spcPts val="0"/>
              </a:spcAft>
              <a:buClr>
                <a:srgbClr val="006699"/>
              </a:buClr>
              <a:buSzPts val="1920"/>
              <a:buFont typeface="Noto Sans Symbols"/>
              <a:buChar char="▪"/>
              <a:defRPr sz="1600">
                <a:solidFill>
                  <a:srgbClr val="7F7F7F"/>
                </a:solidFill>
                <a:latin typeface="Arial"/>
                <a:ea typeface="Arial"/>
                <a:cs typeface="Arial"/>
                <a:sym typeface="Arial"/>
              </a:defRPr>
            </a:lvl1pPr>
            <a:lvl2pPr marL="914400" lvl="1" indent="-317500" algn="l">
              <a:lnSpc>
                <a:spcPct val="90000"/>
              </a:lnSpc>
              <a:spcBef>
                <a:spcPts val="500"/>
              </a:spcBef>
              <a:spcAft>
                <a:spcPts val="0"/>
              </a:spcAft>
              <a:buClr>
                <a:srgbClr val="006699"/>
              </a:buClr>
              <a:buSzPts val="1400"/>
              <a:buFont typeface="Garamond"/>
              <a:buChar char="–"/>
              <a:defRPr sz="1400">
                <a:solidFill>
                  <a:srgbClr val="7F7F7F"/>
                </a:solidFill>
                <a:latin typeface="Arial"/>
                <a:ea typeface="Arial"/>
                <a:cs typeface="Arial"/>
                <a:sym typeface="Arial"/>
              </a:defRPr>
            </a:lvl2pPr>
            <a:lvl3pPr marL="1371600" lvl="2" indent="-308610" algn="l">
              <a:lnSpc>
                <a:spcPct val="90000"/>
              </a:lnSpc>
              <a:spcBef>
                <a:spcPts val="500"/>
              </a:spcBef>
              <a:spcAft>
                <a:spcPts val="0"/>
              </a:spcAft>
              <a:buClr>
                <a:srgbClr val="006699"/>
              </a:buClr>
              <a:buSzPts val="1260"/>
              <a:buFont typeface="Courier New"/>
              <a:buChar char="o"/>
              <a:defRPr sz="1400">
                <a:solidFill>
                  <a:srgbClr val="7F7F7F"/>
                </a:solidFill>
                <a:latin typeface="Arial"/>
                <a:ea typeface="Arial"/>
                <a:cs typeface="Arial"/>
                <a:sym typeface="Arial"/>
              </a:defRPr>
            </a:lvl3pPr>
            <a:lvl4pPr marL="1828800" lvl="3" indent="-331469" algn="l">
              <a:lnSpc>
                <a:spcPct val="90000"/>
              </a:lnSpc>
              <a:spcBef>
                <a:spcPts val="500"/>
              </a:spcBef>
              <a:spcAft>
                <a:spcPts val="0"/>
              </a:spcAft>
              <a:buClr>
                <a:schemeClr val="dk1"/>
              </a:buClr>
              <a:buSzPts val="1620"/>
              <a:buChar char="▪"/>
              <a:defRPr>
                <a:latin typeface="Garamond"/>
                <a:ea typeface="Garamond"/>
                <a:cs typeface="Garamond"/>
                <a:sym typeface="Garamond"/>
              </a:defRPr>
            </a:lvl4pPr>
            <a:lvl5pPr marL="2286000" lvl="4" indent="-320039" algn="l">
              <a:lnSpc>
                <a:spcPct val="90000"/>
              </a:lnSpc>
              <a:spcBef>
                <a:spcPts val="500"/>
              </a:spcBef>
              <a:spcAft>
                <a:spcPts val="0"/>
              </a:spcAft>
              <a:buClr>
                <a:schemeClr val="dk1"/>
              </a:buClr>
              <a:buSzPts val="1440"/>
              <a:buChar char="•"/>
              <a:defRPr>
                <a:latin typeface="Garamond"/>
                <a:ea typeface="Garamond"/>
                <a:cs typeface="Garamond"/>
                <a:sym typeface="Garamon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50"/>
          <p:cNvSpPr txBox="1">
            <a:spLocks noGrp="1"/>
          </p:cNvSpPr>
          <p:nvPr>
            <p:ph type="sldNum" idx="12"/>
          </p:nvPr>
        </p:nvSpPr>
        <p:spPr>
          <a:xfrm>
            <a:off x="8737600" y="6596998"/>
            <a:ext cx="2844800" cy="256500"/>
          </a:xfrm>
          <a:prstGeom prst="rect">
            <a:avLst/>
          </a:prstGeom>
          <a:noFill/>
          <a:ln>
            <a:noFill/>
          </a:ln>
        </p:spPr>
        <p:txBody>
          <a:bodyPr spcFirstLastPara="1" wrap="square" lIns="91425" tIns="45700" rIns="91425" bIns="45700" anchor="ctr" anchorCtr="0">
            <a:noAutofit/>
          </a:bodyPr>
          <a:lstStyle>
            <a:lvl1pPr marL="0" lvl="0" indent="0" algn="r">
              <a:spcBef>
                <a:spcPts val="0"/>
              </a:spcBef>
              <a:buClr>
                <a:srgbClr val="888888"/>
              </a:buClr>
              <a:buSzPts val="1000"/>
              <a:buFont typeface="Arial"/>
              <a:buNone/>
              <a:defRPr sz="1000" b="0" i="0" u="none" strike="noStrike" cap="none">
                <a:solidFill>
                  <a:srgbClr val="888888"/>
                </a:solidFill>
                <a:latin typeface="Arial"/>
                <a:ea typeface="Arial"/>
                <a:cs typeface="Arial"/>
                <a:sym typeface="Arial"/>
              </a:defRPr>
            </a:lvl1pPr>
            <a:lvl2pPr marL="0" lvl="1" indent="0" algn="r">
              <a:spcBef>
                <a:spcPts val="0"/>
              </a:spcBef>
              <a:buClr>
                <a:srgbClr val="888888"/>
              </a:buClr>
              <a:buSzPts val="1000"/>
              <a:buFont typeface="Arial"/>
              <a:buNone/>
              <a:defRPr sz="1000" b="0" i="0" u="none" strike="noStrike" cap="none">
                <a:solidFill>
                  <a:srgbClr val="888888"/>
                </a:solidFill>
                <a:latin typeface="Arial"/>
                <a:ea typeface="Arial"/>
                <a:cs typeface="Arial"/>
                <a:sym typeface="Arial"/>
              </a:defRPr>
            </a:lvl2pPr>
            <a:lvl3pPr marL="0" lvl="2" indent="0" algn="r">
              <a:spcBef>
                <a:spcPts val="0"/>
              </a:spcBef>
              <a:buClr>
                <a:srgbClr val="888888"/>
              </a:buClr>
              <a:buSzPts val="1000"/>
              <a:buFont typeface="Arial"/>
              <a:buNone/>
              <a:defRPr sz="1000" b="0" i="0" u="none" strike="noStrike" cap="none">
                <a:solidFill>
                  <a:srgbClr val="888888"/>
                </a:solidFill>
                <a:latin typeface="Arial"/>
                <a:ea typeface="Arial"/>
                <a:cs typeface="Arial"/>
                <a:sym typeface="Arial"/>
              </a:defRPr>
            </a:lvl3pPr>
            <a:lvl4pPr marL="0" lvl="3" indent="0" algn="r">
              <a:spcBef>
                <a:spcPts val="0"/>
              </a:spcBef>
              <a:buClr>
                <a:srgbClr val="888888"/>
              </a:buClr>
              <a:buSzPts val="1000"/>
              <a:buFont typeface="Arial"/>
              <a:buNone/>
              <a:defRPr sz="1000" b="0" i="0" u="none" strike="noStrike" cap="none">
                <a:solidFill>
                  <a:srgbClr val="888888"/>
                </a:solidFill>
                <a:latin typeface="Arial"/>
                <a:ea typeface="Arial"/>
                <a:cs typeface="Arial"/>
                <a:sym typeface="Arial"/>
              </a:defRPr>
            </a:lvl4pPr>
            <a:lvl5pPr marL="0" lvl="4" indent="0" algn="r">
              <a:spcBef>
                <a:spcPts val="0"/>
              </a:spcBef>
              <a:buClr>
                <a:srgbClr val="888888"/>
              </a:buClr>
              <a:buSzPts val="1000"/>
              <a:buFont typeface="Arial"/>
              <a:buNone/>
              <a:defRPr sz="1000" b="0" i="0" u="none" strike="noStrike" cap="none">
                <a:solidFill>
                  <a:srgbClr val="888888"/>
                </a:solidFill>
                <a:latin typeface="Arial"/>
                <a:ea typeface="Arial"/>
                <a:cs typeface="Arial"/>
                <a:sym typeface="Arial"/>
              </a:defRPr>
            </a:lvl5pPr>
            <a:lvl6pPr marL="0" lvl="5" indent="0" algn="r">
              <a:spcBef>
                <a:spcPts val="0"/>
              </a:spcBef>
              <a:buClr>
                <a:srgbClr val="888888"/>
              </a:buClr>
              <a:buSzPts val="1000"/>
              <a:buFont typeface="Arial"/>
              <a:buNone/>
              <a:defRPr sz="1000" b="0" i="0" u="none" strike="noStrike" cap="none">
                <a:solidFill>
                  <a:srgbClr val="888888"/>
                </a:solidFill>
                <a:latin typeface="Arial"/>
                <a:ea typeface="Arial"/>
                <a:cs typeface="Arial"/>
                <a:sym typeface="Arial"/>
              </a:defRPr>
            </a:lvl6pPr>
            <a:lvl7pPr marL="0" lvl="6" indent="0" algn="r">
              <a:spcBef>
                <a:spcPts val="0"/>
              </a:spcBef>
              <a:buClr>
                <a:srgbClr val="888888"/>
              </a:buClr>
              <a:buSzPts val="1000"/>
              <a:buFont typeface="Arial"/>
              <a:buNone/>
              <a:defRPr sz="1000" b="0" i="0" u="none" strike="noStrike" cap="none">
                <a:solidFill>
                  <a:srgbClr val="888888"/>
                </a:solidFill>
                <a:latin typeface="Arial"/>
                <a:ea typeface="Arial"/>
                <a:cs typeface="Arial"/>
                <a:sym typeface="Arial"/>
              </a:defRPr>
            </a:lvl7pPr>
            <a:lvl8pPr marL="0" lvl="7" indent="0" algn="r">
              <a:spcBef>
                <a:spcPts val="0"/>
              </a:spcBef>
              <a:buClr>
                <a:srgbClr val="888888"/>
              </a:buClr>
              <a:buSzPts val="1000"/>
              <a:buFont typeface="Arial"/>
              <a:buNone/>
              <a:defRPr sz="1000" b="0" i="0" u="none" strike="noStrike" cap="none">
                <a:solidFill>
                  <a:srgbClr val="888888"/>
                </a:solidFill>
                <a:latin typeface="Arial"/>
                <a:ea typeface="Arial"/>
                <a:cs typeface="Arial"/>
                <a:sym typeface="Arial"/>
              </a:defRPr>
            </a:lvl8pPr>
            <a:lvl9pPr marL="0" lvl="8" indent="0" algn="r">
              <a:spcBef>
                <a:spcPts val="0"/>
              </a:spcBef>
              <a:buClr>
                <a:srgbClr val="888888"/>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r>
              <a:rPr lang="en-US"/>
              <a:t>Real Estate | </a:t>
            </a:r>
            <a:fld id="{00000000-1234-1234-1234-123412341234}" type="slidenum">
              <a:rPr lang="en-US"/>
              <a:t>‹#›</a:t>
            </a:fld>
            <a:endParaRPr/>
          </a:p>
        </p:txBody>
      </p:sp>
      <p:pic>
        <p:nvPicPr>
          <p:cNvPr id="102" name="Google Shape;102;p50"/>
          <p:cNvPicPr preferRelativeResize="0"/>
          <p:nvPr/>
        </p:nvPicPr>
        <p:blipFill rotWithShape="1">
          <a:blip r:embed="rId2">
            <a:alphaModFix/>
          </a:blip>
          <a:srcRect l="54357" r="14619" b="56086"/>
          <a:stretch/>
        </p:blipFill>
        <p:spPr>
          <a:xfrm>
            <a:off x="10725507" y="344412"/>
            <a:ext cx="938784" cy="704088"/>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BAE40"/>
          </p15:clr>
        </p15:guide>
        <p15:guide id="2" pos="5472">
          <p15:clr>
            <a:srgbClr val="FBAE40"/>
          </p15:clr>
        </p15:guide>
        <p15:guide id="3" orient="horz" pos="4152">
          <p15:clr>
            <a:srgbClr val="FBAE40"/>
          </p15:clr>
        </p15:guide>
        <p15:guide id="4" pos="2880">
          <p15:clr>
            <a:srgbClr val="FBAE40"/>
          </p15:clr>
        </p15:guide>
        <p15:guide id="5" orient="horz" pos="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03"/>
        <p:cNvGrpSpPr/>
        <p:nvPr/>
      </p:nvGrpSpPr>
      <p:grpSpPr>
        <a:xfrm>
          <a:off x="0" y="0"/>
          <a:ext cx="0" cy="0"/>
          <a:chOff x="0" y="0"/>
          <a:chExt cx="0" cy="0"/>
        </a:xfrm>
      </p:grpSpPr>
      <p:sp>
        <p:nvSpPr>
          <p:cNvPr id="104" name="Google Shape;104;p51"/>
          <p:cNvSpPr/>
          <p:nvPr/>
        </p:nvSpPr>
        <p:spPr>
          <a:xfrm>
            <a:off x="609600" y="2212977"/>
            <a:ext cx="10972800" cy="168300"/>
          </a:xfrm>
          <a:prstGeom prst="rect">
            <a:avLst/>
          </a:prstGeom>
          <a:solidFill>
            <a:srgbClr val="006699"/>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51"/>
          <p:cNvSpPr txBox="1">
            <a:spLocks noGrp="1"/>
          </p:cNvSpPr>
          <p:nvPr>
            <p:ph type="title"/>
          </p:nvPr>
        </p:nvSpPr>
        <p:spPr>
          <a:xfrm>
            <a:off x="2804160" y="2597152"/>
            <a:ext cx="8778400" cy="1571700"/>
          </a:xfrm>
          <a:prstGeom prst="rect">
            <a:avLst/>
          </a:prstGeom>
          <a:noFill/>
          <a:ln>
            <a:noFill/>
          </a:ln>
        </p:spPr>
        <p:txBody>
          <a:bodyPr spcFirstLastPara="1" wrap="square" lIns="0" tIns="45700" rIns="0" bIns="45700" anchor="ctr" anchorCtr="0">
            <a:normAutofit/>
          </a:bodyPr>
          <a:lstStyle>
            <a:lvl1pPr lvl="0" algn="ctr">
              <a:lnSpc>
                <a:spcPct val="90000"/>
              </a:lnSpc>
              <a:spcBef>
                <a:spcPts val="0"/>
              </a:spcBef>
              <a:spcAft>
                <a:spcPts val="0"/>
              </a:spcAft>
              <a:buClr>
                <a:schemeClr val="dk1"/>
              </a:buClr>
              <a:buSzPts val="3600"/>
              <a:buFont typeface="Arial"/>
              <a:buNone/>
              <a:defRPr sz="3600" b="1"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51"/>
          <p:cNvSpPr/>
          <p:nvPr/>
        </p:nvSpPr>
        <p:spPr>
          <a:xfrm>
            <a:off x="609600" y="4422777"/>
            <a:ext cx="10972800" cy="168300"/>
          </a:xfrm>
          <a:prstGeom prst="rect">
            <a:avLst/>
          </a:prstGeom>
          <a:solidFill>
            <a:srgbClr val="006699"/>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pic>
        <p:nvPicPr>
          <p:cNvPr id="107" name="Google Shape;107;p51"/>
          <p:cNvPicPr preferRelativeResize="0"/>
          <p:nvPr/>
        </p:nvPicPr>
        <p:blipFill rotWithShape="1">
          <a:blip r:embed="rId2">
            <a:alphaModFix/>
          </a:blip>
          <a:srcRect l="54357" r="14619" b="56086"/>
          <a:stretch/>
        </p:blipFill>
        <p:spPr>
          <a:xfrm>
            <a:off x="627797" y="2601884"/>
            <a:ext cx="2176363" cy="1571106"/>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BAE40"/>
          </p15:clr>
        </p15:guide>
        <p15:guide id="2" pos="5472">
          <p15:clr>
            <a:srgbClr val="FBAE40"/>
          </p15:clr>
        </p15:guide>
        <p15:guide id="3" orient="horz" pos="4152">
          <p15:clr>
            <a:srgbClr val="FBAE40"/>
          </p15:clr>
        </p15:guide>
        <p15:guide id="4" pos="2880">
          <p15:clr>
            <a:srgbClr val="FBAE40"/>
          </p15:clr>
        </p15:guide>
        <p15:guide id="5" orient="horz" pos="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0091A0"/>
        </a:solidFill>
        <a:effectLst/>
      </p:bgPr>
    </p:bg>
    <p:spTree>
      <p:nvGrpSpPr>
        <p:cNvPr id="1" name="Shape 108"/>
        <p:cNvGrpSpPr/>
        <p:nvPr/>
      </p:nvGrpSpPr>
      <p:grpSpPr>
        <a:xfrm>
          <a:off x="0" y="0"/>
          <a:ext cx="0" cy="0"/>
          <a:chOff x="0" y="0"/>
          <a:chExt cx="0" cy="0"/>
        </a:xfrm>
      </p:grpSpPr>
      <p:sp>
        <p:nvSpPr>
          <p:cNvPr id="109" name="Google Shape;109;p52"/>
          <p:cNvSpPr txBox="1">
            <a:spLocks noGrp="1"/>
          </p:cNvSpPr>
          <p:nvPr>
            <p:ph type="title"/>
          </p:nvPr>
        </p:nvSpPr>
        <p:spPr>
          <a:xfrm>
            <a:off x="653667" y="705200"/>
            <a:ext cx="7570800" cy="5447600"/>
          </a:xfrm>
          <a:prstGeom prst="rect">
            <a:avLst/>
          </a:prstGeom>
          <a:noFill/>
          <a:ln>
            <a:noFill/>
          </a:ln>
        </p:spPr>
        <p:txBody>
          <a:bodyPr spcFirstLastPara="1" wrap="square" lIns="91425" tIns="91425" rIns="91425" bIns="91425" anchor="ctr" anchorCtr="0">
            <a:normAutofit/>
          </a:bodyPr>
          <a:lstStyle>
            <a:lvl1pPr lvl="0" algn="l">
              <a:lnSpc>
                <a:spcPct val="90000"/>
              </a:lnSpc>
              <a:spcBef>
                <a:spcPts val="0"/>
              </a:spcBef>
              <a:spcAft>
                <a:spcPts val="0"/>
              </a:spcAft>
              <a:buClr>
                <a:schemeClr val="lt1"/>
              </a:buClr>
              <a:buSzPts val="5400"/>
              <a:buFont typeface="Calibri"/>
              <a:buNone/>
              <a:defRPr sz="7200">
                <a:solidFill>
                  <a:schemeClr val="lt1"/>
                </a:solidFill>
              </a:defRPr>
            </a:lvl1pPr>
            <a:lvl2pPr lvl="1">
              <a:spcBef>
                <a:spcPts val="0"/>
              </a:spcBef>
              <a:spcAft>
                <a:spcPts val="0"/>
              </a:spcAft>
              <a:buClr>
                <a:schemeClr val="lt1"/>
              </a:buClr>
              <a:buSzPts val="5400"/>
              <a:buNone/>
              <a:defRPr sz="7200">
                <a:solidFill>
                  <a:schemeClr val="lt1"/>
                </a:solidFill>
              </a:defRPr>
            </a:lvl2pPr>
            <a:lvl3pPr lvl="2">
              <a:spcBef>
                <a:spcPts val="0"/>
              </a:spcBef>
              <a:spcAft>
                <a:spcPts val="0"/>
              </a:spcAft>
              <a:buClr>
                <a:schemeClr val="lt1"/>
              </a:buClr>
              <a:buSzPts val="5400"/>
              <a:buNone/>
              <a:defRPr sz="7200">
                <a:solidFill>
                  <a:schemeClr val="lt1"/>
                </a:solidFill>
              </a:defRPr>
            </a:lvl3pPr>
            <a:lvl4pPr lvl="3">
              <a:spcBef>
                <a:spcPts val="0"/>
              </a:spcBef>
              <a:spcAft>
                <a:spcPts val="0"/>
              </a:spcAft>
              <a:buClr>
                <a:schemeClr val="lt1"/>
              </a:buClr>
              <a:buSzPts val="5400"/>
              <a:buNone/>
              <a:defRPr sz="7200">
                <a:solidFill>
                  <a:schemeClr val="lt1"/>
                </a:solidFill>
              </a:defRPr>
            </a:lvl4pPr>
            <a:lvl5pPr lvl="4">
              <a:spcBef>
                <a:spcPts val="0"/>
              </a:spcBef>
              <a:spcAft>
                <a:spcPts val="0"/>
              </a:spcAft>
              <a:buClr>
                <a:schemeClr val="lt1"/>
              </a:buClr>
              <a:buSzPts val="5400"/>
              <a:buNone/>
              <a:defRPr sz="7200">
                <a:solidFill>
                  <a:schemeClr val="lt1"/>
                </a:solidFill>
              </a:defRPr>
            </a:lvl5pPr>
            <a:lvl6pPr lvl="5">
              <a:spcBef>
                <a:spcPts val="0"/>
              </a:spcBef>
              <a:spcAft>
                <a:spcPts val="0"/>
              </a:spcAft>
              <a:buClr>
                <a:schemeClr val="lt1"/>
              </a:buClr>
              <a:buSzPts val="5400"/>
              <a:buNone/>
              <a:defRPr sz="7200">
                <a:solidFill>
                  <a:schemeClr val="lt1"/>
                </a:solidFill>
              </a:defRPr>
            </a:lvl6pPr>
            <a:lvl7pPr lvl="6">
              <a:spcBef>
                <a:spcPts val="0"/>
              </a:spcBef>
              <a:spcAft>
                <a:spcPts val="0"/>
              </a:spcAft>
              <a:buClr>
                <a:schemeClr val="lt1"/>
              </a:buClr>
              <a:buSzPts val="5400"/>
              <a:buNone/>
              <a:defRPr sz="7200">
                <a:solidFill>
                  <a:schemeClr val="lt1"/>
                </a:solidFill>
              </a:defRPr>
            </a:lvl7pPr>
            <a:lvl8pPr lvl="7">
              <a:spcBef>
                <a:spcPts val="0"/>
              </a:spcBef>
              <a:spcAft>
                <a:spcPts val="0"/>
              </a:spcAft>
              <a:buClr>
                <a:schemeClr val="lt1"/>
              </a:buClr>
              <a:buSzPts val="5400"/>
              <a:buNone/>
              <a:defRPr sz="7200">
                <a:solidFill>
                  <a:schemeClr val="lt1"/>
                </a:solidFill>
              </a:defRPr>
            </a:lvl8pPr>
            <a:lvl9pPr lvl="8">
              <a:spcBef>
                <a:spcPts val="0"/>
              </a:spcBef>
              <a:spcAft>
                <a:spcPts val="0"/>
              </a:spcAft>
              <a:buClr>
                <a:schemeClr val="lt1"/>
              </a:buClr>
              <a:buSzPts val="5400"/>
              <a:buNone/>
              <a:defRPr sz="7200">
                <a:solidFill>
                  <a:schemeClr val="lt1"/>
                </a:solidFill>
              </a:defRPr>
            </a:lvl9pPr>
          </a:lstStyle>
          <a:p>
            <a:endParaRPr/>
          </a:p>
        </p:txBody>
      </p:sp>
      <p:sp>
        <p:nvSpPr>
          <p:cNvPr id="110" name="Google Shape;110;p5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rgbClr val="F26A24"/>
        </a:solidFill>
        <a:effectLst/>
      </p:bgPr>
    </p:bg>
    <p:spTree>
      <p:nvGrpSpPr>
        <p:cNvPr id="1" name="Shape 111"/>
        <p:cNvGrpSpPr/>
        <p:nvPr/>
      </p:nvGrpSpPr>
      <p:grpSpPr>
        <a:xfrm>
          <a:off x="0" y="0"/>
          <a:ext cx="0" cy="0"/>
          <a:chOff x="0" y="0"/>
          <a:chExt cx="0" cy="0"/>
        </a:xfrm>
      </p:grpSpPr>
      <p:sp>
        <p:nvSpPr>
          <p:cNvPr id="112" name="Google Shape;112;p53"/>
          <p:cNvSpPr/>
          <p:nvPr/>
        </p:nvSpPr>
        <p:spPr>
          <a:xfrm>
            <a:off x="6096000" y="233"/>
            <a:ext cx="6096000" cy="68580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cxnSp>
        <p:nvCxnSpPr>
          <p:cNvPr id="113" name="Google Shape;113;p53"/>
          <p:cNvCxnSpPr/>
          <p:nvPr/>
        </p:nvCxnSpPr>
        <p:spPr>
          <a:xfrm>
            <a:off x="6706233" y="5994000"/>
            <a:ext cx="769600" cy="0"/>
          </a:xfrm>
          <a:prstGeom prst="straightConnector1">
            <a:avLst/>
          </a:prstGeom>
          <a:noFill/>
          <a:ln w="19050" cap="flat" cmpd="sng">
            <a:solidFill>
              <a:schemeClr val="dk1"/>
            </a:solidFill>
            <a:prstDash val="lgDash"/>
            <a:round/>
            <a:headEnd type="none" w="sm" len="sm"/>
            <a:tailEnd type="none" w="sm" len="sm"/>
          </a:ln>
        </p:spPr>
      </p:cxnSp>
      <p:sp>
        <p:nvSpPr>
          <p:cNvPr id="114" name="Google Shape;114;p53"/>
          <p:cNvSpPr txBox="1">
            <a:spLocks noGrp="1"/>
          </p:cNvSpPr>
          <p:nvPr>
            <p:ph type="title"/>
          </p:nvPr>
        </p:nvSpPr>
        <p:spPr>
          <a:xfrm>
            <a:off x="354000" y="1438333"/>
            <a:ext cx="5393600" cy="2385600"/>
          </a:xfrm>
          <a:prstGeom prst="rect">
            <a:avLst/>
          </a:prstGeom>
          <a:noFill/>
          <a:ln>
            <a:noFill/>
          </a:ln>
        </p:spPr>
        <p:txBody>
          <a:bodyPr spcFirstLastPara="1" wrap="square" lIns="91425" tIns="91425" rIns="91425" bIns="91425" anchor="b" anchorCtr="0">
            <a:normAutofit/>
          </a:bodyPr>
          <a:lstStyle>
            <a:lvl1pPr lvl="0" algn="ctr">
              <a:lnSpc>
                <a:spcPct val="90000"/>
              </a:lnSpc>
              <a:spcBef>
                <a:spcPts val="0"/>
              </a:spcBef>
              <a:spcAft>
                <a:spcPts val="0"/>
              </a:spcAft>
              <a:buClr>
                <a:schemeClr val="lt1"/>
              </a:buClr>
              <a:buSzPts val="4600"/>
              <a:buFont typeface="Calibri"/>
              <a:buNone/>
              <a:defRPr sz="6133">
                <a:solidFill>
                  <a:schemeClr val="lt1"/>
                </a:solidFill>
              </a:defRPr>
            </a:lvl1pPr>
            <a:lvl2pPr lvl="1" algn="ctr">
              <a:spcBef>
                <a:spcPts val="0"/>
              </a:spcBef>
              <a:spcAft>
                <a:spcPts val="0"/>
              </a:spcAft>
              <a:buClr>
                <a:schemeClr val="lt1"/>
              </a:buClr>
              <a:buSzPts val="4600"/>
              <a:buNone/>
              <a:defRPr sz="6133">
                <a:solidFill>
                  <a:schemeClr val="lt1"/>
                </a:solidFill>
              </a:defRPr>
            </a:lvl2pPr>
            <a:lvl3pPr lvl="2" algn="ctr">
              <a:spcBef>
                <a:spcPts val="0"/>
              </a:spcBef>
              <a:spcAft>
                <a:spcPts val="0"/>
              </a:spcAft>
              <a:buClr>
                <a:schemeClr val="lt1"/>
              </a:buClr>
              <a:buSzPts val="4600"/>
              <a:buNone/>
              <a:defRPr sz="6133">
                <a:solidFill>
                  <a:schemeClr val="lt1"/>
                </a:solidFill>
              </a:defRPr>
            </a:lvl3pPr>
            <a:lvl4pPr lvl="3" algn="ctr">
              <a:spcBef>
                <a:spcPts val="0"/>
              </a:spcBef>
              <a:spcAft>
                <a:spcPts val="0"/>
              </a:spcAft>
              <a:buClr>
                <a:schemeClr val="lt1"/>
              </a:buClr>
              <a:buSzPts val="4600"/>
              <a:buNone/>
              <a:defRPr sz="6133">
                <a:solidFill>
                  <a:schemeClr val="lt1"/>
                </a:solidFill>
              </a:defRPr>
            </a:lvl4pPr>
            <a:lvl5pPr lvl="4" algn="ctr">
              <a:spcBef>
                <a:spcPts val="0"/>
              </a:spcBef>
              <a:spcAft>
                <a:spcPts val="0"/>
              </a:spcAft>
              <a:buClr>
                <a:schemeClr val="lt1"/>
              </a:buClr>
              <a:buSzPts val="4600"/>
              <a:buNone/>
              <a:defRPr sz="6133">
                <a:solidFill>
                  <a:schemeClr val="lt1"/>
                </a:solidFill>
              </a:defRPr>
            </a:lvl5pPr>
            <a:lvl6pPr lvl="5" algn="ctr">
              <a:spcBef>
                <a:spcPts val="0"/>
              </a:spcBef>
              <a:spcAft>
                <a:spcPts val="0"/>
              </a:spcAft>
              <a:buClr>
                <a:schemeClr val="lt1"/>
              </a:buClr>
              <a:buSzPts val="4600"/>
              <a:buNone/>
              <a:defRPr sz="6133">
                <a:solidFill>
                  <a:schemeClr val="lt1"/>
                </a:solidFill>
              </a:defRPr>
            </a:lvl6pPr>
            <a:lvl7pPr lvl="6" algn="ctr">
              <a:spcBef>
                <a:spcPts val="0"/>
              </a:spcBef>
              <a:spcAft>
                <a:spcPts val="0"/>
              </a:spcAft>
              <a:buClr>
                <a:schemeClr val="lt1"/>
              </a:buClr>
              <a:buSzPts val="4600"/>
              <a:buNone/>
              <a:defRPr sz="6133">
                <a:solidFill>
                  <a:schemeClr val="lt1"/>
                </a:solidFill>
              </a:defRPr>
            </a:lvl7pPr>
            <a:lvl8pPr lvl="7" algn="ctr">
              <a:spcBef>
                <a:spcPts val="0"/>
              </a:spcBef>
              <a:spcAft>
                <a:spcPts val="0"/>
              </a:spcAft>
              <a:buClr>
                <a:schemeClr val="lt1"/>
              </a:buClr>
              <a:buSzPts val="4600"/>
              <a:buNone/>
              <a:defRPr sz="6133">
                <a:solidFill>
                  <a:schemeClr val="lt1"/>
                </a:solidFill>
              </a:defRPr>
            </a:lvl8pPr>
            <a:lvl9pPr lvl="8" algn="ctr">
              <a:spcBef>
                <a:spcPts val="0"/>
              </a:spcBef>
              <a:spcAft>
                <a:spcPts val="0"/>
              </a:spcAft>
              <a:buClr>
                <a:schemeClr val="lt1"/>
              </a:buClr>
              <a:buSzPts val="4600"/>
              <a:buNone/>
              <a:defRPr sz="6133">
                <a:solidFill>
                  <a:schemeClr val="lt1"/>
                </a:solidFill>
              </a:defRPr>
            </a:lvl9pPr>
          </a:lstStyle>
          <a:p>
            <a:endParaRPr/>
          </a:p>
        </p:txBody>
      </p:sp>
      <p:sp>
        <p:nvSpPr>
          <p:cNvPr id="115" name="Google Shape;115;p53"/>
          <p:cNvSpPr txBox="1">
            <a:spLocks noGrp="1"/>
          </p:cNvSpPr>
          <p:nvPr>
            <p:ph type="subTitle" idx="1"/>
          </p:nvPr>
        </p:nvSpPr>
        <p:spPr>
          <a:xfrm>
            <a:off x="354000" y="3895201"/>
            <a:ext cx="5393600" cy="17940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2533">
                <a:solidFill>
                  <a:schemeClr val="lt1"/>
                </a:solidFill>
              </a:defRPr>
            </a:lvl1pPr>
            <a:lvl2pPr lvl="1" algn="ctr">
              <a:lnSpc>
                <a:spcPct val="100000"/>
              </a:lnSpc>
              <a:spcBef>
                <a:spcPts val="0"/>
              </a:spcBef>
              <a:spcAft>
                <a:spcPts val="0"/>
              </a:spcAft>
              <a:buClr>
                <a:schemeClr val="lt1"/>
              </a:buClr>
              <a:buSzPts val="1900"/>
              <a:buNone/>
              <a:defRPr sz="2533">
                <a:solidFill>
                  <a:schemeClr val="lt1"/>
                </a:solidFill>
              </a:defRPr>
            </a:lvl2pPr>
            <a:lvl3pPr lvl="2" algn="ctr">
              <a:lnSpc>
                <a:spcPct val="100000"/>
              </a:lnSpc>
              <a:spcBef>
                <a:spcPts val="0"/>
              </a:spcBef>
              <a:spcAft>
                <a:spcPts val="0"/>
              </a:spcAft>
              <a:buClr>
                <a:schemeClr val="lt1"/>
              </a:buClr>
              <a:buSzPts val="1900"/>
              <a:buNone/>
              <a:defRPr sz="2533">
                <a:solidFill>
                  <a:schemeClr val="lt1"/>
                </a:solidFill>
              </a:defRPr>
            </a:lvl3pPr>
            <a:lvl4pPr lvl="3" algn="ctr">
              <a:lnSpc>
                <a:spcPct val="100000"/>
              </a:lnSpc>
              <a:spcBef>
                <a:spcPts val="0"/>
              </a:spcBef>
              <a:spcAft>
                <a:spcPts val="0"/>
              </a:spcAft>
              <a:buClr>
                <a:schemeClr val="lt1"/>
              </a:buClr>
              <a:buSzPts val="1900"/>
              <a:buNone/>
              <a:defRPr sz="2533">
                <a:solidFill>
                  <a:schemeClr val="lt1"/>
                </a:solidFill>
              </a:defRPr>
            </a:lvl4pPr>
            <a:lvl5pPr lvl="4" algn="ctr">
              <a:lnSpc>
                <a:spcPct val="100000"/>
              </a:lnSpc>
              <a:spcBef>
                <a:spcPts val="0"/>
              </a:spcBef>
              <a:spcAft>
                <a:spcPts val="0"/>
              </a:spcAft>
              <a:buClr>
                <a:schemeClr val="lt1"/>
              </a:buClr>
              <a:buSzPts val="1900"/>
              <a:buNone/>
              <a:defRPr sz="2533">
                <a:solidFill>
                  <a:schemeClr val="lt1"/>
                </a:solidFill>
              </a:defRPr>
            </a:lvl5pPr>
            <a:lvl6pPr lvl="5" algn="ctr">
              <a:lnSpc>
                <a:spcPct val="100000"/>
              </a:lnSpc>
              <a:spcBef>
                <a:spcPts val="0"/>
              </a:spcBef>
              <a:spcAft>
                <a:spcPts val="0"/>
              </a:spcAft>
              <a:buClr>
                <a:schemeClr val="lt1"/>
              </a:buClr>
              <a:buSzPts val="1900"/>
              <a:buNone/>
              <a:defRPr sz="2533">
                <a:solidFill>
                  <a:schemeClr val="lt1"/>
                </a:solidFill>
              </a:defRPr>
            </a:lvl6pPr>
            <a:lvl7pPr lvl="6" algn="ctr">
              <a:lnSpc>
                <a:spcPct val="100000"/>
              </a:lnSpc>
              <a:spcBef>
                <a:spcPts val="0"/>
              </a:spcBef>
              <a:spcAft>
                <a:spcPts val="0"/>
              </a:spcAft>
              <a:buClr>
                <a:schemeClr val="lt1"/>
              </a:buClr>
              <a:buSzPts val="1900"/>
              <a:buNone/>
              <a:defRPr sz="2533">
                <a:solidFill>
                  <a:schemeClr val="lt1"/>
                </a:solidFill>
              </a:defRPr>
            </a:lvl7pPr>
            <a:lvl8pPr lvl="7" algn="ctr">
              <a:lnSpc>
                <a:spcPct val="100000"/>
              </a:lnSpc>
              <a:spcBef>
                <a:spcPts val="0"/>
              </a:spcBef>
              <a:spcAft>
                <a:spcPts val="0"/>
              </a:spcAft>
              <a:buClr>
                <a:schemeClr val="lt1"/>
              </a:buClr>
              <a:buSzPts val="1900"/>
              <a:buNone/>
              <a:defRPr sz="2533">
                <a:solidFill>
                  <a:schemeClr val="lt1"/>
                </a:solidFill>
              </a:defRPr>
            </a:lvl8pPr>
            <a:lvl9pPr lvl="8" algn="ctr">
              <a:lnSpc>
                <a:spcPct val="100000"/>
              </a:lnSpc>
              <a:spcBef>
                <a:spcPts val="0"/>
              </a:spcBef>
              <a:spcAft>
                <a:spcPts val="0"/>
              </a:spcAft>
              <a:buClr>
                <a:schemeClr val="lt1"/>
              </a:buClr>
              <a:buSzPts val="1900"/>
              <a:buNone/>
              <a:defRPr sz="2533">
                <a:solidFill>
                  <a:schemeClr val="lt1"/>
                </a:solidFill>
              </a:defRPr>
            </a:lvl9pPr>
          </a:lstStyle>
          <a:p>
            <a:endParaRPr/>
          </a:p>
        </p:txBody>
      </p:sp>
      <p:sp>
        <p:nvSpPr>
          <p:cNvPr id="116" name="Google Shape;116;p53"/>
          <p:cNvSpPr txBox="1">
            <a:spLocks noGrp="1"/>
          </p:cNvSpPr>
          <p:nvPr>
            <p:ph type="body" idx="2"/>
          </p:nvPr>
        </p:nvSpPr>
        <p:spPr>
          <a:xfrm>
            <a:off x="6586000" y="965600"/>
            <a:ext cx="5116000" cy="4926800"/>
          </a:xfrm>
          <a:prstGeom prst="rect">
            <a:avLst/>
          </a:prstGeom>
          <a:noFill/>
          <a:ln>
            <a:noFill/>
          </a:ln>
        </p:spPr>
        <p:txBody>
          <a:bodyPr spcFirstLastPara="1" wrap="square" lIns="91425" tIns="91425" rIns="91425" bIns="91425" anchor="ctr" anchorCtr="0">
            <a:normAutofit/>
          </a:bodyPr>
          <a:lstStyle>
            <a:lvl1pPr marL="457200" lvl="0" indent="-342900" algn="l">
              <a:lnSpc>
                <a:spcPct val="90000"/>
              </a:lnSpc>
              <a:spcBef>
                <a:spcPts val="0"/>
              </a:spcBef>
              <a:spcAft>
                <a:spcPts val="0"/>
              </a:spcAft>
              <a:buClr>
                <a:schemeClr val="dk1"/>
              </a:buClr>
              <a:buSzPts val="1800"/>
              <a:buChar char="❖"/>
              <a:defRPr sz="2667"/>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117" name="Google Shape;117;p5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18"/>
        <p:cNvGrpSpPr/>
        <p:nvPr/>
      </p:nvGrpSpPr>
      <p:grpSpPr>
        <a:xfrm>
          <a:off x="0" y="0"/>
          <a:ext cx="0" cy="0"/>
          <a:chOff x="0" y="0"/>
          <a:chExt cx="0" cy="0"/>
        </a:xfrm>
      </p:grpSpPr>
      <p:sp>
        <p:nvSpPr>
          <p:cNvPr id="119" name="Google Shape;119;p54"/>
          <p:cNvSpPr/>
          <p:nvPr/>
        </p:nvSpPr>
        <p:spPr>
          <a:xfrm>
            <a:off x="0" y="1"/>
            <a:ext cx="12192000" cy="5398400"/>
          </a:xfrm>
          <a:prstGeom prst="rect">
            <a:avLst/>
          </a:prstGeom>
          <a:solidFill>
            <a:srgbClr val="3C5EA8"/>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67"/>
              <a:buFont typeface="Calibri"/>
              <a:buNone/>
            </a:pPr>
            <a:endParaRPr sz="1867" b="0" i="0" u="none" strike="noStrike" cap="none">
              <a:solidFill>
                <a:schemeClr val="lt1"/>
              </a:solidFill>
              <a:latin typeface="Calibri"/>
              <a:ea typeface="Calibri"/>
              <a:cs typeface="Calibri"/>
              <a:sym typeface="Calibri"/>
            </a:endParaRPr>
          </a:p>
        </p:txBody>
      </p:sp>
      <p:pic>
        <p:nvPicPr>
          <p:cNvPr id="120" name="Google Shape;120;p54"/>
          <p:cNvPicPr preferRelativeResize="0"/>
          <p:nvPr/>
        </p:nvPicPr>
        <p:blipFill rotWithShape="1">
          <a:blip r:embed="rId2">
            <a:alphaModFix amt="7000"/>
          </a:blip>
          <a:srcRect t="13337" b="24252"/>
          <a:stretch/>
        </p:blipFill>
        <p:spPr>
          <a:xfrm>
            <a:off x="1" y="0"/>
            <a:ext cx="12191996" cy="5398475"/>
          </a:xfrm>
          <a:prstGeom prst="rect">
            <a:avLst/>
          </a:prstGeom>
          <a:noFill/>
          <a:ln>
            <a:noFill/>
          </a:ln>
        </p:spPr>
      </p:pic>
      <p:sp>
        <p:nvSpPr>
          <p:cNvPr id="121" name="Google Shape;121;p54"/>
          <p:cNvSpPr txBox="1">
            <a:spLocks noGrp="1"/>
          </p:cNvSpPr>
          <p:nvPr>
            <p:ph type="ctrTitle"/>
          </p:nvPr>
        </p:nvSpPr>
        <p:spPr>
          <a:xfrm>
            <a:off x="845573" y="2458081"/>
            <a:ext cx="8150800" cy="1175600"/>
          </a:xfrm>
          <a:prstGeom prst="rect">
            <a:avLst/>
          </a:prstGeom>
          <a:noFill/>
          <a:ln>
            <a:noFill/>
          </a:ln>
        </p:spPr>
        <p:txBody>
          <a:bodyPr spcFirstLastPara="1" wrap="square" lIns="68575" tIns="34275" rIns="68575" bIns="34275" anchor="t" anchorCtr="0">
            <a:normAutofit/>
          </a:bodyPr>
          <a:lstStyle>
            <a:lvl1pPr marR="0" lvl="0" algn="l">
              <a:lnSpc>
                <a:spcPct val="90000"/>
              </a:lnSpc>
              <a:spcBef>
                <a:spcPts val="0"/>
              </a:spcBef>
              <a:spcAft>
                <a:spcPts val="0"/>
              </a:spcAft>
              <a:buClr>
                <a:schemeClr val="dk1"/>
              </a:buClr>
              <a:buSzPts val="33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867"/>
            </a:lvl2pPr>
            <a:lvl3pPr lvl="2">
              <a:spcBef>
                <a:spcPts val="0"/>
              </a:spcBef>
              <a:spcAft>
                <a:spcPts val="0"/>
              </a:spcAft>
              <a:buSzPts val="1100"/>
              <a:buNone/>
              <a:defRPr sz="1867"/>
            </a:lvl3pPr>
            <a:lvl4pPr lvl="3">
              <a:spcBef>
                <a:spcPts val="0"/>
              </a:spcBef>
              <a:spcAft>
                <a:spcPts val="0"/>
              </a:spcAft>
              <a:buSzPts val="1100"/>
              <a:buNone/>
              <a:defRPr sz="1867"/>
            </a:lvl4pPr>
            <a:lvl5pPr lvl="4">
              <a:spcBef>
                <a:spcPts val="0"/>
              </a:spcBef>
              <a:spcAft>
                <a:spcPts val="0"/>
              </a:spcAft>
              <a:buSzPts val="1100"/>
              <a:buNone/>
              <a:defRPr sz="1867"/>
            </a:lvl5pPr>
            <a:lvl6pPr lvl="5">
              <a:spcBef>
                <a:spcPts val="0"/>
              </a:spcBef>
              <a:spcAft>
                <a:spcPts val="0"/>
              </a:spcAft>
              <a:buSzPts val="1100"/>
              <a:buNone/>
              <a:defRPr sz="1867"/>
            </a:lvl6pPr>
            <a:lvl7pPr lvl="6">
              <a:spcBef>
                <a:spcPts val="0"/>
              </a:spcBef>
              <a:spcAft>
                <a:spcPts val="0"/>
              </a:spcAft>
              <a:buSzPts val="1100"/>
              <a:buNone/>
              <a:defRPr sz="1867"/>
            </a:lvl7pPr>
            <a:lvl8pPr lvl="7">
              <a:spcBef>
                <a:spcPts val="0"/>
              </a:spcBef>
              <a:spcAft>
                <a:spcPts val="0"/>
              </a:spcAft>
              <a:buSzPts val="1100"/>
              <a:buNone/>
              <a:defRPr sz="1867"/>
            </a:lvl8pPr>
            <a:lvl9pPr lvl="8">
              <a:spcBef>
                <a:spcPts val="0"/>
              </a:spcBef>
              <a:spcAft>
                <a:spcPts val="0"/>
              </a:spcAft>
              <a:buSzPts val="1100"/>
              <a:buNone/>
              <a:defRPr sz="1867"/>
            </a:lvl9pPr>
          </a:lstStyle>
          <a:p>
            <a:endParaRPr/>
          </a:p>
        </p:txBody>
      </p:sp>
      <p:pic>
        <p:nvPicPr>
          <p:cNvPr id="122" name="Google Shape;122;p54"/>
          <p:cNvPicPr preferRelativeResize="0"/>
          <p:nvPr/>
        </p:nvPicPr>
        <p:blipFill rotWithShape="1">
          <a:blip r:embed="rId3">
            <a:alphaModFix/>
          </a:blip>
          <a:srcRect/>
          <a:stretch/>
        </p:blipFill>
        <p:spPr>
          <a:xfrm>
            <a:off x="952501" y="5791201"/>
            <a:ext cx="3012751" cy="705113"/>
          </a:xfrm>
          <a:prstGeom prst="rect">
            <a:avLst/>
          </a:prstGeom>
          <a:noFill/>
          <a:ln>
            <a:noFill/>
          </a:ln>
        </p:spPr>
      </p:pic>
      <p:pic>
        <p:nvPicPr>
          <p:cNvPr id="123" name="Google Shape;123;p54"/>
          <p:cNvPicPr preferRelativeResize="0"/>
          <p:nvPr/>
        </p:nvPicPr>
        <p:blipFill rotWithShape="1">
          <a:blip r:embed="rId4">
            <a:alphaModFix/>
          </a:blip>
          <a:srcRect/>
          <a:stretch/>
        </p:blipFill>
        <p:spPr>
          <a:xfrm>
            <a:off x="7093821" y="5639549"/>
            <a:ext cx="4620129" cy="856764"/>
          </a:xfrm>
          <a:prstGeom prst="rect">
            <a:avLst/>
          </a:prstGeom>
          <a:noFill/>
          <a:ln>
            <a:noFill/>
          </a:ln>
        </p:spPr>
      </p:pic>
      <p:sp>
        <p:nvSpPr>
          <p:cNvPr id="124" name="Google Shape;124;p54"/>
          <p:cNvSpPr txBox="1">
            <a:spLocks noGrp="1"/>
          </p:cNvSpPr>
          <p:nvPr>
            <p:ph type="body" idx="1"/>
          </p:nvPr>
        </p:nvSpPr>
        <p:spPr>
          <a:xfrm>
            <a:off x="846137" y="3633788"/>
            <a:ext cx="8150000" cy="609600"/>
          </a:xfrm>
          <a:prstGeom prst="rect">
            <a:avLst/>
          </a:prstGeom>
          <a:noFill/>
          <a:ln>
            <a:noFill/>
          </a:ln>
        </p:spPr>
        <p:txBody>
          <a:bodyPr spcFirstLastPara="1" wrap="square" lIns="68575" tIns="34275" rIns="68575" bIns="34275" anchor="t" anchorCtr="0">
            <a:normAutofit/>
          </a:bodyPr>
          <a:lstStyle>
            <a:lvl1pPr marL="457200" marR="0" lvl="0" indent="-228600" algn="l">
              <a:lnSpc>
                <a:spcPct val="90000"/>
              </a:lnSpc>
              <a:spcBef>
                <a:spcPts val="1067"/>
              </a:spcBef>
              <a:spcAft>
                <a:spcPts val="0"/>
              </a:spcAft>
              <a:buClr>
                <a:schemeClr val="lt1"/>
              </a:buClr>
              <a:buSzPts val="2100"/>
              <a:buFont typeface="Arial"/>
              <a:buNone/>
              <a:defRPr sz="2800" b="0" i="0" u="none" strike="noStrike" cap="none">
                <a:solidFill>
                  <a:schemeClr val="lt1"/>
                </a:solidFill>
                <a:latin typeface="Calibri"/>
                <a:ea typeface="Calibri"/>
                <a:cs typeface="Calibri"/>
                <a:sym typeface="Calibri"/>
              </a:defRPr>
            </a:lvl1pPr>
            <a:lvl2pPr marL="914400" marR="0" lvl="1" indent="-342900" algn="l">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2286000" marR="0" lvl="4" indent="-317500" algn="l">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2743200" marR="0" lvl="5" indent="-317500" algn="l">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3200400" marR="0" lvl="6" indent="-317500" algn="l">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3657600" marR="0" lvl="7" indent="-317500" algn="l">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4114800" marR="0" lvl="8" indent="-317500" algn="l">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extLst>
    <p:ext uri="{DCECCB84-F9BA-43D5-87BE-67443E8EF086}">
      <p15:sldGuideLst xmlns:p15="http://schemas.microsoft.com/office/powerpoint/2012/main">
        <p15:guide id="1" pos="450">
          <p15:clr>
            <a:srgbClr val="FBAE40"/>
          </p15:clr>
        </p15:guide>
        <p15:guide id="2" orient="horz" pos="2736">
          <p15:clr>
            <a:srgbClr val="FBAE40"/>
          </p15:clr>
        </p15:guide>
        <p15:guide id="3" orient="horz" pos="30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ody Slide">
  <p:cSld name="Body Slide">
    <p:spTree>
      <p:nvGrpSpPr>
        <p:cNvPr id="1" name="Shape 125"/>
        <p:cNvGrpSpPr/>
        <p:nvPr/>
      </p:nvGrpSpPr>
      <p:grpSpPr>
        <a:xfrm>
          <a:off x="0" y="0"/>
          <a:ext cx="0" cy="0"/>
          <a:chOff x="0" y="0"/>
          <a:chExt cx="0" cy="0"/>
        </a:xfrm>
      </p:grpSpPr>
      <p:pic>
        <p:nvPicPr>
          <p:cNvPr id="126" name="Google Shape;126;p55"/>
          <p:cNvPicPr preferRelativeResize="0"/>
          <p:nvPr/>
        </p:nvPicPr>
        <p:blipFill rotWithShape="1">
          <a:blip r:embed="rId2">
            <a:alphaModFix/>
          </a:blip>
          <a:srcRect/>
          <a:stretch/>
        </p:blipFill>
        <p:spPr>
          <a:xfrm>
            <a:off x="952499" y="5774174"/>
            <a:ext cx="717805" cy="717805"/>
          </a:xfrm>
          <a:prstGeom prst="rect">
            <a:avLst/>
          </a:prstGeom>
          <a:noFill/>
          <a:ln>
            <a:noFill/>
          </a:ln>
        </p:spPr>
      </p:pic>
      <p:pic>
        <p:nvPicPr>
          <p:cNvPr id="127" name="Google Shape;127;p55"/>
          <p:cNvPicPr preferRelativeResize="0"/>
          <p:nvPr/>
        </p:nvPicPr>
        <p:blipFill rotWithShape="1">
          <a:blip r:embed="rId3">
            <a:alphaModFix/>
          </a:blip>
          <a:srcRect/>
          <a:stretch/>
        </p:blipFill>
        <p:spPr>
          <a:xfrm>
            <a:off x="7093821" y="5639549"/>
            <a:ext cx="4620129" cy="856764"/>
          </a:xfrm>
          <a:prstGeom prst="rect">
            <a:avLst/>
          </a:prstGeom>
          <a:noFill/>
          <a:ln>
            <a:noFill/>
          </a:ln>
        </p:spPr>
      </p:pic>
      <p:cxnSp>
        <p:nvCxnSpPr>
          <p:cNvPr id="128" name="Google Shape;128;p55"/>
          <p:cNvCxnSpPr/>
          <p:nvPr/>
        </p:nvCxnSpPr>
        <p:spPr>
          <a:xfrm>
            <a:off x="952500" y="5440217"/>
            <a:ext cx="10761200" cy="0"/>
          </a:xfrm>
          <a:prstGeom prst="straightConnector1">
            <a:avLst/>
          </a:prstGeom>
          <a:noFill/>
          <a:ln w="12700" cap="flat" cmpd="sng">
            <a:solidFill>
              <a:srgbClr val="EDEDED"/>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129"/>
        <p:cNvGrpSpPr/>
        <p:nvPr/>
      </p:nvGrpSpPr>
      <p:grpSpPr>
        <a:xfrm>
          <a:off x="0" y="0"/>
          <a:ext cx="0" cy="0"/>
          <a:chOff x="0" y="0"/>
          <a:chExt cx="0" cy="0"/>
        </a:xfrm>
      </p:grpSpPr>
      <p:sp>
        <p:nvSpPr>
          <p:cNvPr id="130" name="Google Shape;130;p56"/>
          <p:cNvSpPr/>
          <p:nvPr/>
        </p:nvSpPr>
        <p:spPr>
          <a:xfrm flipH="1">
            <a:off x="-167" y="0"/>
            <a:ext cx="4834000" cy="68580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sp>
        <p:nvSpPr>
          <p:cNvPr id="131" name="Google Shape;131;p56"/>
          <p:cNvSpPr/>
          <p:nvPr/>
        </p:nvSpPr>
        <p:spPr>
          <a:xfrm rot="5400000">
            <a:off x="1477633" y="3357000"/>
            <a:ext cx="68572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sp>
        <p:nvSpPr>
          <p:cNvPr id="132" name="Google Shape;132;p56"/>
          <p:cNvSpPr txBox="1">
            <a:spLocks noGrp="1"/>
          </p:cNvSpPr>
          <p:nvPr>
            <p:ph type="title"/>
          </p:nvPr>
        </p:nvSpPr>
        <p:spPr>
          <a:xfrm>
            <a:off x="354000" y="1644233"/>
            <a:ext cx="3923200" cy="1976400"/>
          </a:xfrm>
          <a:prstGeom prst="rect">
            <a:avLst/>
          </a:prstGeom>
          <a:noFill/>
          <a:ln>
            <a:noFill/>
          </a:ln>
        </p:spPr>
        <p:txBody>
          <a:bodyPr spcFirstLastPara="1" wrap="square" lIns="91425" tIns="91425" rIns="91425" bIns="91425" anchor="b" anchorCtr="0">
            <a:normAutofit/>
          </a:bodyPr>
          <a:lstStyle>
            <a:lvl1pPr lvl="0" algn="ctr">
              <a:lnSpc>
                <a:spcPct val="90000"/>
              </a:lnSpc>
              <a:spcBef>
                <a:spcPts val="0"/>
              </a:spcBef>
              <a:spcAft>
                <a:spcPts val="0"/>
              </a:spcAft>
              <a:buClr>
                <a:schemeClr val="dk2"/>
              </a:buClr>
              <a:buSzPts val="4200"/>
              <a:buFont typeface="Calibri"/>
              <a:buNone/>
              <a:defRPr sz="5600">
                <a:solidFill>
                  <a:schemeClr val="dk2"/>
                </a:solidFill>
              </a:defRPr>
            </a:lvl1pPr>
            <a:lvl2pPr lvl="1" algn="ctr">
              <a:spcBef>
                <a:spcPts val="0"/>
              </a:spcBef>
              <a:spcAft>
                <a:spcPts val="0"/>
              </a:spcAft>
              <a:buClr>
                <a:schemeClr val="dk2"/>
              </a:buClr>
              <a:buSzPts val="4200"/>
              <a:buNone/>
              <a:defRPr sz="5600">
                <a:solidFill>
                  <a:schemeClr val="dk2"/>
                </a:solidFill>
              </a:defRPr>
            </a:lvl2pPr>
            <a:lvl3pPr lvl="2" algn="ctr">
              <a:spcBef>
                <a:spcPts val="0"/>
              </a:spcBef>
              <a:spcAft>
                <a:spcPts val="0"/>
              </a:spcAft>
              <a:buClr>
                <a:schemeClr val="dk2"/>
              </a:buClr>
              <a:buSzPts val="4200"/>
              <a:buNone/>
              <a:defRPr sz="5600">
                <a:solidFill>
                  <a:schemeClr val="dk2"/>
                </a:solidFill>
              </a:defRPr>
            </a:lvl3pPr>
            <a:lvl4pPr lvl="3" algn="ctr">
              <a:spcBef>
                <a:spcPts val="0"/>
              </a:spcBef>
              <a:spcAft>
                <a:spcPts val="0"/>
              </a:spcAft>
              <a:buClr>
                <a:schemeClr val="dk2"/>
              </a:buClr>
              <a:buSzPts val="4200"/>
              <a:buNone/>
              <a:defRPr sz="5600">
                <a:solidFill>
                  <a:schemeClr val="dk2"/>
                </a:solidFill>
              </a:defRPr>
            </a:lvl4pPr>
            <a:lvl5pPr lvl="4" algn="ctr">
              <a:spcBef>
                <a:spcPts val="0"/>
              </a:spcBef>
              <a:spcAft>
                <a:spcPts val="0"/>
              </a:spcAft>
              <a:buClr>
                <a:schemeClr val="dk2"/>
              </a:buClr>
              <a:buSzPts val="4200"/>
              <a:buNone/>
              <a:defRPr sz="5600">
                <a:solidFill>
                  <a:schemeClr val="dk2"/>
                </a:solidFill>
              </a:defRPr>
            </a:lvl5pPr>
            <a:lvl6pPr lvl="5" algn="ctr">
              <a:spcBef>
                <a:spcPts val="0"/>
              </a:spcBef>
              <a:spcAft>
                <a:spcPts val="0"/>
              </a:spcAft>
              <a:buClr>
                <a:schemeClr val="dk2"/>
              </a:buClr>
              <a:buSzPts val="4200"/>
              <a:buNone/>
              <a:defRPr sz="5600">
                <a:solidFill>
                  <a:schemeClr val="dk2"/>
                </a:solidFill>
              </a:defRPr>
            </a:lvl6pPr>
            <a:lvl7pPr lvl="6" algn="ctr">
              <a:spcBef>
                <a:spcPts val="0"/>
              </a:spcBef>
              <a:spcAft>
                <a:spcPts val="0"/>
              </a:spcAft>
              <a:buClr>
                <a:schemeClr val="dk2"/>
              </a:buClr>
              <a:buSzPts val="4200"/>
              <a:buNone/>
              <a:defRPr sz="5600">
                <a:solidFill>
                  <a:schemeClr val="dk2"/>
                </a:solidFill>
              </a:defRPr>
            </a:lvl7pPr>
            <a:lvl8pPr lvl="7" algn="ctr">
              <a:spcBef>
                <a:spcPts val="0"/>
              </a:spcBef>
              <a:spcAft>
                <a:spcPts val="0"/>
              </a:spcAft>
              <a:buClr>
                <a:schemeClr val="dk2"/>
              </a:buClr>
              <a:buSzPts val="4200"/>
              <a:buNone/>
              <a:defRPr sz="5600">
                <a:solidFill>
                  <a:schemeClr val="dk2"/>
                </a:solidFill>
              </a:defRPr>
            </a:lvl8pPr>
            <a:lvl9pPr lvl="8" algn="ctr">
              <a:spcBef>
                <a:spcPts val="0"/>
              </a:spcBef>
              <a:spcAft>
                <a:spcPts val="0"/>
              </a:spcAft>
              <a:buClr>
                <a:schemeClr val="dk2"/>
              </a:buClr>
              <a:buSzPts val="4200"/>
              <a:buNone/>
              <a:defRPr sz="5600">
                <a:solidFill>
                  <a:schemeClr val="dk2"/>
                </a:solidFill>
              </a:defRPr>
            </a:lvl9pPr>
          </a:lstStyle>
          <a:p>
            <a:endParaRPr/>
          </a:p>
        </p:txBody>
      </p:sp>
      <p:sp>
        <p:nvSpPr>
          <p:cNvPr id="133" name="Google Shape;133;p56"/>
          <p:cNvSpPr txBox="1">
            <a:spLocks noGrp="1"/>
          </p:cNvSpPr>
          <p:nvPr>
            <p:ph type="body" idx="1"/>
          </p:nvPr>
        </p:nvSpPr>
        <p:spPr>
          <a:xfrm>
            <a:off x="5570000" y="965600"/>
            <a:ext cx="5794800" cy="4926800"/>
          </a:xfrm>
          <a:prstGeom prst="rect">
            <a:avLst/>
          </a:prstGeom>
          <a:noFill/>
          <a:ln>
            <a:noFill/>
          </a:ln>
        </p:spPr>
        <p:txBody>
          <a:bodyPr spcFirstLastPara="1" wrap="square" lIns="91425" tIns="91425" rIns="91425" bIns="91425" anchor="ctr" anchorCtr="0">
            <a:normAutofit/>
          </a:bodyPr>
          <a:lstStyle>
            <a:lvl1pPr marL="457200" lvl="0" indent="-342900" algn="l">
              <a:lnSpc>
                <a:spcPct val="90000"/>
              </a:lnSpc>
              <a:spcBef>
                <a:spcPts val="0"/>
              </a:spcBef>
              <a:spcAft>
                <a:spcPts val="0"/>
              </a:spcAft>
              <a:buClr>
                <a:schemeClr val="lt1"/>
              </a:buClr>
              <a:buSzPts val="1800"/>
              <a:buChar char="●"/>
              <a:defRPr>
                <a:solidFill>
                  <a:schemeClr val="lt1"/>
                </a:solidFill>
              </a:defRPr>
            </a:lvl1pPr>
            <a:lvl2pPr marL="914400" lvl="1" indent="-317500" algn="l">
              <a:lnSpc>
                <a:spcPct val="90000"/>
              </a:lnSpc>
              <a:spcBef>
                <a:spcPts val="2133"/>
              </a:spcBef>
              <a:spcAft>
                <a:spcPts val="0"/>
              </a:spcAft>
              <a:buClr>
                <a:schemeClr val="lt1"/>
              </a:buClr>
              <a:buSzPts val="1400"/>
              <a:buChar char="○"/>
              <a:defRPr>
                <a:solidFill>
                  <a:schemeClr val="lt1"/>
                </a:solidFill>
              </a:defRPr>
            </a:lvl2pPr>
            <a:lvl3pPr marL="1371600" lvl="2" indent="-317500" algn="l">
              <a:lnSpc>
                <a:spcPct val="90000"/>
              </a:lnSpc>
              <a:spcBef>
                <a:spcPts val="2133"/>
              </a:spcBef>
              <a:spcAft>
                <a:spcPts val="0"/>
              </a:spcAft>
              <a:buClr>
                <a:schemeClr val="lt1"/>
              </a:buClr>
              <a:buSzPts val="1400"/>
              <a:buChar char="■"/>
              <a:defRPr>
                <a:solidFill>
                  <a:schemeClr val="lt1"/>
                </a:solidFill>
              </a:defRPr>
            </a:lvl3pPr>
            <a:lvl4pPr marL="1828800" lvl="3" indent="-317500" algn="l">
              <a:lnSpc>
                <a:spcPct val="90000"/>
              </a:lnSpc>
              <a:spcBef>
                <a:spcPts val="2133"/>
              </a:spcBef>
              <a:spcAft>
                <a:spcPts val="0"/>
              </a:spcAft>
              <a:buClr>
                <a:schemeClr val="lt1"/>
              </a:buClr>
              <a:buSzPts val="1400"/>
              <a:buChar char="●"/>
              <a:defRPr>
                <a:solidFill>
                  <a:schemeClr val="lt1"/>
                </a:solidFill>
              </a:defRPr>
            </a:lvl4pPr>
            <a:lvl5pPr marL="2286000" lvl="4" indent="-317500" algn="l">
              <a:lnSpc>
                <a:spcPct val="90000"/>
              </a:lnSpc>
              <a:spcBef>
                <a:spcPts val="2133"/>
              </a:spcBef>
              <a:spcAft>
                <a:spcPts val="0"/>
              </a:spcAft>
              <a:buClr>
                <a:schemeClr val="lt1"/>
              </a:buClr>
              <a:buSzPts val="1400"/>
              <a:buChar char="○"/>
              <a:defRPr>
                <a:solidFill>
                  <a:schemeClr val="lt1"/>
                </a:solidFill>
              </a:defRPr>
            </a:lvl5pPr>
            <a:lvl6pPr marL="2743200" lvl="5" indent="-317500" algn="l">
              <a:lnSpc>
                <a:spcPct val="90000"/>
              </a:lnSpc>
              <a:spcBef>
                <a:spcPts val="2133"/>
              </a:spcBef>
              <a:spcAft>
                <a:spcPts val="0"/>
              </a:spcAft>
              <a:buClr>
                <a:schemeClr val="lt1"/>
              </a:buClr>
              <a:buSzPts val="1400"/>
              <a:buChar char="■"/>
              <a:defRPr>
                <a:solidFill>
                  <a:schemeClr val="lt1"/>
                </a:solidFill>
              </a:defRPr>
            </a:lvl6pPr>
            <a:lvl7pPr marL="3200400" lvl="6" indent="-317500" algn="l">
              <a:lnSpc>
                <a:spcPct val="90000"/>
              </a:lnSpc>
              <a:spcBef>
                <a:spcPts val="2133"/>
              </a:spcBef>
              <a:spcAft>
                <a:spcPts val="0"/>
              </a:spcAft>
              <a:buClr>
                <a:schemeClr val="lt1"/>
              </a:buClr>
              <a:buSzPts val="1400"/>
              <a:buChar char="●"/>
              <a:defRPr>
                <a:solidFill>
                  <a:schemeClr val="lt1"/>
                </a:solidFill>
              </a:defRPr>
            </a:lvl7pPr>
            <a:lvl8pPr marL="3657600" lvl="7" indent="-317500" algn="l">
              <a:lnSpc>
                <a:spcPct val="90000"/>
              </a:lnSpc>
              <a:spcBef>
                <a:spcPts val="2133"/>
              </a:spcBef>
              <a:spcAft>
                <a:spcPts val="0"/>
              </a:spcAft>
              <a:buClr>
                <a:schemeClr val="lt1"/>
              </a:buClr>
              <a:buSzPts val="1400"/>
              <a:buChar char="○"/>
              <a:defRPr>
                <a:solidFill>
                  <a:schemeClr val="lt1"/>
                </a:solidFill>
              </a:defRPr>
            </a:lvl8pPr>
            <a:lvl9pPr marL="4114800" lvl="8" indent="-317500" algn="l">
              <a:lnSpc>
                <a:spcPct val="90000"/>
              </a:lnSpc>
              <a:spcBef>
                <a:spcPts val="2133"/>
              </a:spcBef>
              <a:spcAft>
                <a:spcPts val="2133"/>
              </a:spcAft>
              <a:buClr>
                <a:schemeClr val="lt1"/>
              </a:buClr>
              <a:buSzPts val="1400"/>
              <a:buChar char="■"/>
              <a:defRPr>
                <a:solidFill>
                  <a:schemeClr val="lt1"/>
                </a:solidFill>
              </a:defRPr>
            </a:lvl9pPr>
          </a:lstStyle>
          <a:p>
            <a:endParaRPr/>
          </a:p>
        </p:txBody>
      </p:sp>
      <p:sp>
        <p:nvSpPr>
          <p:cNvPr id="134" name="Google Shape;134;p56"/>
          <p:cNvSpPr txBox="1">
            <a:spLocks noGrp="1"/>
          </p:cNvSpPr>
          <p:nvPr>
            <p:ph type="sldNum" idx="12"/>
          </p:nvPr>
        </p:nvSpPr>
        <p:spPr>
          <a:xfrm>
            <a:off x="11364721" y="6260831"/>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 item Agenda">
  <p:cSld name="6 item Agenda">
    <p:spTree>
      <p:nvGrpSpPr>
        <p:cNvPr id="1" name="Shape 192"/>
        <p:cNvGrpSpPr/>
        <p:nvPr/>
      </p:nvGrpSpPr>
      <p:grpSpPr>
        <a:xfrm>
          <a:off x="0" y="0"/>
          <a:ext cx="0" cy="0"/>
          <a:chOff x="0" y="0"/>
          <a:chExt cx="0" cy="0"/>
        </a:xfrm>
      </p:grpSpPr>
      <p:sp>
        <p:nvSpPr>
          <p:cNvPr id="193" name="Google Shape;193;p24"/>
          <p:cNvSpPr txBox="1">
            <a:spLocks noGrp="1"/>
          </p:cNvSpPr>
          <p:nvPr>
            <p:ph type="body" idx="1"/>
          </p:nvPr>
        </p:nvSpPr>
        <p:spPr>
          <a:xfrm>
            <a:off x="3332283" y="1223905"/>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4"/>
          <p:cNvSpPr txBox="1">
            <a:spLocks noGrp="1"/>
          </p:cNvSpPr>
          <p:nvPr>
            <p:ph type="body" idx="2"/>
          </p:nvPr>
        </p:nvSpPr>
        <p:spPr>
          <a:xfrm>
            <a:off x="6212284" y="1223905"/>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4"/>
          <p:cNvSpPr txBox="1">
            <a:spLocks noGrp="1"/>
          </p:cNvSpPr>
          <p:nvPr>
            <p:ph type="body" idx="3"/>
          </p:nvPr>
        </p:nvSpPr>
        <p:spPr>
          <a:xfrm>
            <a:off x="3333074" y="3802117"/>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24"/>
          <p:cNvSpPr txBox="1">
            <a:spLocks noGrp="1"/>
          </p:cNvSpPr>
          <p:nvPr>
            <p:ph type="body" idx="4"/>
          </p:nvPr>
        </p:nvSpPr>
        <p:spPr>
          <a:xfrm>
            <a:off x="6212284" y="3802117"/>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4"/>
          <p:cNvSpPr txBox="1">
            <a:spLocks noGrp="1"/>
          </p:cNvSpPr>
          <p:nvPr>
            <p:ph type="body" idx="5"/>
          </p:nvPr>
        </p:nvSpPr>
        <p:spPr>
          <a:xfrm>
            <a:off x="9091495" y="1223905"/>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24"/>
          <p:cNvSpPr txBox="1">
            <a:spLocks noGrp="1"/>
          </p:cNvSpPr>
          <p:nvPr>
            <p:ph type="body" idx="6"/>
          </p:nvPr>
        </p:nvSpPr>
        <p:spPr>
          <a:xfrm>
            <a:off x="9091495" y="3802117"/>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24"/>
          <p:cNvSpPr txBox="1">
            <a:spLocks noGrp="1"/>
          </p:cNvSpPr>
          <p:nvPr>
            <p:ph type="body" idx="7"/>
          </p:nvPr>
        </p:nvSpPr>
        <p:spPr>
          <a:xfrm>
            <a:off x="9091495" y="1977438"/>
            <a:ext cx="2637442" cy="144779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24"/>
          <p:cNvSpPr txBox="1">
            <a:spLocks noGrp="1"/>
          </p:cNvSpPr>
          <p:nvPr>
            <p:ph type="body" idx="8"/>
          </p:nvPr>
        </p:nvSpPr>
        <p:spPr>
          <a:xfrm>
            <a:off x="6212284" y="1977438"/>
            <a:ext cx="2637442" cy="144779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24"/>
          <p:cNvSpPr txBox="1">
            <a:spLocks noGrp="1"/>
          </p:cNvSpPr>
          <p:nvPr>
            <p:ph type="body" idx="9"/>
          </p:nvPr>
        </p:nvSpPr>
        <p:spPr>
          <a:xfrm>
            <a:off x="3332283" y="1977438"/>
            <a:ext cx="2637442" cy="144779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24"/>
          <p:cNvSpPr txBox="1">
            <a:spLocks noGrp="1"/>
          </p:cNvSpPr>
          <p:nvPr>
            <p:ph type="body" idx="13"/>
          </p:nvPr>
        </p:nvSpPr>
        <p:spPr>
          <a:xfrm>
            <a:off x="9091495" y="4555415"/>
            <a:ext cx="2637442" cy="150682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24"/>
          <p:cNvSpPr txBox="1">
            <a:spLocks noGrp="1"/>
          </p:cNvSpPr>
          <p:nvPr>
            <p:ph type="body" idx="14"/>
          </p:nvPr>
        </p:nvSpPr>
        <p:spPr>
          <a:xfrm>
            <a:off x="6212284" y="4555415"/>
            <a:ext cx="2637442" cy="150682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24"/>
          <p:cNvSpPr txBox="1">
            <a:spLocks noGrp="1"/>
          </p:cNvSpPr>
          <p:nvPr>
            <p:ph type="body" idx="15"/>
          </p:nvPr>
        </p:nvSpPr>
        <p:spPr>
          <a:xfrm>
            <a:off x="3332283" y="4555415"/>
            <a:ext cx="2637442" cy="150682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24"/>
          <p:cNvSpPr txBox="1">
            <a:spLocks noGrp="1"/>
          </p:cNvSpPr>
          <p:nvPr>
            <p:ph type="title"/>
          </p:nvPr>
        </p:nvSpPr>
        <p:spPr>
          <a:xfrm>
            <a:off x="443889" y="187570"/>
            <a:ext cx="10668002" cy="762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6637801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1D5C1E-E097-48D1-9EAC-776693FF40B4}"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5D7DB0-0D4D-4BF7-9050-18C98BAE468A}" type="slidenum">
              <a:rPr lang="en-US" smtClean="0"/>
              <a:t>‹#›</a:t>
            </a:fld>
            <a:endParaRPr lang="en-US"/>
          </a:p>
        </p:txBody>
      </p:sp>
    </p:spTree>
    <p:extLst>
      <p:ext uri="{BB962C8B-B14F-4D97-AF65-F5344CB8AC3E}">
        <p14:creationId xmlns:p14="http://schemas.microsoft.com/office/powerpoint/2010/main" val="882936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1D5C1E-E097-48D1-9EAC-776693FF40B4}"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5D7DB0-0D4D-4BF7-9050-18C98BAE468A}" type="slidenum">
              <a:rPr lang="en-US" smtClean="0"/>
              <a:t>‹#›</a:t>
            </a:fld>
            <a:endParaRPr lang="en-US"/>
          </a:p>
        </p:txBody>
      </p:sp>
    </p:spTree>
    <p:extLst>
      <p:ext uri="{BB962C8B-B14F-4D97-AF65-F5344CB8AC3E}">
        <p14:creationId xmlns:p14="http://schemas.microsoft.com/office/powerpoint/2010/main" val="35850274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D5C1E-E097-48D1-9EAC-776693FF40B4}"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5D7DB0-0D4D-4BF7-9050-18C98BAE468A}" type="slidenum">
              <a:rPr lang="en-US" smtClean="0"/>
              <a:t>‹#›</a:t>
            </a:fld>
            <a:endParaRPr lang="en-US"/>
          </a:p>
        </p:txBody>
      </p:sp>
    </p:spTree>
    <p:extLst>
      <p:ext uri="{BB962C8B-B14F-4D97-AF65-F5344CB8AC3E}">
        <p14:creationId xmlns:p14="http://schemas.microsoft.com/office/powerpoint/2010/main" val="34131285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1D5C1E-E097-48D1-9EAC-776693FF40B4}" type="datetimeFigureOut">
              <a:rPr lang="en-US" smtClean="0"/>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5D7DB0-0D4D-4BF7-9050-18C98BAE468A}" type="slidenum">
              <a:rPr lang="en-US" smtClean="0"/>
              <a:t>‹#›</a:t>
            </a:fld>
            <a:endParaRPr lang="en-US"/>
          </a:p>
        </p:txBody>
      </p:sp>
    </p:spTree>
    <p:extLst>
      <p:ext uri="{BB962C8B-B14F-4D97-AF65-F5344CB8AC3E}">
        <p14:creationId xmlns:p14="http://schemas.microsoft.com/office/powerpoint/2010/main" val="1247590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1D5C1E-E097-48D1-9EAC-776693FF40B4}" type="datetimeFigureOut">
              <a:rPr lang="en-US" smtClean="0"/>
              <a:t>5/7/2020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5D7DB0-0D4D-4BF7-9050-18C98BAE468A}" type="slidenum">
              <a:rPr lang="en-US" smtClean="0"/>
              <a:t>‹#›</a:t>
            </a:fld>
            <a:endParaRPr lang="en-US"/>
          </a:p>
        </p:txBody>
      </p:sp>
    </p:spTree>
    <p:extLst>
      <p:ext uri="{BB962C8B-B14F-4D97-AF65-F5344CB8AC3E}">
        <p14:creationId xmlns:p14="http://schemas.microsoft.com/office/powerpoint/2010/main" val="23701935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1D5C1E-E097-48D1-9EAC-776693FF40B4}" type="datetimeFigureOut">
              <a:rPr lang="en-US" smtClean="0"/>
              <a:t>5/7/2020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5D7DB0-0D4D-4BF7-9050-18C98BAE468A}" type="slidenum">
              <a:rPr lang="en-US" smtClean="0"/>
              <a:t>‹#›</a:t>
            </a:fld>
            <a:endParaRPr lang="en-US"/>
          </a:p>
        </p:txBody>
      </p:sp>
    </p:spTree>
    <p:extLst>
      <p:ext uri="{BB962C8B-B14F-4D97-AF65-F5344CB8AC3E}">
        <p14:creationId xmlns:p14="http://schemas.microsoft.com/office/powerpoint/2010/main" val="3693402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D5C1E-E097-48D1-9EAC-776693FF40B4}" type="datetimeFigureOut">
              <a:rPr lang="en-US" smtClean="0"/>
              <a:t>5/7/2020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5D7DB0-0D4D-4BF7-9050-18C98BAE468A}" type="slidenum">
              <a:rPr lang="en-US" smtClean="0"/>
              <a:t>‹#›</a:t>
            </a:fld>
            <a:endParaRPr lang="en-US"/>
          </a:p>
        </p:txBody>
      </p:sp>
    </p:spTree>
    <p:extLst>
      <p:ext uri="{BB962C8B-B14F-4D97-AF65-F5344CB8AC3E}">
        <p14:creationId xmlns:p14="http://schemas.microsoft.com/office/powerpoint/2010/main" val="3459243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D5C1E-E097-48D1-9EAC-776693FF40B4}" type="datetimeFigureOut">
              <a:rPr lang="en-US" smtClean="0"/>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5D7DB0-0D4D-4BF7-9050-18C98BAE468A}" type="slidenum">
              <a:rPr lang="en-US" smtClean="0"/>
              <a:t>‹#›</a:t>
            </a:fld>
            <a:endParaRPr lang="en-US"/>
          </a:p>
        </p:txBody>
      </p:sp>
    </p:spTree>
    <p:extLst>
      <p:ext uri="{BB962C8B-B14F-4D97-AF65-F5344CB8AC3E}">
        <p14:creationId xmlns:p14="http://schemas.microsoft.com/office/powerpoint/2010/main" val="26662609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1D5C1E-E097-48D1-9EAC-776693FF40B4}" type="datetimeFigureOut">
              <a:rPr lang="en-US" smtClean="0"/>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5D7DB0-0D4D-4BF7-9050-18C98BAE468A}" type="slidenum">
              <a:rPr lang="en-US" smtClean="0"/>
              <a:t>‹#›</a:t>
            </a:fld>
            <a:endParaRPr lang="en-US"/>
          </a:p>
        </p:txBody>
      </p:sp>
    </p:spTree>
    <p:extLst>
      <p:ext uri="{BB962C8B-B14F-4D97-AF65-F5344CB8AC3E}">
        <p14:creationId xmlns:p14="http://schemas.microsoft.com/office/powerpoint/2010/main" val="2942508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1D5C1E-E097-48D1-9EAC-776693FF40B4}"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5D7DB0-0D4D-4BF7-9050-18C98BAE468A}" type="slidenum">
              <a:rPr lang="en-US" smtClean="0"/>
              <a:t>‹#›</a:t>
            </a:fld>
            <a:endParaRPr lang="en-US"/>
          </a:p>
        </p:txBody>
      </p:sp>
    </p:spTree>
    <p:extLst>
      <p:ext uri="{BB962C8B-B14F-4D97-AF65-F5344CB8AC3E}">
        <p14:creationId xmlns:p14="http://schemas.microsoft.com/office/powerpoint/2010/main" val="12109286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1D5C1E-E097-48D1-9EAC-776693FF40B4}"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5D7DB0-0D4D-4BF7-9050-18C98BAE468A}" type="slidenum">
              <a:rPr lang="en-US" smtClean="0"/>
              <a:t>‹#›</a:t>
            </a:fld>
            <a:endParaRPr lang="en-US"/>
          </a:p>
        </p:txBody>
      </p:sp>
    </p:spTree>
    <p:extLst>
      <p:ext uri="{BB962C8B-B14F-4D97-AF65-F5344CB8AC3E}">
        <p14:creationId xmlns:p14="http://schemas.microsoft.com/office/powerpoint/2010/main" val="20762216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 item Agenda">
  <p:cSld name="6 item Agenda">
    <p:spTree>
      <p:nvGrpSpPr>
        <p:cNvPr id="1" name="Shape 192"/>
        <p:cNvGrpSpPr/>
        <p:nvPr/>
      </p:nvGrpSpPr>
      <p:grpSpPr>
        <a:xfrm>
          <a:off x="0" y="0"/>
          <a:ext cx="0" cy="0"/>
          <a:chOff x="0" y="0"/>
          <a:chExt cx="0" cy="0"/>
        </a:xfrm>
      </p:grpSpPr>
      <p:sp>
        <p:nvSpPr>
          <p:cNvPr id="193" name="Google Shape;193;p24"/>
          <p:cNvSpPr txBox="1">
            <a:spLocks noGrp="1"/>
          </p:cNvSpPr>
          <p:nvPr>
            <p:ph type="body" idx="1"/>
          </p:nvPr>
        </p:nvSpPr>
        <p:spPr>
          <a:xfrm>
            <a:off x="3332283" y="1223905"/>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4"/>
          <p:cNvSpPr txBox="1">
            <a:spLocks noGrp="1"/>
          </p:cNvSpPr>
          <p:nvPr>
            <p:ph type="body" idx="2"/>
          </p:nvPr>
        </p:nvSpPr>
        <p:spPr>
          <a:xfrm>
            <a:off x="6212284" y="1223905"/>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4"/>
          <p:cNvSpPr txBox="1">
            <a:spLocks noGrp="1"/>
          </p:cNvSpPr>
          <p:nvPr>
            <p:ph type="body" idx="3"/>
          </p:nvPr>
        </p:nvSpPr>
        <p:spPr>
          <a:xfrm>
            <a:off x="3333074" y="3802117"/>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24"/>
          <p:cNvSpPr txBox="1">
            <a:spLocks noGrp="1"/>
          </p:cNvSpPr>
          <p:nvPr>
            <p:ph type="body" idx="4"/>
          </p:nvPr>
        </p:nvSpPr>
        <p:spPr>
          <a:xfrm>
            <a:off x="6212284" y="3802117"/>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4"/>
          <p:cNvSpPr txBox="1">
            <a:spLocks noGrp="1"/>
          </p:cNvSpPr>
          <p:nvPr>
            <p:ph type="body" idx="5"/>
          </p:nvPr>
        </p:nvSpPr>
        <p:spPr>
          <a:xfrm>
            <a:off x="9091495" y="1223905"/>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24"/>
          <p:cNvSpPr txBox="1">
            <a:spLocks noGrp="1"/>
          </p:cNvSpPr>
          <p:nvPr>
            <p:ph type="body" idx="6"/>
          </p:nvPr>
        </p:nvSpPr>
        <p:spPr>
          <a:xfrm>
            <a:off x="9091495" y="3802117"/>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24"/>
          <p:cNvSpPr txBox="1">
            <a:spLocks noGrp="1"/>
          </p:cNvSpPr>
          <p:nvPr>
            <p:ph type="body" idx="7"/>
          </p:nvPr>
        </p:nvSpPr>
        <p:spPr>
          <a:xfrm>
            <a:off x="9091495" y="1977438"/>
            <a:ext cx="2637442" cy="144779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24"/>
          <p:cNvSpPr txBox="1">
            <a:spLocks noGrp="1"/>
          </p:cNvSpPr>
          <p:nvPr>
            <p:ph type="body" idx="8"/>
          </p:nvPr>
        </p:nvSpPr>
        <p:spPr>
          <a:xfrm>
            <a:off x="6212284" y="1977438"/>
            <a:ext cx="2637442" cy="144779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24"/>
          <p:cNvSpPr txBox="1">
            <a:spLocks noGrp="1"/>
          </p:cNvSpPr>
          <p:nvPr>
            <p:ph type="body" idx="9"/>
          </p:nvPr>
        </p:nvSpPr>
        <p:spPr>
          <a:xfrm>
            <a:off x="3332283" y="1977438"/>
            <a:ext cx="2637442" cy="144779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24"/>
          <p:cNvSpPr txBox="1">
            <a:spLocks noGrp="1"/>
          </p:cNvSpPr>
          <p:nvPr>
            <p:ph type="body" idx="13"/>
          </p:nvPr>
        </p:nvSpPr>
        <p:spPr>
          <a:xfrm>
            <a:off x="9091495" y="4555415"/>
            <a:ext cx="2637442" cy="150682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24"/>
          <p:cNvSpPr txBox="1">
            <a:spLocks noGrp="1"/>
          </p:cNvSpPr>
          <p:nvPr>
            <p:ph type="body" idx="14"/>
          </p:nvPr>
        </p:nvSpPr>
        <p:spPr>
          <a:xfrm>
            <a:off x="6212284" y="4555415"/>
            <a:ext cx="2637442" cy="150682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24"/>
          <p:cNvSpPr txBox="1">
            <a:spLocks noGrp="1"/>
          </p:cNvSpPr>
          <p:nvPr>
            <p:ph type="body" idx="15"/>
          </p:nvPr>
        </p:nvSpPr>
        <p:spPr>
          <a:xfrm>
            <a:off x="3332283" y="4555415"/>
            <a:ext cx="2637442" cy="150682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24"/>
          <p:cNvSpPr txBox="1">
            <a:spLocks noGrp="1"/>
          </p:cNvSpPr>
          <p:nvPr>
            <p:ph type="title"/>
          </p:nvPr>
        </p:nvSpPr>
        <p:spPr>
          <a:xfrm>
            <a:off x="443889" y="187570"/>
            <a:ext cx="10668002" cy="762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920586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6 item Agenda">
  <p:cSld name="6 item Agenda">
    <p:spTree>
      <p:nvGrpSpPr>
        <p:cNvPr id="1" name="Shape 192"/>
        <p:cNvGrpSpPr/>
        <p:nvPr/>
      </p:nvGrpSpPr>
      <p:grpSpPr>
        <a:xfrm>
          <a:off x="0" y="0"/>
          <a:ext cx="0" cy="0"/>
          <a:chOff x="0" y="0"/>
          <a:chExt cx="0" cy="0"/>
        </a:xfrm>
      </p:grpSpPr>
      <p:sp>
        <p:nvSpPr>
          <p:cNvPr id="193" name="Google Shape;193;p24"/>
          <p:cNvSpPr txBox="1">
            <a:spLocks noGrp="1"/>
          </p:cNvSpPr>
          <p:nvPr>
            <p:ph type="body" idx="1"/>
          </p:nvPr>
        </p:nvSpPr>
        <p:spPr>
          <a:xfrm>
            <a:off x="3332283" y="1223905"/>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4"/>
          <p:cNvSpPr txBox="1">
            <a:spLocks noGrp="1"/>
          </p:cNvSpPr>
          <p:nvPr>
            <p:ph type="body" idx="2"/>
          </p:nvPr>
        </p:nvSpPr>
        <p:spPr>
          <a:xfrm>
            <a:off x="6212284" y="1223905"/>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4"/>
          <p:cNvSpPr txBox="1">
            <a:spLocks noGrp="1"/>
          </p:cNvSpPr>
          <p:nvPr>
            <p:ph type="body" idx="3"/>
          </p:nvPr>
        </p:nvSpPr>
        <p:spPr>
          <a:xfrm>
            <a:off x="3333074" y="3802117"/>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24"/>
          <p:cNvSpPr txBox="1">
            <a:spLocks noGrp="1"/>
          </p:cNvSpPr>
          <p:nvPr>
            <p:ph type="body" idx="4"/>
          </p:nvPr>
        </p:nvSpPr>
        <p:spPr>
          <a:xfrm>
            <a:off x="6212284" y="3802117"/>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4"/>
          <p:cNvSpPr txBox="1">
            <a:spLocks noGrp="1"/>
          </p:cNvSpPr>
          <p:nvPr>
            <p:ph type="body" idx="5"/>
          </p:nvPr>
        </p:nvSpPr>
        <p:spPr>
          <a:xfrm>
            <a:off x="9091495" y="1223905"/>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24"/>
          <p:cNvSpPr txBox="1">
            <a:spLocks noGrp="1"/>
          </p:cNvSpPr>
          <p:nvPr>
            <p:ph type="body" idx="6"/>
          </p:nvPr>
        </p:nvSpPr>
        <p:spPr>
          <a:xfrm>
            <a:off x="9091495" y="3802117"/>
            <a:ext cx="2637442" cy="694267"/>
          </a:xfrm>
          <a:prstGeom prst="rect">
            <a:avLst/>
          </a:prstGeom>
          <a:noFill/>
          <a:ln>
            <a:noFill/>
          </a:ln>
        </p:spPr>
        <p:txBody>
          <a:bodyPr spcFirstLastPara="1" wrap="square" lIns="91425" tIns="45700" rIns="91425" bIns="45700" anchor="t" anchorCtr="0">
            <a:normAutofit/>
          </a:bodyPr>
          <a:lstStyle>
            <a:lvl1pPr marL="457200" lvl="0" indent="-482600" algn="l">
              <a:lnSpc>
                <a:spcPct val="90000"/>
              </a:lnSpc>
              <a:spcBef>
                <a:spcPts val="1000"/>
              </a:spcBef>
              <a:spcAft>
                <a:spcPts val="0"/>
              </a:spcAft>
              <a:buClr>
                <a:schemeClr val="accent2"/>
              </a:buClr>
              <a:buSzPts val="4000"/>
              <a:buChar char="•"/>
              <a:defRPr sz="4000" b="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24"/>
          <p:cNvSpPr txBox="1">
            <a:spLocks noGrp="1"/>
          </p:cNvSpPr>
          <p:nvPr>
            <p:ph type="body" idx="7"/>
          </p:nvPr>
        </p:nvSpPr>
        <p:spPr>
          <a:xfrm>
            <a:off x="9091495" y="1977438"/>
            <a:ext cx="2637442" cy="144779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24"/>
          <p:cNvSpPr txBox="1">
            <a:spLocks noGrp="1"/>
          </p:cNvSpPr>
          <p:nvPr>
            <p:ph type="body" idx="8"/>
          </p:nvPr>
        </p:nvSpPr>
        <p:spPr>
          <a:xfrm>
            <a:off x="6212284" y="1977438"/>
            <a:ext cx="2637442" cy="144779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24"/>
          <p:cNvSpPr txBox="1">
            <a:spLocks noGrp="1"/>
          </p:cNvSpPr>
          <p:nvPr>
            <p:ph type="body" idx="9"/>
          </p:nvPr>
        </p:nvSpPr>
        <p:spPr>
          <a:xfrm>
            <a:off x="3332283" y="1977438"/>
            <a:ext cx="2637442" cy="144779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24"/>
          <p:cNvSpPr txBox="1">
            <a:spLocks noGrp="1"/>
          </p:cNvSpPr>
          <p:nvPr>
            <p:ph type="body" idx="13"/>
          </p:nvPr>
        </p:nvSpPr>
        <p:spPr>
          <a:xfrm>
            <a:off x="9091495" y="4555415"/>
            <a:ext cx="2637442" cy="150682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24"/>
          <p:cNvSpPr txBox="1">
            <a:spLocks noGrp="1"/>
          </p:cNvSpPr>
          <p:nvPr>
            <p:ph type="body" idx="14"/>
          </p:nvPr>
        </p:nvSpPr>
        <p:spPr>
          <a:xfrm>
            <a:off x="6212284" y="4555415"/>
            <a:ext cx="2637442" cy="150682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24"/>
          <p:cNvSpPr txBox="1">
            <a:spLocks noGrp="1"/>
          </p:cNvSpPr>
          <p:nvPr>
            <p:ph type="body" idx="15"/>
          </p:nvPr>
        </p:nvSpPr>
        <p:spPr>
          <a:xfrm>
            <a:off x="3332283" y="4555415"/>
            <a:ext cx="2637442" cy="150682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24"/>
          <p:cNvSpPr txBox="1">
            <a:spLocks noGrp="1"/>
          </p:cNvSpPr>
          <p:nvPr>
            <p:ph type="title"/>
          </p:nvPr>
        </p:nvSpPr>
        <p:spPr>
          <a:xfrm>
            <a:off x="443889" y="187570"/>
            <a:ext cx="10668002" cy="762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5119705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Title">
  <p:cSld name="Main Title">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rgbClr val="7F7F7F"/>
              </a:buClr>
              <a:buSzPts val="2667"/>
              <a:buFont typeface="Arial"/>
              <a:buNone/>
              <a:defRPr sz="2667" b="1">
                <a:solidFill>
                  <a:srgbClr val="7F7F7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25"/>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BFBFBF"/>
              </a:buClr>
              <a:buSzPts val="1467"/>
              <a:buNone/>
              <a:defRPr sz="1467" b="1">
                <a:solidFill>
                  <a:srgbClr val="BFBFB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333"/>
              <a:buNone/>
              <a:defRPr sz="1333"/>
            </a:lvl3pPr>
            <a:lvl4pPr marL="1828800" lvl="3" indent="-228600" algn="l">
              <a:lnSpc>
                <a:spcPct val="90000"/>
              </a:lnSpc>
              <a:spcBef>
                <a:spcPts val="500"/>
              </a:spcBef>
              <a:spcAft>
                <a:spcPts val="0"/>
              </a:spcAft>
              <a:buClr>
                <a:schemeClr val="dk1"/>
              </a:buClr>
              <a:buSzPts val="1200"/>
              <a:buNone/>
              <a:defRPr sz="1200"/>
            </a:lvl4pPr>
            <a:lvl5pPr marL="2286000" lvl="4" indent="-228600" algn="l">
              <a:lnSpc>
                <a:spcPct val="90000"/>
              </a:lnSpc>
              <a:spcBef>
                <a:spcPts val="500"/>
              </a:spcBef>
              <a:spcAft>
                <a:spcPts val="0"/>
              </a:spcAft>
              <a:buClr>
                <a:schemeClr val="dk1"/>
              </a:buClr>
              <a:buSzPts val="1200"/>
              <a:buNone/>
              <a:defRPr sz="1200"/>
            </a:lvl5pPr>
            <a:lvl6pPr marL="2743200" lvl="5" indent="-228600" algn="l">
              <a:lnSpc>
                <a:spcPct val="90000"/>
              </a:lnSpc>
              <a:spcBef>
                <a:spcPts val="500"/>
              </a:spcBef>
              <a:spcAft>
                <a:spcPts val="0"/>
              </a:spcAft>
              <a:buClr>
                <a:schemeClr val="dk1"/>
              </a:buClr>
              <a:buSzPts val="1200"/>
              <a:buNone/>
              <a:defRPr sz="1200"/>
            </a:lvl6pPr>
            <a:lvl7pPr marL="3200400" lvl="6" indent="-228600" algn="l">
              <a:lnSpc>
                <a:spcPct val="90000"/>
              </a:lnSpc>
              <a:spcBef>
                <a:spcPts val="500"/>
              </a:spcBef>
              <a:spcAft>
                <a:spcPts val="0"/>
              </a:spcAft>
              <a:buClr>
                <a:schemeClr val="dk1"/>
              </a:buClr>
              <a:buSzPts val="1200"/>
              <a:buNone/>
              <a:defRPr sz="1200"/>
            </a:lvl7pPr>
            <a:lvl8pPr marL="3657600" lvl="7" indent="-228600" algn="l">
              <a:lnSpc>
                <a:spcPct val="90000"/>
              </a:lnSpc>
              <a:spcBef>
                <a:spcPts val="500"/>
              </a:spcBef>
              <a:spcAft>
                <a:spcPts val="0"/>
              </a:spcAft>
              <a:buClr>
                <a:schemeClr val="dk1"/>
              </a:buClr>
              <a:buSzPts val="1200"/>
              <a:buNone/>
              <a:defRPr sz="1200"/>
            </a:lvl8pPr>
            <a:lvl9pPr marL="4114800" lvl="8" indent="-228600" algn="l">
              <a:lnSpc>
                <a:spcPct val="90000"/>
              </a:lnSpc>
              <a:spcBef>
                <a:spcPts val="500"/>
              </a:spcBef>
              <a:spcAft>
                <a:spcPts val="0"/>
              </a:spcAft>
              <a:buClr>
                <a:schemeClr val="dk1"/>
              </a:buClr>
              <a:buSzPts val="1200"/>
              <a:buNone/>
              <a:defRPr sz="1200"/>
            </a:lvl9pPr>
          </a:lstStyle>
          <a:p>
            <a:endParaRPr/>
          </a:p>
        </p:txBody>
      </p:sp>
    </p:spTree>
    <p:extLst>
      <p:ext uri="{BB962C8B-B14F-4D97-AF65-F5344CB8AC3E}">
        <p14:creationId xmlns:p14="http://schemas.microsoft.com/office/powerpoint/2010/main" val="122421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8">
                                            <p:txEl>
                                              <p:pRg st="0" end="0"/>
                                            </p:txEl>
                                          </p:spTgt>
                                        </p:tgtEl>
                                        <p:attrNameLst>
                                          <p:attrName>style.visibility</p:attrName>
                                        </p:attrNameLst>
                                      </p:cBhvr>
                                      <p:to>
                                        <p:strVal val="visible"/>
                                      </p:to>
                                    </p:set>
                                    <p:animEffect transition="in" filter="fade">
                                      <p:cBhvr>
                                        <p:cTn id="11" dur="500"/>
                                        <p:tgtEl>
                                          <p:spTgt spid="20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8">
                                            <p:txEl>
                                              <p:charRg st="1" end="1"/>
                                            </p:txEl>
                                          </p:spTgt>
                                        </p:tgtEl>
                                        <p:attrNameLst>
                                          <p:attrName>style.visibility</p:attrName>
                                        </p:attrNameLst>
                                      </p:cBhvr>
                                      <p:to>
                                        <p:strVal val="visible"/>
                                      </p:to>
                                    </p:set>
                                    <p:animEffect transition="in" filter="fade">
                                      <p:cBhvr>
                                        <p:cTn id="15" dur="500"/>
                                        <p:tgtEl>
                                          <p:spTgt spid="208">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8">
                                            <p:txEl>
                                              <p:charRg st="1" end="1"/>
                                            </p:txEl>
                                          </p:spTgt>
                                        </p:tgtEl>
                                        <p:attrNameLst>
                                          <p:attrName>style.visibility</p:attrName>
                                        </p:attrNameLst>
                                      </p:cBhvr>
                                      <p:to>
                                        <p:strVal val="visible"/>
                                      </p:to>
                                    </p:set>
                                    <p:animEffect transition="in" filter="fade">
                                      <p:cBhvr>
                                        <p:cTn id="19" dur="500"/>
                                        <p:tgtEl>
                                          <p:spTgt spid="208">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8">
                                            <p:txEl>
                                              <p:charRg st="1" end="1"/>
                                            </p:txEl>
                                          </p:spTgt>
                                        </p:tgtEl>
                                        <p:attrNameLst>
                                          <p:attrName>style.visibility</p:attrName>
                                        </p:attrNameLst>
                                      </p:cBhvr>
                                      <p:to>
                                        <p:strVal val="visible"/>
                                      </p:to>
                                    </p:set>
                                    <p:animEffect transition="in" filter="fade">
                                      <p:cBhvr>
                                        <p:cTn id="23" dur="500"/>
                                        <p:tgtEl>
                                          <p:spTgt spid="208">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8">
                                            <p:txEl>
                                              <p:charRg st="1" end="1"/>
                                            </p:txEl>
                                          </p:spTgt>
                                        </p:tgtEl>
                                        <p:attrNameLst>
                                          <p:attrName>style.visibility</p:attrName>
                                        </p:attrNameLst>
                                      </p:cBhvr>
                                      <p:to>
                                        <p:strVal val="visible"/>
                                      </p:to>
                                    </p:set>
                                    <p:animEffect transition="in" filter="fade">
                                      <p:cBhvr>
                                        <p:cTn id="27" dur="500"/>
                                        <p:tgtEl>
                                          <p:spTgt spid="208">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8">
                                            <p:txEl>
                                              <p:charRg st="1" end="1"/>
                                            </p:txEl>
                                          </p:spTgt>
                                        </p:tgtEl>
                                        <p:attrNameLst>
                                          <p:attrName>style.visibility</p:attrName>
                                        </p:attrNameLst>
                                      </p:cBhvr>
                                      <p:to>
                                        <p:strVal val="visible"/>
                                      </p:to>
                                    </p:set>
                                    <p:animEffect transition="in" filter="fade">
                                      <p:cBhvr>
                                        <p:cTn id="31" dur="500"/>
                                        <p:tgtEl>
                                          <p:spTgt spid="208">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8">
                                            <p:txEl>
                                              <p:charRg st="1" end="1"/>
                                            </p:txEl>
                                          </p:spTgt>
                                        </p:tgtEl>
                                        <p:attrNameLst>
                                          <p:attrName>style.visibility</p:attrName>
                                        </p:attrNameLst>
                                      </p:cBhvr>
                                      <p:to>
                                        <p:strVal val="visible"/>
                                      </p:to>
                                    </p:set>
                                    <p:animEffect transition="in" filter="fade">
                                      <p:cBhvr>
                                        <p:cTn id="35" dur="500"/>
                                        <p:tgtEl>
                                          <p:spTgt spid="208">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8">
                                            <p:txEl>
                                              <p:charRg st="1" end="1"/>
                                            </p:txEl>
                                          </p:spTgt>
                                        </p:tgtEl>
                                        <p:attrNameLst>
                                          <p:attrName>style.visibility</p:attrName>
                                        </p:attrNameLst>
                                      </p:cBhvr>
                                      <p:to>
                                        <p:strVal val="visible"/>
                                      </p:to>
                                    </p:set>
                                    <p:animEffect transition="in" filter="fade">
                                      <p:cBhvr>
                                        <p:cTn id="39" dur="500"/>
                                        <p:tgtEl>
                                          <p:spTgt spid="208">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8">
                                            <p:txEl>
                                              <p:charRg st="1" end="1"/>
                                            </p:txEl>
                                          </p:spTgt>
                                        </p:tgtEl>
                                        <p:attrNameLst>
                                          <p:attrName>style.visibility</p:attrName>
                                        </p:attrNameLst>
                                      </p:cBhvr>
                                      <p:to>
                                        <p:strVal val="visible"/>
                                      </p:to>
                                    </p:set>
                                    <p:animEffect transition="in" filter="fade">
                                      <p:cBhvr>
                                        <p:cTn id="43" dur="500"/>
                                        <p:tgtEl>
                                          <p:spTgt spid="208">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9"/>
        <p:cNvGrpSpPr/>
        <p:nvPr/>
      </p:nvGrpSpPr>
      <p:grpSpPr>
        <a:xfrm>
          <a:off x="0" y="0"/>
          <a:ext cx="0" cy="0"/>
          <a:chOff x="0" y="0"/>
          <a:chExt cx="0" cy="0"/>
        </a:xfrm>
      </p:grpSpPr>
      <p:sp>
        <p:nvSpPr>
          <p:cNvPr id="210" name="Google Shape;210;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2" name="Google Shape;21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0413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94757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4" name="Google Shape;22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88078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2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2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548011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3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7" name="Google Shape;237;p3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3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9" name="Google Shape;239;p3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687062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73508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8"/>
        <p:cNvGrpSpPr/>
        <p:nvPr/>
      </p:nvGrpSpPr>
      <p:grpSpPr>
        <a:xfrm>
          <a:off x="0" y="0"/>
          <a:ext cx="0" cy="0"/>
          <a:chOff x="0" y="0"/>
          <a:chExt cx="0" cy="0"/>
        </a:xfrm>
      </p:grpSpPr>
      <p:sp>
        <p:nvSpPr>
          <p:cNvPr id="249" name="Google Shape;24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22448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4" name="Google Shape;254;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55" name="Google Shape;255;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6" name="Google Shape;256;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310614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3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62" name="Google Shape;262;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3" name="Google Shape;26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442223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8" name="Google Shape;268;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908539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6" name="Google Shape;27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95356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766"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5954548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8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8" name="Google Shape;188;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9" name="Google Shape;18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0" name="Google Shape;19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1" name="Google Shape;19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38769545"/>
      </p:ext>
    </p:extLst>
  </p:cSld>
  <p:clrMap bg1="lt1" tx1="dk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4.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9.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3.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Shape 281"/>
        <p:cNvGrpSpPr/>
        <p:nvPr/>
      </p:nvGrpSpPr>
      <p:grpSpPr>
        <a:xfrm>
          <a:off x="0" y="0"/>
          <a:ext cx="0" cy="0"/>
          <a:chOff x="0" y="0"/>
          <a:chExt cx="0" cy="0"/>
        </a:xfrm>
      </p:grpSpPr>
      <p:pic>
        <p:nvPicPr>
          <p:cNvPr id="283" name="Google Shape;283;p1"/>
          <p:cNvPicPr preferRelativeResize="0"/>
          <p:nvPr/>
        </p:nvPicPr>
        <p:blipFill rotWithShape="1">
          <a:blip r:embed="rId3">
            <a:alphaModFix/>
          </a:blip>
          <a:srcRect/>
          <a:stretch/>
        </p:blipFill>
        <p:spPr>
          <a:xfrm>
            <a:off x="0" y="5075767"/>
            <a:ext cx="4208215" cy="2036233"/>
          </a:xfrm>
          <a:prstGeom prst="rect">
            <a:avLst/>
          </a:prstGeom>
          <a:noFill/>
          <a:ln>
            <a:noFill/>
          </a:ln>
        </p:spPr>
      </p:pic>
      <p:pic>
        <p:nvPicPr>
          <p:cNvPr id="2" name="Picture 2" descr="A picture containing window&#10;&#10;Description generated with very high confidence">
            <a:extLst>
              <a:ext uri="{FF2B5EF4-FFF2-40B4-BE49-F238E27FC236}">
                <a16:creationId xmlns:a16="http://schemas.microsoft.com/office/drawing/2014/main" id="{05CE2834-9AE0-4629-91D2-45597BB3D90C}"/>
              </a:ext>
            </a:extLst>
          </p:cNvPr>
          <p:cNvPicPr>
            <a:picLocks noChangeAspect="1"/>
          </p:cNvPicPr>
          <p:nvPr/>
        </p:nvPicPr>
        <p:blipFill>
          <a:blip r:embed="rId4"/>
          <a:stretch>
            <a:fillRect/>
          </a:stretch>
        </p:blipFill>
        <p:spPr>
          <a:xfrm>
            <a:off x="3550708" y="2594138"/>
            <a:ext cx="5097584" cy="1661166"/>
          </a:xfrm>
          <a:prstGeom prst="rect">
            <a:avLst/>
          </a:prstGeom>
        </p:spPr>
      </p:pic>
      <p:sp>
        <p:nvSpPr>
          <p:cNvPr id="4" name="Slide Number Placeholder 3">
            <a:extLst>
              <a:ext uri="{FF2B5EF4-FFF2-40B4-BE49-F238E27FC236}">
                <a16:creationId xmlns:a16="http://schemas.microsoft.com/office/drawing/2014/main" id="{8AF5EF21-2900-4F5B-93F7-B5B2BE58EF31}"/>
              </a:ext>
            </a:extLst>
          </p:cNvPr>
          <p:cNvSpPr>
            <a:spLocks noGrp="1"/>
          </p:cNvSpPr>
          <p:nvPr>
            <p:ph type="sldNum" idx="12"/>
          </p:nvPr>
        </p:nvSpPr>
        <p:spPr/>
        <p:txBody>
          <a:bodyPr/>
          <a:lstStyle/>
          <a:p>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4A200F-BA50-4DBA-8AB1-E141BDAA692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3551"/>
          <a:stretch/>
        </p:blipFill>
        <p:spPr>
          <a:xfrm>
            <a:off x="290856" y="1377203"/>
            <a:ext cx="5233643" cy="4109197"/>
          </a:xfrm>
          <a:prstGeom prst="rect">
            <a:avLst/>
          </a:prstGeom>
        </p:spPr>
      </p:pic>
      <p:pic>
        <p:nvPicPr>
          <p:cNvPr id="2" name="Picture 1" descr="A screenshot of a cell phone&#10;&#10;Description generated with very high confidence">
            <a:extLst>
              <a:ext uri="{FF2B5EF4-FFF2-40B4-BE49-F238E27FC236}">
                <a16:creationId xmlns:a16="http://schemas.microsoft.com/office/drawing/2014/main" id="{465DD916-0FB5-4F5D-8744-1C1B9CC64F70}"/>
              </a:ext>
            </a:extLst>
          </p:cNvPr>
          <p:cNvPicPr/>
          <p:nvPr/>
        </p:nvPicPr>
        <p:blipFill rotWithShape="1">
          <a:blip r:embed="rId3" cstate="print">
            <a:extLst>
              <a:ext uri="{28A0092B-C50C-407E-A947-70E740481C1C}">
                <a14:useLocalDpi xmlns:a14="http://schemas.microsoft.com/office/drawing/2010/main" val="0"/>
              </a:ext>
            </a:extLst>
          </a:blip>
          <a:srcRect r="384"/>
          <a:stretch/>
        </p:blipFill>
        <p:spPr bwMode="auto">
          <a:xfrm>
            <a:off x="6399260" y="1377785"/>
            <a:ext cx="5146903" cy="4285502"/>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965BA01B-2B4A-4063-B442-90D63FAC01AA}"/>
              </a:ext>
            </a:extLst>
          </p:cNvPr>
          <p:cNvPicPr>
            <a:picLocks noChangeAspect="1"/>
          </p:cNvPicPr>
          <p:nvPr/>
        </p:nvPicPr>
        <p:blipFill>
          <a:blip r:embed="rId4"/>
          <a:stretch>
            <a:fillRect/>
          </a:stretch>
        </p:blipFill>
        <p:spPr>
          <a:xfrm>
            <a:off x="8233002" y="1276184"/>
            <a:ext cx="82456" cy="4823578"/>
          </a:xfrm>
          <a:prstGeom prst="rect">
            <a:avLst/>
          </a:prstGeom>
        </p:spPr>
      </p:pic>
      <p:sp>
        <p:nvSpPr>
          <p:cNvPr id="6" name="Google Shape;372;p9">
            <a:extLst>
              <a:ext uri="{FF2B5EF4-FFF2-40B4-BE49-F238E27FC236}">
                <a16:creationId xmlns:a16="http://schemas.microsoft.com/office/drawing/2014/main" id="{A3EF208B-B52E-4367-8DEC-56D009AF3B59}"/>
              </a:ext>
            </a:extLst>
          </p:cNvPr>
          <p:cNvSpPr txBox="1"/>
          <p:nvPr/>
        </p:nvSpPr>
        <p:spPr>
          <a:xfrm>
            <a:off x="435564" y="236479"/>
            <a:ext cx="11153580" cy="666786"/>
          </a:xfrm>
          <a:prstGeom prst="rect">
            <a:avLst/>
          </a:prstGeom>
          <a:noFill/>
          <a:ln>
            <a:noFill/>
          </a:ln>
        </p:spPr>
        <p:txBody>
          <a:bodyPr spcFirstLastPara="1" wrap="square" lIns="91425" tIns="45700" rIns="91425" bIns="45700" anchor="t" anchorCtr="0">
            <a:spAutoFit/>
          </a:bodyPr>
          <a:lstStyle/>
          <a:p>
            <a:r>
              <a:rPr lang="en-US" sz="3733" b="1" dirty="0" err="1">
                <a:solidFill>
                  <a:srgbClr val="012E8C"/>
                </a:solidFill>
                <a:latin typeface="Calibri"/>
                <a:cs typeface="Calibri"/>
                <a:sym typeface="Calibri"/>
              </a:rPr>
              <a:t>Cashout</a:t>
            </a:r>
            <a:r>
              <a:rPr lang="en-US" sz="3733" b="1" dirty="0">
                <a:solidFill>
                  <a:srgbClr val="012E8C"/>
                </a:solidFill>
                <a:latin typeface="Calibri"/>
                <a:cs typeface="Calibri"/>
                <a:sym typeface="Calibri"/>
              </a:rPr>
              <a:t> Events: All</a:t>
            </a:r>
          </a:p>
        </p:txBody>
      </p:sp>
    </p:spTree>
    <p:extLst>
      <p:ext uri="{BB962C8B-B14F-4D97-AF65-F5344CB8AC3E}">
        <p14:creationId xmlns:p14="http://schemas.microsoft.com/office/powerpoint/2010/main" val="261716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1F8ED-5CF4-40EF-84FE-60EC42C30A4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1146" y="1252624"/>
            <a:ext cx="6626904" cy="4352751"/>
          </a:xfrm>
          <a:prstGeom prst="rect">
            <a:avLst/>
          </a:prstGeom>
        </p:spPr>
      </p:pic>
      <p:sp>
        <p:nvSpPr>
          <p:cNvPr id="6" name="Text Placeholder 2">
            <a:extLst>
              <a:ext uri="{FF2B5EF4-FFF2-40B4-BE49-F238E27FC236}">
                <a16:creationId xmlns:a16="http://schemas.microsoft.com/office/drawing/2014/main" id="{01584DF4-DFD2-4DCA-84CC-4181447DD69B}"/>
              </a:ext>
            </a:extLst>
          </p:cNvPr>
          <p:cNvSpPr txBox="1">
            <a:spLocks/>
          </p:cNvSpPr>
          <p:nvPr/>
        </p:nvSpPr>
        <p:spPr>
          <a:xfrm>
            <a:off x="6918194" y="1005178"/>
            <a:ext cx="3888263" cy="59502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2000" b="1"/>
              <a:t>3 types of </a:t>
            </a:r>
            <a:r>
              <a:rPr lang="en-US" sz="2000" b="1" err="1"/>
              <a:t>cashouts</a:t>
            </a:r>
            <a:r>
              <a:rPr lang="en-US" sz="2000" b="1"/>
              <a:t>:</a:t>
            </a:r>
            <a:endParaRPr lang="en-US" sz="2000"/>
          </a:p>
          <a:p>
            <a:endParaRPr lang="en-US" sz="1600"/>
          </a:p>
          <a:p>
            <a:pPr lvl="1"/>
            <a:endParaRPr lang="en-US" sz="1600"/>
          </a:p>
          <a:p>
            <a:pPr lvl="1"/>
            <a:endParaRPr lang="en-US" sz="2000" b="1"/>
          </a:p>
          <a:p>
            <a:endParaRPr lang="en-US" sz="2400" b="1"/>
          </a:p>
          <a:p>
            <a:pPr marL="114300" indent="0">
              <a:buNone/>
            </a:pPr>
            <a:endParaRPr lang="en-US"/>
          </a:p>
          <a:p>
            <a:pPr marL="114300" indent="0">
              <a:buNone/>
            </a:pPr>
            <a:endParaRPr lang="en-US"/>
          </a:p>
        </p:txBody>
      </p:sp>
      <p:graphicFrame>
        <p:nvGraphicFramePr>
          <p:cNvPr id="7" name="Table 20">
            <a:extLst>
              <a:ext uri="{FF2B5EF4-FFF2-40B4-BE49-F238E27FC236}">
                <a16:creationId xmlns:a16="http://schemas.microsoft.com/office/drawing/2014/main" id="{FD9A4D0C-D7AF-48FA-9F9B-245F648C54A9}"/>
              </a:ext>
            </a:extLst>
          </p:cNvPr>
          <p:cNvGraphicFramePr>
            <a:graphicFrameLocks noGrp="1"/>
          </p:cNvGraphicFramePr>
          <p:nvPr/>
        </p:nvGraphicFramePr>
        <p:xfrm>
          <a:off x="7096678" y="1633098"/>
          <a:ext cx="4734705" cy="3815255"/>
        </p:xfrm>
        <a:graphic>
          <a:graphicData uri="http://schemas.openxmlformats.org/drawingml/2006/table">
            <a:tbl>
              <a:tblPr firstRow="1" firstCol="1" bandRow="1">
                <a:tableStyleId>{6E25E649-3F16-4E02-A733-19D2CDBF48F0}</a:tableStyleId>
              </a:tblPr>
              <a:tblGrid>
                <a:gridCol w="1112520">
                  <a:extLst>
                    <a:ext uri="{9D8B030D-6E8A-4147-A177-3AD203B41FA5}">
                      <a16:colId xmlns:a16="http://schemas.microsoft.com/office/drawing/2014/main" val="1425103971"/>
                    </a:ext>
                  </a:extLst>
                </a:gridCol>
                <a:gridCol w="1417317">
                  <a:extLst>
                    <a:ext uri="{9D8B030D-6E8A-4147-A177-3AD203B41FA5}">
                      <a16:colId xmlns:a16="http://schemas.microsoft.com/office/drawing/2014/main" val="862657456"/>
                    </a:ext>
                  </a:extLst>
                </a:gridCol>
                <a:gridCol w="1154972">
                  <a:extLst>
                    <a:ext uri="{9D8B030D-6E8A-4147-A177-3AD203B41FA5}">
                      <a16:colId xmlns:a16="http://schemas.microsoft.com/office/drawing/2014/main" val="1371619986"/>
                    </a:ext>
                  </a:extLst>
                </a:gridCol>
                <a:gridCol w="1049896">
                  <a:extLst>
                    <a:ext uri="{9D8B030D-6E8A-4147-A177-3AD203B41FA5}">
                      <a16:colId xmlns:a16="http://schemas.microsoft.com/office/drawing/2014/main" val="82481632"/>
                    </a:ext>
                  </a:extLst>
                </a:gridCol>
              </a:tblGrid>
              <a:tr h="554158">
                <a:tc>
                  <a:txBody>
                    <a:bodyPr/>
                    <a:lstStyle/>
                    <a:p>
                      <a:pPr lvl="0" algn="ctr">
                        <a:lnSpc>
                          <a:spcPct val="100000"/>
                        </a:lnSpc>
                        <a:buNone/>
                      </a:pPr>
                      <a:endParaRPr lang="en-US" sz="1400" b="1" i="0" u="none" strike="noStrike" noProof="0">
                        <a:latin typeface="Arial"/>
                      </a:endParaRPr>
                    </a:p>
                  </a:txBody>
                  <a:tcPr/>
                </a:tc>
                <a:tc>
                  <a:txBody>
                    <a:bodyPr/>
                    <a:lstStyle/>
                    <a:p>
                      <a:pPr lvl="0" algn="ctr">
                        <a:lnSpc>
                          <a:spcPct val="100000"/>
                        </a:lnSpc>
                        <a:buNone/>
                      </a:pPr>
                      <a:r>
                        <a:rPr lang="en-US" sz="1400" b="1" i="0" u="none" strike="noStrike" noProof="0">
                          <a:latin typeface="Arial"/>
                        </a:rPr>
                        <a:t> Camouflaged </a:t>
                      </a:r>
                    </a:p>
                    <a:p>
                      <a:pPr lvl="0" algn="ctr">
                        <a:lnSpc>
                          <a:spcPct val="100000"/>
                        </a:lnSpc>
                        <a:buNone/>
                      </a:pPr>
                      <a:r>
                        <a:rPr lang="en-US" sz="1400" b="1" i="0" u="none" strike="noStrike" noProof="0" err="1">
                          <a:latin typeface="Arial"/>
                        </a:rPr>
                        <a:t>Cashouts</a:t>
                      </a:r>
                      <a:endParaRPr lang="en-US" sz="1400" b="1" i="0" u="none" strike="noStrike" noProof="0">
                        <a:latin typeface="Arial"/>
                      </a:endParaRPr>
                    </a:p>
                  </a:txBody>
                  <a:tcPr/>
                </a:tc>
                <a:tc>
                  <a:txBody>
                    <a:bodyPr/>
                    <a:lstStyle/>
                    <a:p>
                      <a:pPr lvl="0" algn="ctr">
                        <a:lnSpc>
                          <a:spcPct val="100000"/>
                        </a:lnSpc>
                        <a:buNone/>
                      </a:pPr>
                      <a:r>
                        <a:rPr lang="en-US" sz="1400" b="1" i="0" u="none" strike="noStrike" noProof="0">
                          <a:latin typeface="Arial"/>
                        </a:rPr>
                        <a:t>Disastrous </a:t>
                      </a:r>
                      <a:endParaRPr lang="en-US"/>
                    </a:p>
                    <a:p>
                      <a:pPr lvl="0" algn="ctr">
                        <a:lnSpc>
                          <a:spcPct val="100000"/>
                        </a:lnSpc>
                        <a:buNone/>
                      </a:pPr>
                      <a:r>
                        <a:rPr lang="en-US" sz="1400" b="1" i="0" u="none" strike="noStrike" noProof="0" err="1">
                          <a:latin typeface="Arial"/>
                        </a:rPr>
                        <a:t>Cashouts</a:t>
                      </a:r>
                      <a:endParaRPr lang="en-US" sz="1400" b="1" i="0" u="none" strike="noStrike" noProof="0">
                        <a:latin typeface="Arial"/>
                      </a:endParaRPr>
                    </a:p>
                  </a:txBody>
                  <a:tcPr/>
                </a:tc>
                <a:tc>
                  <a:txBody>
                    <a:bodyPr/>
                    <a:lstStyle/>
                    <a:p>
                      <a:pPr lvl="0" algn="ctr">
                        <a:lnSpc>
                          <a:spcPct val="100000"/>
                        </a:lnSpc>
                        <a:buNone/>
                      </a:pPr>
                      <a:r>
                        <a:rPr lang="en-US" sz="1400" b="1" i="0" u="none" strike="noStrike" noProof="0"/>
                        <a:t>Small </a:t>
                      </a:r>
                    </a:p>
                    <a:p>
                      <a:pPr lvl="0" algn="ctr">
                        <a:lnSpc>
                          <a:spcPct val="100000"/>
                        </a:lnSpc>
                        <a:buNone/>
                      </a:pPr>
                      <a:r>
                        <a:rPr lang="en-US" sz="1400" b="1" i="0" u="none" strike="noStrike" noProof="0" err="1"/>
                        <a:t>Cashouts</a:t>
                      </a:r>
                      <a:endParaRPr lang="en-US" sz="1400" b="1" i="0" u="none" strike="noStrike" noProof="0"/>
                    </a:p>
                  </a:txBody>
                  <a:tcPr/>
                </a:tc>
                <a:extLst>
                  <a:ext uri="{0D108BD9-81ED-4DB2-BD59-A6C34878D82A}">
                    <a16:rowId xmlns:a16="http://schemas.microsoft.com/office/drawing/2014/main" val="4212292512"/>
                  </a:ext>
                </a:extLst>
              </a:tr>
              <a:tr h="404385">
                <a:tc>
                  <a:txBody>
                    <a:bodyPr/>
                    <a:lstStyle/>
                    <a:p>
                      <a:pPr lvl="0" algn="ctr">
                        <a:lnSpc>
                          <a:spcPct val="100000"/>
                        </a:lnSpc>
                        <a:buNone/>
                      </a:pPr>
                      <a:r>
                        <a:rPr lang="en-US"/>
                        <a:t>Loss</a:t>
                      </a:r>
                    </a:p>
                  </a:txBody>
                  <a:tcPr anchor="ctr"/>
                </a:tc>
                <a:tc>
                  <a:txBody>
                    <a:bodyPr/>
                    <a:lstStyle/>
                    <a:p>
                      <a:pPr algn="ctr">
                        <a:lnSpc>
                          <a:spcPct val="100000"/>
                        </a:lnSpc>
                      </a:pPr>
                      <a:r>
                        <a:rPr lang="en-US"/>
                        <a:t>Moderate</a:t>
                      </a:r>
                    </a:p>
                  </a:txBody>
                  <a:tcPr anchor="ctr"/>
                </a:tc>
                <a:tc>
                  <a:txBody>
                    <a:bodyPr/>
                    <a:lstStyle/>
                    <a:p>
                      <a:pPr algn="ctr">
                        <a:lnSpc>
                          <a:spcPct val="100000"/>
                        </a:lnSpc>
                      </a:pPr>
                      <a:r>
                        <a:rPr lang="en-US"/>
                        <a:t>Huge</a:t>
                      </a:r>
                    </a:p>
                  </a:txBody>
                  <a:tcPr anchor="ctr"/>
                </a:tc>
                <a:tc>
                  <a:txBody>
                    <a:bodyPr/>
                    <a:lstStyle/>
                    <a:p>
                      <a:pPr lvl="0" algn="ctr">
                        <a:lnSpc>
                          <a:spcPct val="100000"/>
                        </a:lnSpc>
                        <a:buNone/>
                      </a:pPr>
                      <a:r>
                        <a:rPr lang="en-US"/>
                        <a:t>Small</a:t>
                      </a:r>
                    </a:p>
                  </a:txBody>
                  <a:tcPr anchor="ctr"/>
                </a:tc>
                <a:extLst>
                  <a:ext uri="{0D108BD9-81ED-4DB2-BD59-A6C34878D82A}">
                    <a16:rowId xmlns:a16="http://schemas.microsoft.com/office/drawing/2014/main" val="585086203"/>
                  </a:ext>
                </a:extLst>
              </a:tr>
              <a:tr h="554158">
                <a:tc>
                  <a:txBody>
                    <a:bodyPr/>
                    <a:lstStyle/>
                    <a:p>
                      <a:pPr lvl="0" indent="0" algn="ctr">
                        <a:lnSpc>
                          <a:spcPct val="100000"/>
                        </a:lnSpc>
                        <a:buClr>
                          <a:srgbClr val="000000"/>
                        </a:buClr>
                        <a:buNone/>
                      </a:pPr>
                      <a:r>
                        <a:rPr lang="en-US"/>
                        <a:t>Risk</a:t>
                      </a:r>
                      <a:endParaRPr lang="en-US">
                        <a:sym typeface="Arial"/>
                      </a:endParaRPr>
                    </a:p>
                  </a:txBody>
                  <a:tcPr anchor="ctr"/>
                </a:tc>
                <a:tc>
                  <a:txBody>
                    <a:bodyPr/>
                    <a:lstStyle/>
                    <a:p>
                      <a:pPr marR="0" indent="0" algn="ctr" rtl="0">
                        <a:lnSpc>
                          <a:spcPct val="100000"/>
                        </a:lnSpc>
                        <a:buClr>
                          <a:srgbClr val="000000"/>
                        </a:buClr>
                      </a:pPr>
                      <a:r>
                        <a:rPr lang="en-US">
                          <a:sym typeface="Arial"/>
                        </a:rPr>
                        <a:t>Low</a:t>
                      </a:r>
                    </a:p>
                    <a:p>
                      <a:pPr marR="0" indent="0" algn="ctr" rtl="0">
                        <a:lnSpc>
                          <a:spcPct val="100000"/>
                        </a:lnSpc>
                        <a:buClr>
                          <a:srgbClr val="000000"/>
                        </a:buClr>
                      </a:pPr>
                      <a:r>
                        <a:rPr lang="en-US">
                          <a:sym typeface="Arial"/>
                        </a:rPr>
                        <a:t>&lt;0.3</a:t>
                      </a:r>
                    </a:p>
                  </a:txBody>
                  <a:tcPr anchor="ctr"/>
                </a:tc>
                <a:tc>
                  <a:txBody>
                    <a:bodyPr/>
                    <a:lstStyle/>
                    <a:p>
                      <a:pPr algn="ctr">
                        <a:lnSpc>
                          <a:spcPct val="100000"/>
                        </a:lnSpc>
                      </a:pPr>
                      <a:r>
                        <a:rPr lang="en-US"/>
                        <a:t>High</a:t>
                      </a:r>
                    </a:p>
                    <a:p>
                      <a:pPr algn="ctr">
                        <a:lnSpc>
                          <a:spcPct val="100000"/>
                        </a:lnSpc>
                      </a:pPr>
                      <a:r>
                        <a:rPr lang="en-US"/>
                        <a:t>&gt;0.8</a:t>
                      </a:r>
                    </a:p>
                  </a:txBody>
                  <a:tcPr anchor="ctr"/>
                </a:tc>
                <a:tc>
                  <a:txBody>
                    <a:bodyPr/>
                    <a:lstStyle/>
                    <a:p>
                      <a:pPr lvl="0" algn="ctr">
                        <a:lnSpc>
                          <a:spcPct val="100000"/>
                        </a:lnSpc>
                        <a:buNone/>
                      </a:pPr>
                      <a:r>
                        <a:rPr lang="en-US"/>
                        <a:t>High</a:t>
                      </a:r>
                    </a:p>
                    <a:p>
                      <a:pPr lvl="0" algn="ctr">
                        <a:lnSpc>
                          <a:spcPct val="100000"/>
                        </a:lnSpc>
                        <a:buNone/>
                      </a:pPr>
                      <a:r>
                        <a:rPr lang="en-US"/>
                        <a:t>&gt;0.6</a:t>
                      </a:r>
                    </a:p>
                  </a:txBody>
                  <a:tcPr anchor="ctr"/>
                </a:tc>
                <a:extLst>
                  <a:ext uri="{0D108BD9-81ED-4DB2-BD59-A6C34878D82A}">
                    <a16:rowId xmlns:a16="http://schemas.microsoft.com/office/drawing/2014/main" val="1974091363"/>
                  </a:ext>
                </a:extLst>
              </a:tr>
              <a:tr h="554158">
                <a:tc>
                  <a:txBody>
                    <a:bodyPr/>
                    <a:lstStyle/>
                    <a:p>
                      <a:pPr lvl="0" algn="ctr">
                        <a:lnSpc>
                          <a:spcPct val="100000"/>
                        </a:lnSpc>
                        <a:buNone/>
                      </a:pPr>
                      <a:r>
                        <a:rPr lang="en-US"/>
                        <a:t>Duration</a:t>
                      </a:r>
                    </a:p>
                  </a:txBody>
                  <a:tcPr anchor="ctr"/>
                </a:tc>
                <a:tc>
                  <a:txBody>
                    <a:bodyPr/>
                    <a:lstStyle/>
                    <a:p>
                      <a:pPr lvl="0" algn="ctr">
                        <a:lnSpc>
                          <a:spcPct val="100000"/>
                        </a:lnSpc>
                        <a:buNone/>
                      </a:pPr>
                      <a:r>
                        <a:rPr lang="en-US"/>
                        <a:t>5-9h</a:t>
                      </a:r>
                    </a:p>
                  </a:txBody>
                  <a:tcPr anchor="ctr"/>
                </a:tc>
                <a:tc>
                  <a:txBody>
                    <a:bodyPr/>
                    <a:lstStyle/>
                    <a:p>
                      <a:pPr lvl="0" algn="ctr">
                        <a:lnSpc>
                          <a:spcPct val="100000"/>
                        </a:lnSpc>
                        <a:buNone/>
                      </a:pPr>
                      <a:r>
                        <a:rPr lang="en-US"/>
                        <a:t>4-5h</a:t>
                      </a:r>
                    </a:p>
                  </a:txBody>
                  <a:tcPr anchor="ctr"/>
                </a:tc>
                <a:tc>
                  <a:txBody>
                    <a:bodyPr/>
                    <a:lstStyle/>
                    <a:p>
                      <a:pPr lvl="0" algn="ctr">
                        <a:lnSpc>
                          <a:spcPct val="100000"/>
                        </a:lnSpc>
                        <a:buNone/>
                      </a:pPr>
                      <a:r>
                        <a:rPr lang="en-US"/>
                        <a:t>1-2h</a:t>
                      </a:r>
                    </a:p>
                  </a:txBody>
                  <a:tcPr anchor="ctr"/>
                </a:tc>
                <a:extLst>
                  <a:ext uri="{0D108BD9-81ED-4DB2-BD59-A6C34878D82A}">
                    <a16:rowId xmlns:a16="http://schemas.microsoft.com/office/drawing/2014/main" val="3861223948"/>
                  </a:ext>
                </a:extLst>
              </a:tr>
              <a:tr h="554158">
                <a:tc>
                  <a:txBody>
                    <a:bodyPr/>
                    <a:lstStyle/>
                    <a:p>
                      <a:pPr lvl="0" algn="ctr">
                        <a:lnSpc>
                          <a:spcPct val="100000"/>
                        </a:lnSpc>
                        <a:buNone/>
                      </a:pPr>
                      <a:r>
                        <a:rPr lang="en-US"/>
                        <a:t>Countries</a:t>
                      </a:r>
                    </a:p>
                  </a:txBody>
                  <a:tcPr anchor="ctr"/>
                </a:tc>
                <a:tc>
                  <a:txBody>
                    <a:bodyPr/>
                    <a:lstStyle/>
                    <a:p>
                      <a:pPr lvl="0" algn="ctr">
                        <a:lnSpc>
                          <a:spcPct val="100000"/>
                        </a:lnSpc>
                        <a:buNone/>
                      </a:pPr>
                      <a:r>
                        <a:rPr lang="en-US"/>
                        <a:t>2~10</a:t>
                      </a:r>
                    </a:p>
                  </a:txBody>
                  <a:tcPr anchor="ctr"/>
                </a:tc>
                <a:tc>
                  <a:txBody>
                    <a:bodyPr/>
                    <a:lstStyle/>
                    <a:p>
                      <a:pPr lvl="0" algn="ctr">
                        <a:lnSpc>
                          <a:spcPct val="100000"/>
                        </a:lnSpc>
                        <a:buNone/>
                      </a:pPr>
                      <a:r>
                        <a:rPr lang="en-US"/>
                        <a:t>20+ </a:t>
                      </a:r>
                    </a:p>
                  </a:txBody>
                  <a:tcPr anchor="ctr"/>
                </a:tc>
                <a:tc>
                  <a:txBody>
                    <a:bodyPr/>
                    <a:lstStyle/>
                    <a:p>
                      <a:pPr lvl="0" algn="ctr">
                        <a:lnSpc>
                          <a:spcPct val="100000"/>
                        </a:lnSpc>
                        <a:buNone/>
                      </a:pPr>
                      <a:r>
                        <a:rPr lang="en-US"/>
                        <a:t>1~2</a:t>
                      </a:r>
                    </a:p>
                  </a:txBody>
                  <a:tcPr anchor="ctr"/>
                </a:tc>
                <a:extLst>
                  <a:ext uri="{0D108BD9-81ED-4DB2-BD59-A6C34878D82A}">
                    <a16:rowId xmlns:a16="http://schemas.microsoft.com/office/drawing/2014/main" val="372280607"/>
                  </a:ext>
                </a:extLst>
              </a:tr>
              <a:tr h="554158">
                <a:tc>
                  <a:txBody>
                    <a:bodyPr/>
                    <a:lstStyle/>
                    <a:p>
                      <a:pPr lvl="0" algn="ctr">
                        <a:lnSpc>
                          <a:spcPct val="100000"/>
                        </a:lnSpc>
                        <a:buNone/>
                      </a:pPr>
                      <a:r>
                        <a:rPr lang="en-US"/>
                        <a:t>Cities</a:t>
                      </a:r>
                    </a:p>
                  </a:txBody>
                  <a:tcPr anchor="ctr"/>
                </a:tc>
                <a:tc>
                  <a:txBody>
                    <a:bodyPr/>
                    <a:lstStyle/>
                    <a:p>
                      <a:pPr lvl="0" algn="ctr">
                        <a:lnSpc>
                          <a:spcPct val="100000"/>
                        </a:lnSpc>
                        <a:buNone/>
                      </a:pPr>
                      <a:r>
                        <a:rPr lang="en-US"/>
                        <a:t>&lt;100</a:t>
                      </a:r>
                    </a:p>
                  </a:txBody>
                  <a:tcPr anchor="ctr"/>
                </a:tc>
                <a:tc>
                  <a:txBody>
                    <a:bodyPr/>
                    <a:lstStyle/>
                    <a:p>
                      <a:pPr lvl="0" algn="ctr">
                        <a:lnSpc>
                          <a:spcPct val="100000"/>
                        </a:lnSpc>
                        <a:buNone/>
                      </a:pPr>
                      <a:r>
                        <a:rPr lang="en-US"/>
                        <a:t>200+</a:t>
                      </a:r>
                    </a:p>
                  </a:txBody>
                  <a:tcPr anchor="ctr"/>
                </a:tc>
                <a:tc>
                  <a:txBody>
                    <a:bodyPr/>
                    <a:lstStyle/>
                    <a:p>
                      <a:pPr lvl="0" algn="ctr">
                        <a:lnSpc>
                          <a:spcPct val="100000"/>
                        </a:lnSpc>
                        <a:buNone/>
                      </a:pPr>
                      <a:r>
                        <a:rPr lang="en-US"/>
                        <a:t>&lt;50</a:t>
                      </a:r>
                    </a:p>
                  </a:txBody>
                  <a:tcPr anchor="ctr"/>
                </a:tc>
                <a:extLst>
                  <a:ext uri="{0D108BD9-81ED-4DB2-BD59-A6C34878D82A}">
                    <a16:rowId xmlns:a16="http://schemas.microsoft.com/office/drawing/2014/main" val="2163552400"/>
                  </a:ext>
                </a:extLst>
              </a:tr>
              <a:tr h="554158">
                <a:tc>
                  <a:txBody>
                    <a:bodyPr/>
                    <a:lstStyle/>
                    <a:p>
                      <a:pPr lvl="0" algn="ctr">
                        <a:lnSpc>
                          <a:spcPct val="100000"/>
                        </a:lnSpc>
                        <a:buNone/>
                      </a:pPr>
                      <a:r>
                        <a:rPr lang="en-US"/>
                        <a:t>ATMs</a:t>
                      </a:r>
                    </a:p>
                  </a:txBody>
                  <a:tcPr anchor="ctr"/>
                </a:tc>
                <a:tc>
                  <a:txBody>
                    <a:bodyPr/>
                    <a:lstStyle/>
                    <a:p>
                      <a:pPr lvl="0" algn="ctr">
                        <a:lnSpc>
                          <a:spcPct val="100000"/>
                        </a:lnSpc>
                        <a:buNone/>
                      </a:pPr>
                      <a:r>
                        <a:rPr lang="en-US"/>
                        <a:t>&lt;1100</a:t>
                      </a:r>
                    </a:p>
                  </a:txBody>
                  <a:tcPr anchor="ctr"/>
                </a:tc>
                <a:tc>
                  <a:txBody>
                    <a:bodyPr/>
                    <a:lstStyle/>
                    <a:p>
                      <a:pPr lvl="0" algn="ctr">
                        <a:lnSpc>
                          <a:spcPct val="100000"/>
                        </a:lnSpc>
                        <a:buNone/>
                      </a:pPr>
                      <a:r>
                        <a:rPr lang="en-US"/>
                        <a:t>&gt;1100</a:t>
                      </a:r>
                    </a:p>
                  </a:txBody>
                  <a:tcPr anchor="ctr"/>
                </a:tc>
                <a:tc>
                  <a:txBody>
                    <a:bodyPr/>
                    <a:lstStyle/>
                    <a:p>
                      <a:pPr lvl="0" algn="ctr">
                        <a:lnSpc>
                          <a:spcPct val="100000"/>
                        </a:lnSpc>
                        <a:buNone/>
                      </a:pPr>
                      <a:r>
                        <a:rPr lang="en-US"/>
                        <a:t>&lt;500</a:t>
                      </a:r>
                    </a:p>
                  </a:txBody>
                  <a:tcPr anchor="ctr"/>
                </a:tc>
                <a:extLst>
                  <a:ext uri="{0D108BD9-81ED-4DB2-BD59-A6C34878D82A}">
                    <a16:rowId xmlns:a16="http://schemas.microsoft.com/office/drawing/2014/main" val="2396533475"/>
                  </a:ext>
                </a:extLst>
              </a:tr>
            </a:tbl>
          </a:graphicData>
        </a:graphic>
      </p:graphicFrame>
      <p:sp>
        <p:nvSpPr>
          <p:cNvPr id="8" name="Google Shape;372;p9">
            <a:extLst>
              <a:ext uri="{FF2B5EF4-FFF2-40B4-BE49-F238E27FC236}">
                <a16:creationId xmlns:a16="http://schemas.microsoft.com/office/drawing/2014/main" id="{B658BCB7-3A3F-4E9D-847F-F4ED15F0F86A}"/>
              </a:ext>
            </a:extLst>
          </p:cNvPr>
          <p:cNvSpPr txBox="1"/>
          <p:nvPr/>
        </p:nvSpPr>
        <p:spPr>
          <a:xfrm>
            <a:off x="435564" y="236479"/>
            <a:ext cx="11153580" cy="666786"/>
          </a:xfrm>
          <a:prstGeom prst="rect">
            <a:avLst/>
          </a:prstGeom>
          <a:noFill/>
          <a:ln>
            <a:noFill/>
          </a:ln>
        </p:spPr>
        <p:txBody>
          <a:bodyPr spcFirstLastPara="1" wrap="square" lIns="91425" tIns="45700" rIns="91425" bIns="45700" anchor="t" anchorCtr="0">
            <a:spAutoFit/>
          </a:bodyPr>
          <a:lstStyle/>
          <a:p>
            <a:r>
              <a:rPr lang="en-US" sz="3733" b="1" dirty="0" err="1">
                <a:solidFill>
                  <a:srgbClr val="012E8C"/>
                </a:solidFill>
                <a:latin typeface="Calibri"/>
                <a:cs typeface="Calibri"/>
                <a:sym typeface="Calibri"/>
              </a:rPr>
              <a:t>Cashout</a:t>
            </a:r>
            <a:r>
              <a:rPr lang="en-US" sz="3733" b="1" dirty="0">
                <a:solidFill>
                  <a:srgbClr val="012E8C"/>
                </a:solidFill>
                <a:latin typeface="Calibri"/>
                <a:cs typeface="Calibri"/>
                <a:sym typeface="Calibri"/>
              </a:rPr>
              <a:t> Events: All</a:t>
            </a:r>
          </a:p>
        </p:txBody>
      </p:sp>
    </p:spTree>
    <p:extLst>
      <p:ext uri="{BB962C8B-B14F-4D97-AF65-F5344CB8AC3E}">
        <p14:creationId xmlns:p14="http://schemas.microsoft.com/office/powerpoint/2010/main" val="360047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0857" y="1390227"/>
            <a:ext cx="9290115" cy="369332"/>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t>Time features: time interval between current and last transaction</a:t>
            </a:r>
          </a:p>
        </p:txBody>
      </p:sp>
      <p:sp>
        <p:nvSpPr>
          <p:cNvPr id="14" name="Right Arrow 13"/>
          <p:cNvSpPr/>
          <p:nvPr/>
        </p:nvSpPr>
        <p:spPr>
          <a:xfrm>
            <a:off x="6561074" y="3118061"/>
            <a:ext cx="815418" cy="34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5D751FD-C13E-458D-83D4-C0C3E28D5079}"/>
              </a:ext>
            </a:extLst>
          </p:cNvPr>
          <p:cNvSpPr/>
          <p:nvPr/>
        </p:nvSpPr>
        <p:spPr>
          <a:xfrm>
            <a:off x="8123231" y="1935322"/>
            <a:ext cx="703832" cy="6223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PAN</a:t>
            </a:r>
            <a:endParaRPr lang="en-US"/>
          </a:p>
        </p:txBody>
      </p:sp>
      <p:pic>
        <p:nvPicPr>
          <p:cNvPr id="11" name="Picture 10"/>
          <p:cNvPicPr/>
          <p:nvPr/>
        </p:nvPicPr>
        <p:blipFill rotWithShape="1">
          <a:blip r:embed="rId2" cstate="print">
            <a:extLst>
              <a:ext uri="{28A0092B-C50C-407E-A947-70E740481C1C}">
                <a14:useLocalDpi xmlns:a14="http://schemas.microsoft.com/office/drawing/2010/main" val="0"/>
              </a:ext>
            </a:extLst>
          </a:blip>
          <a:srcRect r="46447"/>
          <a:stretch/>
        </p:blipFill>
        <p:spPr>
          <a:xfrm>
            <a:off x="743455" y="2601877"/>
            <a:ext cx="5666809" cy="1205125"/>
          </a:xfrm>
          <a:prstGeom prst="rect">
            <a:avLst/>
          </a:prstGeom>
        </p:spPr>
      </p:pic>
      <p:pic>
        <p:nvPicPr>
          <p:cNvPr id="12" name="Picture 11"/>
          <p:cNvPicPr/>
          <p:nvPr/>
        </p:nvPicPr>
        <p:blipFill rotWithShape="1">
          <a:blip r:embed="rId2" cstate="print">
            <a:extLst>
              <a:ext uri="{28A0092B-C50C-407E-A947-70E740481C1C}">
                <a14:useLocalDpi xmlns:a14="http://schemas.microsoft.com/office/drawing/2010/main" val="0"/>
              </a:ext>
            </a:extLst>
          </a:blip>
          <a:srcRect l="53806" r="28555"/>
          <a:stretch/>
        </p:blipFill>
        <p:spPr>
          <a:xfrm>
            <a:off x="7579160" y="2601877"/>
            <a:ext cx="1866507" cy="1205125"/>
          </a:xfrm>
          <a:prstGeom prst="rect">
            <a:avLst/>
          </a:prstGeom>
        </p:spPr>
      </p:pic>
      <p:sp>
        <p:nvSpPr>
          <p:cNvPr id="15" name="Oval 14">
            <a:extLst>
              <a:ext uri="{FF2B5EF4-FFF2-40B4-BE49-F238E27FC236}">
                <a16:creationId xmlns:a16="http://schemas.microsoft.com/office/drawing/2014/main" id="{15D751FD-C13E-458D-83D4-C0C3E28D5079}"/>
              </a:ext>
            </a:extLst>
          </p:cNvPr>
          <p:cNvSpPr/>
          <p:nvPr/>
        </p:nvSpPr>
        <p:spPr>
          <a:xfrm>
            <a:off x="8033031" y="4298797"/>
            <a:ext cx="703832" cy="6223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PAN</a:t>
            </a:r>
            <a:endParaRPr lang="en-US"/>
          </a:p>
        </p:txBody>
      </p:sp>
      <p:sp>
        <p:nvSpPr>
          <p:cNvPr id="16" name="Oval 15">
            <a:extLst>
              <a:ext uri="{FF2B5EF4-FFF2-40B4-BE49-F238E27FC236}">
                <a16:creationId xmlns:a16="http://schemas.microsoft.com/office/drawing/2014/main" id="{15D751FD-C13E-458D-83D4-C0C3E28D5079}"/>
              </a:ext>
            </a:extLst>
          </p:cNvPr>
          <p:cNvSpPr/>
          <p:nvPr/>
        </p:nvSpPr>
        <p:spPr>
          <a:xfrm>
            <a:off x="9229056" y="4298797"/>
            <a:ext cx="703832" cy="6223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CITY</a:t>
            </a:r>
            <a:endParaRPr lang="en-US"/>
          </a:p>
        </p:txBody>
      </p:sp>
      <p:pic>
        <p:nvPicPr>
          <p:cNvPr id="17" name="Picture 16"/>
          <p:cNvPicPr/>
          <p:nvPr/>
        </p:nvPicPr>
        <p:blipFill rotWithShape="1">
          <a:blip r:embed="rId2" cstate="print">
            <a:extLst>
              <a:ext uri="{28A0092B-C50C-407E-A947-70E740481C1C}">
                <a14:useLocalDpi xmlns:a14="http://schemas.microsoft.com/office/drawing/2010/main" val="0"/>
              </a:ext>
            </a:extLst>
          </a:blip>
          <a:srcRect l="71607" r="-219"/>
          <a:stretch/>
        </p:blipFill>
        <p:spPr>
          <a:xfrm>
            <a:off x="7635517" y="5008906"/>
            <a:ext cx="3027574" cy="1205125"/>
          </a:xfrm>
          <a:prstGeom prst="rect">
            <a:avLst/>
          </a:prstGeom>
        </p:spPr>
      </p:pic>
      <p:cxnSp>
        <p:nvCxnSpPr>
          <p:cNvPr id="8" name="Straight Connector 7"/>
          <p:cNvCxnSpPr>
            <a:stCxn id="15" idx="6"/>
            <a:endCxn id="16" idx="2"/>
          </p:cNvCxnSpPr>
          <p:nvPr/>
        </p:nvCxnSpPr>
        <p:spPr>
          <a:xfrm>
            <a:off x="8736863" y="4609996"/>
            <a:ext cx="49219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Google Shape;372;p9">
            <a:extLst>
              <a:ext uri="{FF2B5EF4-FFF2-40B4-BE49-F238E27FC236}">
                <a16:creationId xmlns:a16="http://schemas.microsoft.com/office/drawing/2014/main" id="{328E5A00-54DE-443C-A13C-444639A5DA2A}"/>
              </a:ext>
            </a:extLst>
          </p:cNvPr>
          <p:cNvSpPr txBox="1"/>
          <p:nvPr/>
        </p:nvSpPr>
        <p:spPr>
          <a:xfrm>
            <a:off x="435564" y="236479"/>
            <a:ext cx="11153580" cy="666786"/>
          </a:xfrm>
          <a:prstGeom prst="rect">
            <a:avLst/>
          </a:prstGeom>
          <a:noFill/>
          <a:ln>
            <a:noFill/>
          </a:ln>
        </p:spPr>
        <p:txBody>
          <a:bodyPr spcFirstLastPara="1" wrap="square" lIns="91425" tIns="45700" rIns="91425" bIns="45700" anchor="t" anchorCtr="0">
            <a:spAutoFit/>
          </a:bodyPr>
          <a:lstStyle/>
          <a:p>
            <a:r>
              <a:rPr lang="en-US" sz="3733" b="1" dirty="0">
                <a:solidFill>
                  <a:srgbClr val="012E8C"/>
                </a:solidFill>
                <a:latin typeface="Calibri"/>
                <a:cs typeface="Calibri"/>
                <a:sym typeface="Calibri"/>
              </a:rPr>
              <a:t>Feature Engineering</a:t>
            </a:r>
          </a:p>
        </p:txBody>
      </p:sp>
      <p:sp>
        <p:nvSpPr>
          <p:cNvPr id="18" name="Right Arrow 13">
            <a:extLst>
              <a:ext uri="{FF2B5EF4-FFF2-40B4-BE49-F238E27FC236}">
                <a16:creationId xmlns:a16="http://schemas.microsoft.com/office/drawing/2014/main" id="{A832640F-2459-48DC-B02A-07904493DF72}"/>
              </a:ext>
            </a:extLst>
          </p:cNvPr>
          <p:cNvSpPr/>
          <p:nvPr/>
        </p:nvSpPr>
        <p:spPr>
          <a:xfrm>
            <a:off x="6589364" y="5494970"/>
            <a:ext cx="815418" cy="34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087F194-6341-4393-82B4-366C00803CA0}"/>
              </a:ext>
            </a:extLst>
          </p:cNvPr>
          <p:cNvPicPr/>
          <p:nvPr/>
        </p:nvPicPr>
        <p:blipFill rotWithShape="1">
          <a:blip r:embed="rId2" cstate="print">
            <a:extLst>
              <a:ext uri="{28A0092B-C50C-407E-A947-70E740481C1C}">
                <a14:useLocalDpi xmlns:a14="http://schemas.microsoft.com/office/drawing/2010/main" val="0"/>
              </a:ext>
            </a:extLst>
          </a:blip>
          <a:srcRect r="46447"/>
          <a:stretch/>
        </p:blipFill>
        <p:spPr>
          <a:xfrm>
            <a:off x="771745" y="4978786"/>
            <a:ext cx="5666809" cy="1205125"/>
          </a:xfrm>
          <a:prstGeom prst="rect">
            <a:avLst/>
          </a:prstGeom>
        </p:spPr>
      </p:pic>
      <p:pic>
        <p:nvPicPr>
          <p:cNvPr id="5" name="Picture 4">
            <a:extLst>
              <a:ext uri="{FF2B5EF4-FFF2-40B4-BE49-F238E27FC236}">
                <a16:creationId xmlns:a16="http://schemas.microsoft.com/office/drawing/2014/main" id="{6CE079DF-5F5E-45C3-A2D3-6600703C0119}"/>
              </a:ext>
            </a:extLst>
          </p:cNvPr>
          <p:cNvPicPr>
            <a:picLocks noChangeAspect="1"/>
          </p:cNvPicPr>
          <p:nvPr/>
        </p:nvPicPr>
        <p:blipFill>
          <a:blip r:embed="rId3"/>
          <a:stretch>
            <a:fillRect/>
          </a:stretch>
        </p:blipFill>
        <p:spPr>
          <a:xfrm>
            <a:off x="743455" y="2552110"/>
            <a:ext cx="1341236" cy="1304657"/>
          </a:xfrm>
          <a:prstGeom prst="rect">
            <a:avLst/>
          </a:prstGeom>
        </p:spPr>
      </p:pic>
      <p:sp>
        <p:nvSpPr>
          <p:cNvPr id="20" name="Rectangle: Rounded Corners 19">
            <a:extLst>
              <a:ext uri="{FF2B5EF4-FFF2-40B4-BE49-F238E27FC236}">
                <a16:creationId xmlns:a16="http://schemas.microsoft.com/office/drawing/2014/main" id="{1333CC0B-D046-4771-B22F-14422467978D}"/>
              </a:ext>
            </a:extLst>
          </p:cNvPr>
          <p:cNvSpPr/>
          <p:nvPr/>
        </p:nvSpPr>
        <p:spPr>
          <a:xfrm>
            <a:off x="771745" y="4911215"/>
            <a:ext cx="1306875" cy="127269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Rounded Corners 20">
            <a:extLst>
              <a:ext uri="{FF2B5EF4-FFF2-40B4-BE49-F238E27FC236}">
                <a16:creationId xmlns:a16="http://schemas.microsoft.com/office/drawing/2014/main" id="{401242C4-6F76-4441-AD6D-2512E9C5FEEA}"/>
              </a:ext>
            </a:extLst>
          </p:cNvPr>
          <p:cNvSpPr/>
          <p:nvPr/>
        </p:nvSpPr>
        <p:spPr>
          <a:xfrm>
            <a:off x="5131679" y="4941335"/>
            <a:ext cx="1306875" cy="127269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675102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6534339" y="3078320"/>
            <a:ext cx="815418" cy="34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5D751FD-C13E-458D-83D4-C0C3E28D5079}"/>
              </a:ext>
            </a:extLst>
          </p:cNvPr>
          <p:cNvSpPr/>
          <p:nvPr/>
        </p:nvSpPr>
        <p:spPr>
          <a:xfrm>
            <a:off x="7962975" y="1857874"/>
            <a:ext cx="703832" cy="6223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PAN</a:t>
            </a:r>
            <a:endParaRPr lang="en-US"/>
          </a:p>
        </p:txBody>
      </p:sp>
      <p:pic>
        <p:nvPicPr>
          <p:cNvPr id="13" name="Picture 12"/>
          <p:cNvPicPr/>
          <p:nvPr/>
        </p:nvPicPr>
        <p:blipFill rotWithShape="1">
          <a:blip r:embed="rId2" cstate="print">
            <a:extLst>
              <a:ext uri="{28A0092B-C50C-407E-A947-70E740481C1C}">
                <a14:useLocalDpi xmlns:a14="http://schemas.microsoft.com/office/drawing/2010/main" val="0"/>
              </a:ext>
            </a:extLst>
          </a:blip>
          <a:srcRect r="46447"/>
          <a:stretch/>
        </p:blipFill>
        <p:spPr>
          <a:xfrm>
            <a:off x="569059" y="2529142"/>
            <a:ext cx="5754741" cy="1223825"/>
          </a:xfrm>
          <a:prstGeom prst="rect">
            <a:avLst/>
          </a:prstGeom>
        </p:spPr>
      </p:pic>
      <p:sp>
        <p:nvSpPr>
          <p:cNvPr id="16" name="Oval 15">
            <a:extLst>
              <a:ext uri="{FF2B5EF4-FFF2-40B4-BE49-F238E27FC236}">
                <a16:creationId xmlns:a16="http://schemas.microsoft.com/office/drawing/2014/main" id="{15D751FD-C13E-458D-83D4-C0C3E28D5079}"/>
              </a:ext>
            </a:extLst>
          </p:cNvPr>
          <p:cNvSpPr/>
          <p:nvPr/>
        </p:nvSpPr>
        <p:spPr>
          <a:xfrm>
            <a:off x="7752443" y="4434674"/>
            <a:ext cx="703832" cy="6223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PAN</a:t>
            </a:r>
            <a:endParaRPr lang="en-US"/>
          </a:p>
        </p:txBody>
      </p:sp>
      <p:sp>
        <p:nvSpPr>
          <p:cNvPr id="17" name="Oval 16">
            <a:extLst>
              <a:ext uri="{FF2B5EF4-FFF2-40B4-BE49-F238E27FC236}">
                <a16:creationId xmlns:a16="http://schemas.microsoft.com/office/drawing/2014/main" id="{15D751FD-C13E-458D-83D4-C0C3E28D5079}"/>
              </a:ext>
            </a:extLst>
          </p:cNvPr>
          <p:cNvSpPr/>
          <p:nvPr/>
        </p:nvSpPr>
        <p:spPr>
          <a:xfrm>
            <a:off x="8948468" y="4434674"/>
            <a:ext cx="703832" cy="6223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CITY</a:t>
            </a:r>
            <a:endParaRPr lang="en-US"/>
          </a:p>
        </p:txBody>
      </p:sp>
      <p:cxnSp>
        <p:nvCxnSpPr>
          <p:cNvPr id="22" name="Straight Connector 21"/>
          <p:cNvCxnSpPr>
            <a:stCxn id="16" idx="6"/>
            <a:endCxn id="17" idx="2"/>
          </p:cNvCxnSpPr>
          <p:nvPr/>
        </p:nvCxnSpPr>
        <p:spPr>
          <a:xfrm>
            <a:off x="8456275" y="4745873"/>
            <a:ext cx="49219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3" name="Picture 22"/>
          <p:cNvPicPr/>
          <p:nvPr/>
        </p:nvPicPr>
        <p:blipFill rotWithShape="1">
          <a:blip r:embed="rId3" cstate="print">
            <a:extLst>
              <a:ext uri="{28A0092B-C50C-407E-A947-70E740481C1C}">
                <a14:useLocalDpi xmlns:a14="http://schemas.microsoft.com/office/drawing/2010/main" val="0"/>
              </a:ext>
            </a:extLst>
          </a:blip>
          <a:srcRect l="50089" r="30016"/>
          <a:stretch/>
        </p:blipFill>
        <p:spPr bwMode="auto">
          <a:xfrm>
            <a:off x="7478262" y="2548832"/>
            <a:ext cx="1694018" cy="1219075"/>
          </a:xfrm>
          <a:prstGeom prst="rect">
            <a:avLst/>
          </a:prstGeom>
          <a:ln>
            <a:noFill/>
          </a:ln>
          <a:extLst>
            <a:ext uri="{53640926-AAD7-44D8-BBD7-CCE9431645EC}">
              <a14:shadowObscured xmlns:a14="http://schemas.microsoft.com/office/drawing/2010/main"/>
            </a:ext>
          </a:extLst>
        </p:spPr>
      </p:pic>
      <p:pic>
        <p:nvPicPr>
          <p:cNvPr id="24" name="Picture 23"/>
          <p:cNvPicPr/>
          <p:nvPr/>
        </p:nvPicPr>
        <p:blipFill rotWithShape="1">
          <a:blip r:embed="rId3" cstate="print">
            <a:extLst>
              <a:ext uri="{28A0092B-C50C-407E-A947-70E740481C1C}">
                <a14:useLocalDpi xmlns:a14="http://schemas.microsoft.com/office/drawing/2010/main" val="0"/>
              </a:ext>
            </a:extLst>
          </a:blip>
          <a:srcRect l="70189" r="-59"/>
          <a:stretch/>
        </p:blipFill>
        <p:spPr bwMode="auto">
          <a:xfrm>
            <a:off x="7593128" y="5127282"/>
            <a:ext cx="2616102" cy="1253298"/>
          </a:xfrm>
          <a:prstGeom prst="rect">
            <a:avLst/>
          </a:prstGeom>
          <a:ln>
            <a:noFill/>
          </a:ln>
          <a:extLst>
            <a:ext uri="{53640926-AAD7-44D8-BBD7-CCE9431645EC}">
              <a14:shadowObscured xmlns:a14="http://schemas.microsoft.com/office/drawing/2010/main"/>
            </a:ext>
          </a:extLst>
        </p:spPr>
      </p:pic>
      <p:sp>
        <p:nvSpPr>
          <p:cNvPr id="14" name="Google Shape;372;p9">
            <a:extLst>
              <a:ext uri="{FF2B5EF4-FFF2-40B4-BE49-F238E27FC236}">
                <a16:creationId xmlns:a16="http://schemas.microsoft.com/office/drawing/2014/main" id="{CE29439B-7DF6-492E-8CC3-AAA0DA805F33}"/>
              </a:ext>
            </a:extLst>
          </p:cNvPr>
          <p:cNvSpPr txBox="1"/>
          <p:nvPr/>
        </p:nvSpPr>
        <p:spPr>
          <a:xfrm>
            <a:off x="435564" y="236479"/>
            <a:ext cx="11153580" cy="666786"/>
          </a:xfrm>
          <a:prstGeom prst="rect">
            <a:avLst/>
          </a:prstGeom>
          <a:noFill/>
          <a:ln>
            <a:noFill/>
          </a:ln>
        </p:spPr>
        <p:txBody>
          <a:bodyPr spcFirstLastPara="1" wrap="square" lIns="91425" tIns="45700" rIns="91425" bIns="45700" anchor="t" anchorCtr="0">
            <a:spAutoFit/>
          </a:bodyPr>
          <a:lstStyle/>
          <a:p>
            <a:r>
              <a:rPr lang="en-US" sz="3733" b="1" dirty="0">
                <a:solidFill>
                  <a:srgbClr val="012E8C"/>
                </a:solidFill>
                <a:latin typeface="Calibri"/>
                <a:cs typeface="Calibri"/>
                <a:sym typeface="Calibri"/>
              </a:rPr>
              <a:t>Feature Engineering</a:t>
            </a:r>
          </a:p>
        </p:txBody>
      </p:sp>
      <p:sp>
        <p:nvSpPr>
          <p:cNvPr id="18" name="TextBox 17">
            <a:extLst>
              <a:ext uri="{FF2B5EF4-FFF2-40B4-BE49-F238E27FC236}">
                <a16:creationId xmlns:a16="http://schemas.microsoft.com/office/drawing/2014/main" id="{0BF3E8F9-D251-4FFA-A492-7A7209A6E9FF}"/>
              </a:ext>
            </a:extLst>
          </p:cNvPr>
          <p:cNvSpPr txBox="1"/>
          <p:nvPr/>
        </p:nvSpPr>
        <p:spPr>
          <a:xfrm>
            <a:off x="290857" y="1390227"/>
            <a:ext cx="9290115" cy="369332"/>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t>Count features: number of transactions in the previous hour</a:t>
            </a:r>
          </a:p>
        </p:txBody>
      </p:sp>
      <p:sp>
        <p:nvSpPr>
          <p:cNvPr id="19" name="Right Arrow 9">
            <a:extLst>
              <a:ext uri="{FF2B5EF4-FFF2-40B4-BE49-F238E27FC236}">
                <a16:creationId xmlns:a16="http://schemas.microsoft.com/office/drawing/2014/main" id="{809F9CA2-C624-41BF-8FE3-6B8C7BBB0B5C}"/>
              </a:ext>
            </a:extLst>
          </p:cNvPr>
          <p:cNvSpPr/>
          <p:nvPr/>
        </p:nvSpPr>
        <p:spPr>
          <a:xfrm>
            <a:off x="6534339" y="5579535"/>
            <a:ext cx="815418" cy="348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7E6D2DC-BC25-46DA-9B8A-08BCECCB08AE}"/>
              </a:ext>
            </a:extLst>
          </p:cNvPr>
          <p:cNvPicPr/>
          <p:nvPr/>
        </p:nvPicPr>
        <p:blipFill rotWithShape="1">
          <a:blip r:embed="rId2" cstate="print">
            <a:extLst>
              <a:ext uri="{28A0092B-C50C-407E-A947-70E740481C1C}">
                <a14:useLocalDpi xmlns:a14="http://schemas.microsoft.com/office/drawing/2010/main" val="0"/>
              </a:ext>
            </a:extLst>
          </a:blip>
          <a:srcRect r="46447"/>
          <a:stretch/>
        </p:blipFill>
        <p:spPr>
          <a:xfrm>
            <a:off x="569059" y="5030357"/>
            <a:ext cx="5754741" cy="1223825"/>
          </a:xfrm>
          <a:prstGeom prst="rect">
            <a:avLst/>
          </a:prstGeom>
        </p:spPr>
      </p:pic>
      <p:sp>
        <p:nvSpPr>
          <p:cNvPr id="21" name="Rectangle: Rounded Corners 20">
            <a:extLst>
              <a:ext uri="{FF2B5EF4-FFF2-40B4-BE49-F238E27FC236}">
                <a16:creationId xmlns:a16="http://schemas.microsoft.com/office/drawing/2014/main" id="{EB87AB73-E584-42F4-B828-8745249E75E7}"/>
              </a:ext>
            </a:extLst>
          </p:cNvPr>
          <p:cNvSpPr/>
          <p:nvPr/>
        </p:nvSpPr>
        <p:spPr>
          <a:xfrm>
            <a:off x="569059" y="2480271"/>
            <a:ext cx="1306875" cy="127269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Rectangle: Rounded Corners 24">
            <a:extLst>
              <a:ext uri="{FF2B5EF4-FFF2-40B4-BE49-F238E27FC236}">
                <a16:creationId xmlns:a16="http://schemas.microsoft.com/office/drawing/2014/main" id="{D7F99ACE-5E7D-42C3-8E20-9DA5222DEB35}"/>
              </a:ext>
            </a:extLst>
          </p:cNvPr>
          <p:cNvSpPr/>
          <p:nvPr/>
        </p:nvSpPr>
        <p:spPr>
          <a:xfrm>
            <a:off x="569059" y="4943187"/>
            <a:ext cx="1306875" cy="127269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Rectangle: Rounded Corners 25">
            <a:extLst>
              <a:ext uri="{FF2B5EF4-FFF2-40B4-BE49-F238E27FC236}">
                <a16:creationId xmlns:a16="http://schemas.microsoft.com/office/drawing/2014/main" id="{A3DEE0DD-EB97-4415-B95A-548B3B84D812}"/>
              </a:ext>
            </a:extLst>
          </p:cNvPr>
          <p:cNvSpPr/>
          <p:nvPr/>
        </p:nvSpPr>
        <p:spPr>
          <a:xfrm>
            <a:off x="5016925" y="4981486"/>
            <a:ext cx="1306875" cy="127269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33842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p:nvPr/>
        </p:nvSpPr>
        <p:spPr>
          <a:xfrm>
            <a:off x="8849726" y="1079453"/>
            <a:ext cx="2936325" cy="2434561"/>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 name="Google Shape;298;p3"/>
          <p:cNvSpPr txBox="1">
            <a:spLocks noGrp="1"/>
          </p:cNvSpPr>
          <p:nvPr>
            <p:ph type="body" idx="1"/>
          </p:nvPr>
        </p:nvSpPr>
        <p:spPr>
          <a:xfrm>
            <a:off x="3332283" y="1283171"/>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pPr>
            <a:r>
              <a:rPr lang="en-US">
                <a:solidFill>
                  <a:srgbClr val="ED7D31"/>
                </a:solidFill>
              </a:rPr>
              <a:t>01</a:t>
            </a:r>
          </a:p>
        </p:txBody>
      </p:sp>
      <p:sp>
        <p:nvSpPr>
          <p:cNvPr id="299" name="Google Shape;299;p3"/>
          <p:cNvSpPr txBox="1">
            <a:spLocks noGrp="1"/>
          </p:cNvSpPr>
          <p:nvPr>
            <p:ph type="body" idx="2"/>
          </p:nvPr>
        </p:nvSpPr>
        <p:spPr>
          <a:xfrm>
            <a:off x="6212284" y="1283170"/>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02</a:t>
            </a:r>
          </a:p>
        </p:txBody>
      </p:sp>
      <p:sp>
        <p:nvSpPr>
          <p:cNvPr id="300" name="Google Shape;300;p3"/>
          <p:cNvSpPr txBox="1">
            <a:spLocks noGrp="1"/>
          </p:cNvSpPr>
          <p:nvPr>
            <p:ph type="body" idx="3"/>
          </p:nvPr>
        </p:nvSpPr>
        <p:spPr>
          <a:xfrm>
            <a:off x="3332283"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04</a:t>
            </a:r>
          </a:p>
        </p:txBody>
      </p:sp>
      <p:sp>
        <p:nvSpPr>
          <p:cNvPr id="301" name="Google Shape;301;p3"/>
          <p:cNvSpPr txBox="1">
            <a:spLocks noGrp="1"/>
          </p:cNvSpPr>
          <p:nvPr>
            <p:ph type="body" idx="4"/>
          </p:nvPr>
        </p:nvSpPr>
        <p:spPr>
          <a:xfrm>
            <a:off x="6212284"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05</a:t>
            </a:r>
          </a:p>
        </p:txBody>
      </p:sp>
      <p:sp>
        <p:nvSpPr>
          <p:cNvPr id="302" name="Google Shape;302;p3"/>
          <p:cNvSpPr txBox="1">
            <a:spLocks noGrp="1"/>
          </p:cNvSpPr>
          <p:nvPr>
            <p:ph type="body" idx="5"/>
          </p:nvPr>
        </p:nvSpPr>
        <p:spPr>
          <a:xfrm>
            <a:off x="9091495" y="1283169"/>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03</a:t>
            </a:r>
          </a:p>
        </p:txBody>
      </p:sp>
      <p:sp>
        <p:nvSpPr>
          <p:cNvPr id="303" name="Google Shape;303;p3"/>
          <p:cNvSpPr txBox="1">
            <a:spLocks noGrp="1"/>
          </p:cNvSpPr>
          <p:nvPr>
            <p:ph type="body" idx="7"/>
          </p:nvPr>
        </p:nvSpPr>
        <p:spPr>
          <a:xfrm>
            <a:off x="9091495" y="1977438"/>
            <a:ext cx="2637442" cy="144779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a:t>DBSCAN</a:t>
            </a:r>
            <a:endParaRPr/>
          </a:p>
        </p:txBody>
      </p:sp>
      <p:sp>
        <p:nvSpPr>
          <p:cNvPr id="305" name="Google Shape;305;p3"/>
          <p:cNvSpPr txBox="1">
            <a:spLocks noGrp="1"/>
          </p:cNvSpPr>
          <p:nvPr>
            <p:ph type="body" idx="9"/>
          </p:nvPr>
        </p:nvSpPr>
        <p:spPr>
          <a:xfrm>
            <a:off x="3332282" y="1977438"/>
            <a:ext cx="2683163" cy="1447797"/>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Business Intent &amp; Implementation</a:t>
            </a:r>
          </a:p>
        </p:txBody>
      </p:sp>
      <p:sp>
        <p:nvSpPr>
          <p:cNvPr id="306" name="Google Shape;306;p3"/>
          <p:cNvSpPr txBox="1">
            <a:spLocks noGrp="1"/>
          </p:cNvSpPr>
          <p:nvPr>
            <p:ph type="body" idx="14"/>
          </p:nvPr>
        </p:nvSpPr>
        <p:spPr>
          <a:xfrm>
            <a:off x="6212284"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Network Model</a:t>
            </a:r>
          </a:p>
        </p:txBody>
      </p:sp>
      <p:sp>
        <p:nvSpPr>
          <p:cNvPr id="307" name="Google Shape;307;p3"/>
          <p:cNvSpPr txBox="1">
            <a:spLocks noGrp="1"/>
          </p:cNvSpPr>
          <p:nvPr>
            <p:ph type="body" idx="15"/>
          </p:nvPr>
        </p:nvSpPr>
        <p:spPr>
          <a:xfrm>
            <a:off x="3332283"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K-means</a:t>
            </a:r>
            <a:endParaRPr/>
          </a:p>
        </p:txBody>
      </p:sp>
      <p:sp>
        <p:nvSpPr>
          <p:cNvPr id="308" name="Google Shape;308;p3"/>
          <p:cNvSpPr txBox="1">
            <a:spLocks noGrp="1"/>
          </p:cNvSpPr>
          <p:nvPr>
            <p:ph type="title"/>
          </p:nvPr>
        </p:nvSpPr>
        <p:spPr>
          <a:xfrm>
            <a:off x="460389" y="187570"/>
            <a:ext cx="10668000" cy="762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7DB9"/>
              </a:buClr>
              <a:buSzPts val="3733"/>
              <a:buFont typeface="Calibri"/>
              <a:buNone/>
            </a:pPr>
            <a:r>
              <a:rPr lang="en-US" sz="3733" b="1">
                <a:solidFill>
                  <a:srgbClr val="012E8C"/>
                </a:solidFill>
                <a:latin typeface="Calibri"/>
                <a:ea typeface="Calibri"/>
                <a:cs typeface="Calibri"/>
                <a:sym typeface="Calibri"/>
              </a:rPr>
              <a:t>Agenda</a:t>
            </a:r>
            <a:endParaRPr>
              <a:solidFill>
                <a:srgbClr val="012E8C"/>
              </a:solidFill>
            </a:endParaRPr>
          </a:p>
        </p:txBody>
      </p:sp>
      <p:sp>
        <p:nvSpPr>
          <p:cNvPr id="309" name="Google Shape;309;p3"/>
          <p:cNvSpPr txBox="1">
            <a:spLocks noGrp="1"/>
          </p:cNvSpPr>
          <p:nvPr>
            <p:ph type="body" idx="4"/>
          </p:nvPr>
        </p:nvSpPr>
        <p:spPr>
          <a:xfrm>
            <a:off x="9091495"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06</a:t>
            </a:r>
          </a:p>
        </p:txBody>
      </p:sp>
      <p:sp>
        <p:nvSpPr>
          <p:cNvPr id="310" name="Google Shape;310;p3"/>
          <p:cNvSpPr txBox="1">
            <a:spLocks noGrp="1"/>
          </p:cNvSpPr>
          <p:nvPr>
            <p:ph type="body" idx="14"/>
          </p:nvPr>
        </p:nvSpPr>
        <p:spPr>
          <a:xfrm>
            <a:off x="9091495"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Conclusion &amp; Next Steps</a:t>
            </a:r>
          </a:p>
        </p:txBody>
      </p:sp>
      <p:sp>
        <p:nvSpPr>
          <p:cNvPr id="4" name="Google Shape;304;p3">
            <a:extLst>
              <a:ext uri="{FF2B5EF4-FFF2-40B4-BE49-F238E27FC236}">
                <a16:creationId xmlns:a16="http://schemas.microsoft.com/office/drawing/2014/main" id="{6C6D3A26-6361-4FCF-B925-F414B7FCB981}"/>
              </a:ext>
            </a:extLst>
          </p:cNvPr>
          <p:cNvSpPr txBox="1">
            <a:spLocks/>
          </p:cNvSpPr>
          <p:nvPr/>
        </p:nvSpPr>
        <p:spPr>
          <a:xfrm>
            <a:off x="6213175" y="1978330"/>
            <a:ext cx="2637442" cy="156365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chemeClr val="dk1"/>
              </a:buClr>
              <a:buSzPts val="2400"/>
              <a:buFont typeface="Arial"/>
              <a:buChar char="•"/>
              <a:defRPr sz="2400" b="1"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spcBef>
                <a:spcPts val="0"/>
              </a:spcBef>
            </a:pPr>
            <a:r>
              <a:rPr lang="en-US"/>
              <a:t>EDA &amp; Feature Engineering</a:t>
            </a:r>
          </a:p>
        </p:txBody>
      </p:sp>
    </p:spTree>
    <p:extLst>
      <p:ext uri="{BB962C8B-B14F-4D97-AF65-F5344CB8AC3E}">
        <p14:creationId xmlns:p14="http://schemas.microsoft.com/office/powerpoint/2010/main" val="416235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D28AC6-5D86-4645-8D1D-296250903C16}"/>
              </a:ext>
            </a:extLst>
          </p:cNvPr>
          <p:cNvSpPr txBox="1"/>
          <p:nvPr/>
        </p:nvSpPr>
        <p:spPr>
          <a:xfrm>
            <a:off x="4724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E9CF8CBE-6B34-49DC-8887-A390ABB36685}"/>
              </a:ext>
            </a:extLst>
          </p:cNvPr>
          <p:cNvSpPr txBox="1"/>
          <p:nvPr/>
        </p:nvSpPr>
        <p:spPr>
          <a:xfrm>
            <a:off x="970650" y="1332637"/>
            <a:ext cx="732593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alibri"/>
              </a:rPr>
              <a:t>Advantages</a:t>
            </a:r>
          </a:p>
          <a:p>
            <a:pPr marL="285750" indent="-285750">
              <a:buChar char="•"/>
            </a:pPr>
            <a:r>
              <a:rPr lang="en-US" sz="1800">
                <a:latin typeface="Calibri"/>
              </a:rPr>
              <a:t>Does not require one to specify the number of clusters</a:t>
            </a:r>
            <a:endParaRPr lang="en-US"/>
          </a:p>
          <a:p>
            <a:pPr marL="285750" indent="-285750">
              <a:buChar char="•"/>
            </a:pPr>
            <a:r>
              <a:rPr lang="en-US" sz="1800">
                <a:latin typeface="Calibri"/>
              </a:rPr>
              <a:t>It is robust to outliers</a:t>
            </a:r>
          </a:p>
          <a:p>
            <a:pPr marL="285750" indent="-285750">
              <a:buChar char="•"/>
            </a:pPr>
            <a:r>
              <a:rPr lang="en-US" sz="1800">
                <a:latin typeface="Calibri"/>
              </a:rPr>
              <a:t>It can find arbitrarily shaped clusters</a:t>
            </a:r>
          </a:p>
          <a:p>
            <a:pPr marL="285750" indent="-285750">
              <a:buChar char="•"/>
            </a:pPr>
            <a:endParaRPr lang="en-US" sz="1800">
              <a:latin typeface="Calibri"/>
            </a:endParaRPr>
          </a:p>
          <a:p>
            <a:r>
              <a:rPr lang="en-US" sz="1800">
                <a:latin typeface="Calibri"/>
              </a:rPr>
              <a:t>As </a:t>
            </a:r>
            <a:r>
              <a:rPr lang="en-US" sz="1800" err="1">
                <a:latin typeface="Calibri"/>
              </a:rPr>
              <a:t>cashout</a:t>
            </a:r>
            <a:r>
              <a:rPr lang="en-US" sz="1800">
                <a:latin typeface="Calibri"/>
              </a:rPr>
              <a:t> transactions are very similar to each other we </a:t>
            </a:r>
            <a:endParaRPr lang="en-US"/>
          </a:p>
          <a:p>
            <a:r>
              <a:rPr lang="en-US" sz="1800">
                <a:latin typeface="Calibri"/>
              </a:rPr>
              <a:t>expect them to form clusters, and most normal transactions </a:t>
            </a:r>
            <a:endParaRPr lang="en-US"/>
          </a:p>
          <a:p>
            <a:r>
              <a:rPr lang="en-US" sz="1800">
                <a:latin typeface="Calibri"/>
              </a:rPr>
              <a:t>being pretty  different would be classified as noise </a:t>
            </a:r>
            <a:endParaRPr lang="en-US"/>
          </a:p>
        </p:txBody>
      </p:sp>
      <p:sp>
        <p:nvSpPr>
          <p:cNvPr id="5" name="TextBox 4">
            <a:extLst>
              <a:ext uri="{FF2B5EF4-FFF2-40B4-BE49-F238E27FC236}">
                <a16:creationId xmlns:a16="http://schemas.microsoft.com/office/drawing/2014/main" id="{3EBEC3E3-BC57-496C-B297-D30F668E11B7}"/>
              </a:ext>
            </a:extLst>
          </p:cNvPr>
          <p:cNvSpPr txBox="1"/>
          <p:nvPr/>
        </p:nvSpPr>
        <p:spPr>
          <a:xfrm>
            <a:off x="785046" y="3708034"/>
            <a:ext cx="835624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latin typeface="Calibri"/>
              </a:rPr>
              <a:t>Equal weighted model :</a:t>
            </a:r>
          </a:p>
          <a:p>
            <a:endParaRPr lang="en-US" sz="1800" dirty="0">
              <a:latin typeface="Calibri"/>
            </a:endParaRPr>
          </a:p>
          <a:p>
            <a:endParaRPr lang="en-US" dirty="0"/>
          </a:p>
        </p:txBody>
      </p:sp>
      <p:graphicFrame>
        <p:nvGraphicFramePr>
          <p:cNvPr id="8" name="Table 8">
            <a:extLst>
              <a:ext uri="{FF2B5EF4-FFF2-40B4-BE49-F238E27FC236}">
                <a16:creationId xmlns:a16="http://schemas.microsoft.com/office/drawing/2014/main" id="{FB194EF4-8748-4595-B63B-5DF88F8A1BE3}"/>
              </a:ext>
            </a:extLst>
          </p:cNvPr>
          <p:cNvGraphicFramePr>
            <a:graphicFrameLocks noGrp="1"/>
          </p:cNvGraphicFramePr>
          <p:nvPr>
            <p:extLst>
              <p:ext uri="{D42A27DB-BD31-4B8C-83A1-F6EECF244321}">
                <p14:modId xmlns:p14="http://schemas.microsoft.com/office/powerpoint/2010/main" val="302662068"/>
              </p:ext>
            </p:extLst>
          </p:nvPr>
        </p:nvGraphicFramePr>
        <p:xfrm>
          <a:off x="7905397" y="4944368"/>
          <a:ext cx="3050708" cy="1007331"/>
        </p:xfrm>
        <a:graphic>
          <a:graphicData uri="http://schemas.openxmlformats.org/drawingml/2006/table">
            <a:tbl>
              <a:tblPr firstRow="1" bandRow="1">
                <a:tableStyleId>{6E25E649-3F16-4E02-A733-19D2CDBF48F0}</a:tableStyleId>
              </a:tblPr>
              <a:tblGrid>
                <a:gridCol w="1525354">
                  <a:extLst>
                    <a:ext uri="{9D8B030D-6E8A-4147-A177-3AD203B41FA5}">
                      <a16:colId xmlns:a16="http://schemas.microsoft.com/office/drawing/2014/main" val="3816375184"/>
                    </a:ext>
                  </a:extLst>
                </a:gridCol>
                <a:gridCol w="1525354">
                  <a:extLst>
                    <a:ext uri="{9D8B030D-6E8A-4147-A177-3AD203B41FA5}">
                      <a16:colId xmlns:a16="http://schemas.microsoft.com/office/drawing/2014/main" val="29048512"/>
                    </a:ext>
                  </a:extLst>
                </a:gridCol>
              </a:tblGrid>
              <a:tr h="464910">
                <a:tc>
                  <a:txBody>
                    <a:bodyPr/>
                    <a:lstStyle/>
                    <a:p>
                      <a:pPr lvl="0" algn="ctr">
                        <a:buNone/>
                      </a:pPr>
                      <a:r>
                        <a:rPr lang="en-US"/>
                        <a:t>Epsilon</a:t>
                      </a:r>
                    </a:p>
                  </a:txBody>
                  <a:tcPr anchor="ctr"/>
                </a:tc>
                <a:tc>
                  <a:txBody>
                    <a:bodyPr/>
                    <a:lstStyle/>
                    <a:p>
                      <a:pPr algn="ctr"/>
                      <a:r>
                        <a:rPr lang="en-US" err="1"/>
                        <a:t>Minpoints</a:t>
                      </a:r>
                    </a:p>
                  </a:txBody>
                  <a:tcPr anchor="ctr"/>
                </a:tc>
                <a:extLst>
                  <a:ext uri="{0D108BD9-81ED-4DB2-BD59-A6C34878D82A}">
                    <a16:rowId xmlns:a16="http://schemas.microsoft.com/office/drawing/2014/main" val="1059889416"/>
                  </a:ext>
                </a:extLst>
              </a:tr>
              <a:tr h="542421">
                <a:tc>
                  <a:txBody>
                    <a:bodyPr/>
                    <a:lstStyle/>
                    <a:p>
                      <a:pPr algn="ctr"/>
                      <a:r>
                        <a:rPr lang="en-US"/>
                        <a:t>0.9</a:t>
                      </a:r>
                    </a:p>
                  </a:txBody>
                  <a:tcPr anchor="ctr"/>
                </a:tc>
                <a:tc>
                  <a:txBody>
                    <a:bodyPr/>
                    <a:lstStyle/>
                    <a:p>
                      <a:pPr algn="ctr"/>
                      <a:r>
                        <a:rPr lang="en-US"/>
                        <a:t>50</a:t>
                      </a:r>
                    </a:p>
                  </a:txBody>
                  <a:tcPr anchor="ctr"/>
                </a:tc>
                <a:extLst>
                  <a:ext uri="{0D108BD9-81ED-4DB2-BD59-A6C34878D82A}">
                    <a16:rowId xmlns:a16="http://schemas.microsoft.com/office/drawing/2014/main" val="1962715498"/>
                  </a:ext>
                </a:extLst>
              </a:tr>
            </a:tbl>
          </a:graphicData>
        </a:graphic>
      </p:graphicFrame>
      <p:graphicFrame>
        <p:nvGraphicFramePr>
          <p:cNvPr id="7" name="Table 8">
            <a:extLst>
              <a:ext uri="{FF2B5EF4-FFF2-40B4-BE49-F238E27FC236}">
                <a16:creationId xmlns:a16="http://schemas.microsoft.com/office/drawing/2014/main" id="{788CBD82-3824-47B7-8B19-682F4EFB4EB2}"/>
              </a:ext>
            </a:extLst>
          </p:cNvPr>
          <p:cNvGraphicFramePr>
            <a:graphicFrameLocks noGrp="1"/>
          </p:cNvGraphicFramePr>
          <p:nvPr>
            <p:extLst>
              <p:ext uri="{D42A27DB-BD31-4B8C-83A1-F6EECF244321}">
                <p14:modId xmlns:p14="http://schemas.microsoft.com/office/powerpoint/2010/main" val="1235864606"/>
              </p:ext>
            </p:extLst>
          </p:nvPr>
        </p:nvGraphicFramePr>
        <p:xfrm>
          <a:off x="2325299" y="4293734"/>
          <a:ext cx="3305615" cy="1835543"/>
        </p:xfrm>
        <a:graphic>
          <a:graphicData uri="http://schemas.openxmlformats.org/drawingml/2006/table">
            <a:tbl>
              <a:tblPr firstRow="1" bandRow="1">
                <a:tableStyleId>{6E25E649-3F16-4E02-A733-19D2CDBF48F0}</a:tableStyleId>
              </a:tblPr>
              <a:tblGrid>
                <a:gridCol w="2441533">
                  <a:extLst>
                    <a:ext uri="{9D8B030D-6E8A-4147-A177-3AD203B41FA5}">
                      <a16:colId xmlns:a16="http://schemas.microsoft.com/office/drawing/2014/main" val="4277417882"/>
                    </a:ext>
                  </a:extLst>
                </a:gridCol>
                <a:gridCol w="864082">
                  <a:extLst>
                    <a:ext uri="{9D8B030D-6E8A-4147-A177-3AD203B41FA5}">
                      <a16:colId xmlns:a16="http://schemas.microsoft.com/office/drawing/2014/main" val="3446052161"/>
                    </a:ext>
                  </a:extLst>
                </a:gridCol>
              </a:tblGrid>
              <a:tr h="336440">
                <a:tc>
                  <a:txBody>
                    <a:bodyPr/>
                    <a:lstStyle/>
                    <a:p>
                      <a:r>
                        <a:rPr lang="en-US" err="1"/>
                        <a:t>Fradulent</a:t>
                      </a:r>
                      <a:r>
                        <a:rPr lang="en-US"/>
                        <a:t> transactions </a:t>
                      </a:r>
                    </a:p>
                  </a:txBody>
                  <a:tcPr/>
                </a:tc>
                <a:tc>
                  <a:txBody>
                    <a:bodyPr/>
                    <a:lstStyle/>
                    <a:p>
                      <a:r>
                        <a:rPr lang="en-US"/>
                        <a:t>15.18%</a:t>
                      </a:r>
                    </a:p>
                  </a:txBody>
                  <a:tcPr/>
                </a:tc>
                <a:extLst>
                  <a:ext uri="{0D108BD9-81ED-4DB2-BD59-A6C34878D82A}">
                    <a16:rowId xmlns:a16="http://schemas.microsoft.com/office/drawing/2014/main" val="107650338"/>
                  </a:ext>
                </a:extLst>
              </a:tr>
              <a:tr h="389009">
                <a:tc>
                  <a:txBody>
                    <a:bodyPr/>
                    <a:lstStyle/>
                    <a:p>
                      <a:r>
                        <a:rPr lang="en-US"/>
                        <a:t>Camouflaged </a:t>
                      </a:r>
                      <a:r>
                        <a:rPr lang="en-US" err="1"/>
                        <a:t>cashouts</a:t>
                      </a:r>
                    </a:p>
                  </a:txBody>
                  <a:tcPr anchor="ctr"/>
                </a:tc>
                <a:tc>
                  <a:txBody>
                    <a:bodyPr/>
                    <a:lstStyle/>
                    <a:p>
                      <a:pPr algn="ctr"/>
                      <a:r>
                        <a:rPr lang="en-US"/>
                        <a:t>4.76%</a:t>
                      </a:r>
                    </a:p>
                  </a:txBody>
                  <a:tcPr anchor="ctr"/>
                </a:tc>
                <a:extLst>
                  <a:ext uri="{0D108BD9-81ED-4DB2-BD59-A6C34878D82A}">
                    <a16:rowId xmlns:a16="http://schemas.microsoft.com/office/drawing/2014/main" val="1255856364"/>
                  </a:ext>
                </a:extLst>
              </a:tr>
              <a:tr h="371756">
                <a:tc>
                  <a:txBody>
                    <a:bodyPr/>
                    <a:lstStyle/>
                    <a:p>
                      <a:r>
                        <a:rPr lang="en-US"/>
                        <a:t>Disastrous </a:t>
                      </a:r>
                      <a:r>
                        <a:rPr lang="en-US" err="1"/>
                        <a:t>cashouts</a:t>
                      </a:r>
                    </a:p>
                  </a:txBody>
                  <a:tcPr anchor="ctr"/>
                </a:tc>
                <a:tc>
                  <a:txBody>
                    <a:bodyPr/>
                    <a:lstStyle/>
                    <a:p>
                      <a:pPr lvl="0" algn="ctr">
                        <a:lnSpc>
                          <a:spcPct val="100000"/>
                        </a:lnSpc>
                        <a:spcBef>
                          <a:spcPts val="0"/>
                        </a:spcBef>
                        <a:spcAft>
                          <a:spcPts val="0"/>
                        </a:spcAft>
                        <a:buNone/>
                      </a:pPr>
                      <a:r>
                        <a:rPr lang="en-US" sz="1400" u="none" strike="noStrike" noProof="0"/>
                        <a:t>4.76%</a:t>
                      </a:r>
                    </a:p>
                  </a:txBody>
                  <a:tcPr anchor="ctr"/>
                </a:tc>
                <a:extLst>
                  <a:ext uri="{0D108BD9-81ED-4DB2-BD59-A6C34878D82A}">
                    <a16:rowId xmlns:a16="http://schemas.microsoft.com/office/drawing/2014/main" val="2677873229"/>
                  </a:ext>
                </a:extLst>
              </a:tr>
              <a:tr h="401898">
                <a:tc>
                  <a:txBody>
                    <a:bodyPr/>
                    <a:lstStyle/>
                    <a:p>
                      <a:r>
                        <a:rPr lang="en-US"/>
                        <a:t>Small </a:t>
                      </a:r>
                      <a:r>
                        <a:rPr lang="en-US" err="1"/>
                        <a:t>cashouts</a:t>
                      </a:r>
                      <a:r>
                        <a:rPr lang="en-US"/>
                        <a:t> </a:t>
                      </a:r>
                    </a:p>
                  </a:txBody>
                  <a:tcPr anchor="ctr"/>
                </a:tc>
                <a:tc>
                  <a:txBody>
                    <a:bodyPr/>
                    <a:lstStyle/>
                    <a:p>
                      <a:pPr lvl="0" algn="ctr">
                        <a:lnSpc>
                          <a:spcPct val="100000"/>
                        </a:lnSpc>
                        <a:spcBef>
                          <a:spcPts val="0"/>
                        </a:spcBef>
                        <a:spcAft>
                          <a:spcPts val="0"/>
                        </a:spcAft>
                        <a:buNone/>
                      </a:pPr>
                      <a:r>
                        <a:rPr lang="en-US" sz="1400" u="none" strike="noStrike" noProof="0"/>
                        <a:t>4.76%</a:t>
                      </a:r>
                    </a:p>
                  </a:txBody>
                  <a:tcPr anchor="ctr"/>
                </a:tc>
                <a:extLst>
                  <a:ext uri="{0D108BD9-81ED-4DB2-BD59-A6C34878D82A}">
                    <a16:rowId xmlns:a16="http://schemas.microsoft.com/office/drawing/2014/main" val="885651308"/>
                  </a:ext>
                </a:extLst>
              </a:tr>
              <a:tr h="336440">
                <a:tc>
                  <a:txBody>
                    <a:bodyPr/>
                    <a:lstStyle/>
                    <a:p>
                      <a:r>
                        <a:rPr lang="en-US"/>
                        <a:t>Total transactions</a:t>
                      </a:r>
                    </a:p>
                  </a:txBody>
                  <a:tcPr anchor="ctr"/>
                </a:tc>
                <a:tc>
                  <a:txBody>
                    <a:bodyPr/>
                    <a:lstStyle/>
                    <a:p>
                      <a:pPr algn="ctr"/>
                      <a:r>
                        <a:rPr lang="en-US"/>
                        <a:t>4041</a:t>
                      </a:r>
                    </a:p>
                  </a:txBody>
                  <a:tcPr anchor="ctr"/>
                </a:tc>
                <a:extLst>
                  <a:ext uri="{0D108BD9-81ED-4DB2-BD59-A6C34878D82A}">
                    <a16:rowId xmlns:a16="http://schemas.microsoft.com/office/drawing/2014/main" val="2238652336"/>
                  </a:ext>
                </a:extLst>
              </a:tr>
            </a:tbl>
          </a:graphicData>
        </a:graphic>
      </p:graphicFrame>
      <p:sp>
        <p:nvSpPr>
          <p:cNvPr id="10" name="TextBox 9">
            <a:extLst>
              <a:ext uri="{FF2B5EF4-FFF2-40B4-BE49-F238E27FC236}">
                <a16:creationId xmlns:a16="http://schemas.microsoft.com/office/drawing/2014/main" id="{23F878F6-168B-460B-A152-0288C61B1F76}"/>
              </a:ext>
            </a:extLst>
          </p:cNvPr>
          <p:cNvSpPr txBox="1"/>
          <p:nvPr/>
        </p:nvSpPr>
        <p:spPr>
          <a:xfrm>
            <a:off x="7727325" y="3711977"/>
            <a:ext cx="498097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cs typeface="Segoe UI"/>
              </a:rPr>
              <a:t>​</a:t>
            </a:r>
            <a:r>
              <a:rPr lang="en-US" sz="1800" dirty="0">
                <a:latin typeface="Calibri"/>
                <a:cs typeface="Segoe UI"/>
              </a:rPr>
              <a:t>Only Count features used</a:t>
            </a:r>
          </a:p>
          <a:p>
            <a:r>
              <a:rPr lang="en-US" sz="1800" dirty="0">
                <a:latin typeface="Calibri"/>
                <a:cs typeface="Segoe UI"/>
              </a:rPr>
              <a:t>Metric to choose best model : </a:t>
            </a:r>
            <a:r>
              <a:rPr lang="en-US" sz="1800" b="1" dirty="0">
                <a:latin typeface="Calibri"/>
                <a:cs typeface="Segoe UI"/>
              </a:rPr>
              <a:t>Gini index ​</a:t>
            </a:r>
          </a:p>
          <a:p>
            <a:r>
              <a:rPr lang="en-US" sz="1800" dirty="0">
                <a:latin typeface="Calibri"/>
                <a:cs typeface="Segoe UI"/>
              </a:rPr>
              <a:t>Final model :​</a:t>
            </a:r>
          </a:p>
          <a:p>
            <a:r>
              <a:rPr lang="en-US" sz="1800" dirty="0">
                <a:cs typeface="Segoe UI"/>
              </a:rPr>
              <a:t>  ​</a:t>
            </a:r>
          </a:p>
        </p:txBody>
      </p:sp>
      <p:sp>
        <p:nvSpPr>
          <p:cNvPr id="9" name="Slide Number Placeholder 8">
            <a:extLst>
              <a:ext uri="{FF2B5EF4-FFF2-40B4-BE49-F238E27FC236}">
                <a16:creationId xmlns:a16="http://schemas.microsoft.com/office/drawing/2014/main" id="{7F4A2877-D542-4EA2-95F2-E4698D89C1A8}"/>
              </a:ext>
            </a:extLst>
          </p:cNvPr>
          <p:cNvSpPr>
            <a:spLocks noGrp="1"/>
          </p:cNvSpPr>
          <p:nvPr>
            <p:ph type="sldNum" idx="12"/>
          </p:nvPr>
        </p:nvSpPr>
        <p:spPr/>
        <p:txBody>
          <a:bodyPr/>
          <a:lstStyle/>
          <a:p>
            <a:fld id="{00000000-1234-1234-1234-123412341234}" type="slidenum">
              <a:rPr lang="en-US"/>
              <a:t>15</a:t>
            </a:fld>
            <a:endParaRPr lang="en-US"/>
          </a:p>
        </p:txBody>
      </p:sp>
      <p:pic>
        <p:nvPicPr>
          <p:cNvPr id="25" name="Picture 33" descr="A close up of a map&#10;&#10;Description generated with high confidence">
            <a:extLst>
              <a:ext uri="{FF2B5EF4-FFF2-40B4-BE49-F238E27FC236}">
                <a16:creationId xmlns:a16="http://schemas.microsoft.com/office/drawing/2014/main" id="{C9601D0D-DCF9-4965-9197-8D5518E728D8}"/>
              </a:ext>
            </a:extLst>
          </p:cNvPr>
          <p:cNvPicPr>
            <a:picLocks noChangeAspect="1"/>
          </p:cNvPicPr>
          <p:nvPr/>
        </p:nvPicPr>
        <p:blipFill>
          <a:blip r:embed="rId3"/>
          <a:stretch>
            <a:fillRect/>
          </a:stretch>
        </p:blipFill>
        <p:spPr>
          <a:xfrm>
            <a:off x="7350784" y="736839"/>
            <a:ext cx="2826408" cy="2730979"/>
          </a:xfrm>
          <a:prstGeom prst="rect">
            <a:avLst/>
          </a:prstGeom>
        </p:spPr>
      </p:pic>
      <p:sp>
        <p:nvSpPr>
          <p:cNvPr id="16" name="Google Shape;308;p3">
            <a:extLst>
              <a:ext uri="{FF2B5EF4-FFF2-40B4-BE49-F238E27FC236}">
                <a16:creationId xmlns:a16="http://schemas.microsoft.com/office/drawing/2014/main" id="{4710AAD5-CFD3-4201-8C90-33D372F5D170}"/>
              </a:ext>
            </a:extLst>
          </p:cNvPr>
          <p:cNvSpPr txBox="1">
            <a:spLocks/>
          </p:cNvSpPr>
          <p:nvPr/>
        </p:nvSpPr>
        <p:spPr>
          <a:xfrm>
            <a:off x="460389" y="187570"/>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37DB9"/>
              </a:buClr>
              <a:buSzPts val="3733"/>
            </a:pPr>
            <a:r>
              <a:rPr lang="en-US" sz="3733" b="1" dirty="0">
                <a:solidFill>
                  <a:srgbClr val="012E8C"/>
                </a:solidFill>
              </a:rPr>
              <a:t>DBSCAN: Train Data</a:t>
            </a:r>
            <a:endParaRPr lang="en-US" dirty="0">
              <a:solidFill>
                <a:srgbClr val="012E8C"/>
              </a:solidFill>
            </a:endParaRPr>
          </a:p>
        </p:txBody>
      </p:sp>
    </p:spTree>
    <p:extLst>
      <p:ext uri="{BB962C8B-B14F-4D97-AF65-F5344CB8AC3E}">
        <p14:creationId xmlns:p14="http://schemas.microsoft.com/office/powerpoint/2010/main" val="2986148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lock&#10;&#10;Description generated with very high confidence">
            <a:extLst>
              <a:ext uri="{FF2B5EF4-FFF2-40B4-BE49-F238E27FC236}">
                <a16:creationId xmlns:a16="http://schemas.microsoft.com/office/drawing/2014/main" id="{7868D361-30FF-4E33-8EEF-1584EA79F379}"/>
              </a:ext>
            </a:extLst>
          </p:cNvPr>
          <p:cNvPicPr>
            <a:picLocks noChangeAspect="1"/>
          </p:cNvPicPr>
          <p:nvPr/>
        </p:nvPicPr>
        <p:blipFill>
          <a:blip r:embed="rId2"/>
          <a:stretch>
            <a:fillRect/>
          </a:stretch>
        </p:blipFill>
        <p:spPr>
          <a:xfrm>
            <a:off x="1733550" y="3529066"/>
            <a:ext cx="2743200" cy="2095394"/>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CEBA1F5A-06D9-41A4-AF63-0699CFFC1044}"/>
              </a:ext>
            </a:extLst>
          </p:cNvPr>
          <p:cNvPicPr>
            <a:picLocks noChangeAspect="1"/>
          </p:cNvPicPr>
          <p:nvPr/>
        </p:nvPicPr>
        <p:blipFill>
          <a:blip r:embed="rId3"/>
          <a:stretch>
            <a:fillRect/>
          </a:stretch>
        </p:blipFill>
        <p:spPr>
          <a:xfrm>
            <a:off x="6886575" y="3529243"/>
            <a:ext cx="2743200" cy="2066463"/>
          </a:xfrm>
          <a:prstGeom prst="rect">
            <a:avLst/>
          </a:prstGeom>
        </p:spPr>
      </p:pic>
      <p:sp>
        <p:nvSpPr>
          <p:cNvPr id="8" name="TextBox 3">
            <a:extLst>
              <a:ext uri="{FF2B5EF4-FFF2-40B4-BE49-F238E27FC236}">
                <a16:creationId xmlns:a16="http://schemas.microsoft.com/office/drawing/2014/main" id="{B123EDBC-3D2C-4FB7-A2A2-C11B3B62986B}"/>
              </a:ext>
            </a:extLst>
          </p:cNvPr>
          <p:cNvSpPr txBox="1"/>
          <p:nvPr/>
        </p:nvSpPr>
        <p:spPr>
          <a:xfrm>
            <a:off x="1133475" y="2771775"/>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800"/>
              <a:t>Bid</a:t>
            </a:r>
          </a:p>
        </p:txBody>
      </p:sp>
      <p:sp>
        <p:nvSpPr>
          <p:cNvPr id="9" name="TextBox 4">
            <a:extLst>
              <a:ext uri="{FF2B5EF4-FFF2-40B4-BE49-F238E27FC236}">
                <a16:creationId xmlns:a16="http://schemas.microsoft.com/office/drawing/2014/main" id="{3D263507-7697-4B1C-AA3A-6DF5ADDD9259}"/>
              </a:ext>
            </a:extLst>
          </p:cNvPr>
          <p:cNvSpPr txBox="1"/>
          <p:nvPr/>
        </p:nvSpPr>
        <p:spPr>
          <a:xfrm>
            <a:off x="6096000" y="2667000"/>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800"/>
              <a:t>Bin</a:t>
            </a:r>
          </a:p>
        </p:txBody>
      </p:sp>
      <p:sp>
        <p:nvSpPr>
          <p:cNvPr id="10" name="TextBox 1">
            <a:extLst>
              <a:ext uri="{FF2B5EF4-FFF2-40B4-BE49-F238E27FC236}">
                <a16:creationId xmlns:a16="http://schemas.microsoft.com/office/drawing/2014/main" id="{9D599ED5-893B-4BED-80C1-D20E7087E807}"/>
              </a:ext>
            </a:extLst>
          </p:cNvPr>
          <p:cNvSpPr txBox="1"/>
          <p:nvPr/>
        </p:nvSpPr>
        <p:spPr>
          <a:xfrm>
            <a:off x="6886575" y="2533650"/>
            <a:ext cx="4695825"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a:p>
            <a:r>
              <a:rPr lang="en-US"/>
              <a:t>Bin Ratio = #data points in cluster</a:t>
            </a:r>
          </a:p>
          <a:p>
            <a:r>
              <a:rPr lang="en-US"/>
              <a:t>          ------------------------------------</a:t>
            </a:r>
          </a:p>
          <a:p>
            <a:r>
              <a:rPr lang="en-US"/>
              <a:t>             #unique bins in cluster</a:t>
            </a:r>
          </a:p>
        </p:txBody>
      </p:sp>
      <p:sp>
        <p:nvSpPr>
          <p:cNvPr id="11" name="TextBox 2">
            <a:extLst>
              <a:ext uri="{FF2B5EF4-FFF2-40B4-BE49-F238E27FC236}">
                <a16:creationId xmlns:a16="http://schemas.microsoft.com/office/drawing/2014/main" id="{36A669FA-6ACE-4744-A242-B8BDB51E58A9}"/>
              </a:ext>
            </a:extLst>
          </p:cNvPr>
          <p:cNvSpPr txBox="1"/>
          <p:nvPr/>
        </p:nvSpPr>
        <p:spPr>
          <a:xfrm>
            <a:off x="2200275" y="2619375"/>
            <a:ext cx="3228975"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a:p>
            <a:r>
              <a:rPr lang="en-US"/>
              <a:t>Bid Ratio = #data points in cluster</a:t>
            </a:r>
          </a:p>
          <a:p>
            <a:r>
              <a:rPr lang="en-US"/>
              <a:t>          ------------------------------------</a:t>
            </a:r>
          </a:p>
          <a:p>
            <a:r>
              <a:rPr lang="en-US"/>
              <a:t>             #unique bids in cluster</a:t>
            </a:r>
          </a:p>
        </p:txBody>
      </p:sp>
      <p:sp>
        <p:nvSpPr>
          <p:cNvPr id="12" name="TextBox 11">
            <a:extLst>
              <a:ext uri="{FF2B5EF4-FFF2-40B4-BE49-F238E27FC236}">
                <a16:creationId xmlns:a16="http://schemas.microsoft.com/office/drawing/2014/main" id="{7FB53B5B-DD42-467E-942A-9BD072EF34F0}"/>
              </a:ext>
            </a:extLst>
          </p:cNvPr>
          <p:cNvSpPr txBox="1"/>
          <p:nvPr/>
        </p:nvSpPr>
        <p:spPr>
          <a:xfrm>
            <a:off x="4475389" y="423726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Max value : 7.5</a:t>
            </a:r>
          </a:p>
        </p:txBody>
      </p:sp>
      <p:sp>
        <p:nvSpPr>
          <p:cNvPr id="14" name="TextBox 13">
            <a:extLst>
              <a:ext uri="{FF2B5EF4-FFF2-40B4-BE49-F238E27FC236}">
                <a16:creationId xmlns:a16="http://schemas.microsoft.com/office/drawing/2014/main" id="{2275557E-3CF3-49EE-822D-6F1DE76EBC4A}"/>
              </a:ext>
            </a:extLst>
          </p:cNvPr>
          <p:cNvSpPr txBox="1"/>
          <p:nvPr/>
        </p:nvSpPr>
        <p:spPr>
          <a:xfrm>
            <a:off x="9560379" y="430802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Max value : 9.57</a:t>
            </a:r>
          </a:p>
        </p:txBody>
      </p:sp>
      <p:sp>
        <p:nvSpPr>
          <p:cNvPr id="16" name="TextBox 15">
            <a:extLst>
              <a:ext uri="{FF2B5EF4-FFF2-40B4-BE49-F238E27FC236}">
                <a16:creationId xmlns:a16="http://schemas.microsoft.com/office/drawing/2014/main" id="{64572C0A-7F62-4904-8334-A7B1151EA4DF}"/>
              </a:ext>
            </a:extLst>
          </p:cNvPr>
          <p:cNvSpPr txBox="1"/>
          <p:nvPr/>
        </p:nvSpPr>
        <p:spPr>
          <a:xfrm>
            <a:off x="1095375" y="952500"/>
            <a:ext cx="88011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800"/>
              <a:t>Cluster the 1 hour data using the model parameters</a:t>
            </a:r>
          </a:p>
          <a:p>
            <a:pPr marL="342900" indent="-342900">
              <a:buAutoNum type="arabicPeriod"/>
            </a:pPr>
            <a:r>
              <a:rPr lang="en-US" sz="1800"/>
              <a:t>Identify cashout clusters based on the threshold</a:t>
            </a:r>
          </a:p>
          <a:p>
            <a:pPr marL="342900" indent="-342900">
              <a:buAutoNum type="arabicPeriod"/>
            </a:pPr>
            <a:r>
              <a:rPr lang="en-US" sz="1800"/>
              <a:t>Profile the cashout clusters and look for bins/bids</a:t>
            </a:r>
          </a:p>
          <a:p>
            <a:pPr marL="342900" indent="-342900">
              <a:buAutoNum type="arabicPeriod"/>
            </a:pPr>
            <a:r>
              <a:rPr lang="en-US" sz="1800"/>
              <a:t>For the transactions related to specific bins and bids, block the countries</a:t>
            </a:r>
          </a:p>
          <a:p>
            <a:pPr marL="342900" indent="-342900">
              <a:buAutoNum type="arabicPeriod"/>
            </a:pPr>
            <a:endParaRPr lang="en-US"/>
          </a:p>
          <a:p>
            <a:pPr marL="342900" indent="-342900">
              <a:buAutoNum type="arabicPeriod"/>
            </a:pPr>
            <a:endParaRPr lang="en-US"/>
          </a:p>
        </p:txBody>
      </p:sp>
      <p:sp>
        <p:nvSpPr>
          <p:cNvPr id="18" name="TextBox 17">
            <a:extLst>
              <a:ext uri="{FF2B5EF4-FFF2-40B4-BE49-F238E27FC236}">
                <a16:creationId xmlns:a16="http://schemas.microsoft.com/office/drawing/2014/main" id="{3C46115D-23F0-4EF2-B30A-C6B89A62B876}"/>
              </a:ext>
            </a:extLst>
          </p:cNvPr>
          <p:cNvSpPr txBox="1"/>
          <p:nvPr/>
        </p:nvSpPr>
        <p:spPr>
          <a:xfrm>
            <a:off x="1133475" y="2314575"/>
            <a:ext cx="2733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Finding thresholds</a:t>
            </a:r>
          </a:p>
        </p:txBody>
      </p:sp>
      <p:sp>
        <p:nvSpPr>
          <p:cNvPr id="2" name="TextBox 1">
            <a:extLst>
              <a:ext uri="{FF2B5EF4-FFF2-40B4-BE49-F238E27FC236}">
                <a16:creationId xmlns:a16="http://schemas.microsoft.com/office/drawing/2014/main" id="{89AB5EDB-A864-443D-B98B-C75429738A0D}"/>
              </a:ext>
            </a:extLst>
          </p:cNvPr>
          <p:cNvSpPr txBox="1"/>
          <p:nvPr/>
        </p:nvSpPr>
        <p:spPr>
          <a:xfrm>
            <a:off x="587829" y="5573486"/>
            <a:ext cx="621574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BID ratio</a:t>
            </a:r>
            <a:r>
              <a:rPr lang="en-US"/>
              <a:t> </a:t>
            </a:r>
          </a:p>
          <a:p>
            <a:r>
              <a:rPr lang="en-US"/>
              <a:t>Bid ratio &lt; 7.5      -   Mostly normal transactions </a:t>
            </a:r>
          </a:p>
          <a:p>
            <a:r>
              <a:rPr lang="en-US"/>
              <a:t>8 &lt; Bid ratio &lt; 20 -   Both normal and </a:t>
            </a:r>
            <a:r>
              <a:rPr lang="en-US" err="1"/>
              <a:t>cashout</a:t>
            </a:r>
            <a:r>
              <a:rPr lang="en-US"/>
              <a:t> transactions </a:t>
            </a:r>
          </a:p>
          <a:p>
            <a:r>
              <a:rPr lang="en-US"/>
              <a:t>Bid ratio &gt; 20       -   Mostly </a:t>
            </a:r>
            <a:r>
              <a:rPr lang="en-US" err="1"/>
              <a:t>cashout</a:t>
            </a:r>
            <a:r>
              <a:rPr lang="en-US"/>
              <a:t> transactions with few bins </a:t>
            </a:r>
          </a:p>
        </p:txBody>
      </p:sp>
      <p:sp>
        <p:nvSpPr>
          <p:cNvPr id="3" name="TextBox 2">
            <a:extLst>
              <a:ext uri="{FF2B5EF4-FFF2-40B4-BE49-F238E27FC236}">
                <a16:creationId xmlns:a16="http://schemas.microsoft.com/office/drawing/2014/main" id="{24C707B0-ABF8-40CF-88FD-EDA037E6B79A}"/>
              </a:ext>
            </a:extLst>
          </p:cNvPr>
          <p:cNvSpPr txBox="1"/>
          <p:nvPr/>
        </p:nvSpPr>
        <p:spPr>
          <a:xfrm>
            <a:off x="6184447" y="5661932"/>
            <a:ext cx="600891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BIN ratio</a:t>
            </a:r>
            <a:r>
              <a:rPr lang="en-US"/>
              <a:t> </a:t>
            </a:r>
          </a:p>
          <a:p>
            <a:r>
              <a:rPr lang="en-US"/>
              <a:t>Bin ratio &lt; 10         -  Mostly normal transactions </a:t>
            </a:r>
          </a:p>
          <a:p>
            <a:r>
              <a:rPr lang="en-US"/>
              <a:t>10 &lt; Bin ratio &lt; 30 -  Both normal and </a:t>
            </a:r>
            <a:r>
              <a:rPr lang="en-US" err="1"/>
              <a:t>cashout</a:t>
            </a:r>
            <a:r>
              <a:rPr lang="en-US"/>
              <a:t> transactions </a:t>
            </a:r>
          </a:p>
          <a:p>
            <a:r>
              <a:rPr lang="en-US"/>
              <a:t>Bin ratio &gt; 30         -  Mostly </a:t>
            </a:r>
            <a:r>
              <a:rPr lang="en-US" err="1"/>
              <a:t>cashout</a:t>
            </a:r>
            <a:r>
              <a:rPr lang="en-US"/>
              <a:t> transactions with few bins </a:t>
            </a:r>
          </a:p>
        </p:txBody>
      </p:sp>
      <p:sp>
        <p:nvSpPr>
          <p:cNvPr id="17" name="Google Shape;372;p9">
            <a:extLst>
              <a:ext uri="{FF2B5EF4-FFF2-40B4-BE49-F238E27FC236}">
                <a16:creationId xmlns:a16="http://schemas.microsoft.com/office/drawing/2014/main" id="{89BF3685-6DC5-4BDA-BDE3-B6D16214A056}"/>
              </a:ext>
            </a:extLst>
          </p:cNvPr>
          <p:cNvSpPr txBox="1"/>
          <p:nvPr/>
        </p:nvSpPr>
        <p:spPr>
          <a:xfrm>
            <a:off x="435564" y="236479"/>
            <a:ext cx="11153580" cy="666786"/>
          </a:xfrm>
          <a:prstGeom prst="rect">
            <a:avLst/>
          </a:prstGeom>
          <a:noFill/>
          <a:ln>
            <a:noFill/>
          </a:ln>
        </p:spPr>
        <p:txBody>
          <a:bodyPr spcFirstLastPara="1" wrap="square" lIns="91425" tIns="45700" rIns="91425" bIns="45700" anchor="t" anchorCtr="0">
            <a:spAutoFit/>
          </a:bodyPr>
          <a:lstStyle/>
          <a:p>
            <a:r>
              <a:rPr lang="en-US" sz="3733" b="1" dirty="0">
                <a:solidFill>
                  <a:srgbClr val="012E8C"/>
                </a:solidFill>
                <a:latin typeface="Calibri"/>
                <a:cs typeface="Calibri"/>
                <a:sym typeface="Calibri"/>
              </a:rPr>
              <a:t>Steps</a:t>
            </a:r>
          </a:p>
        </p:txBody>
      </p:sp>
    </p:spTree>
    <p:extLst>
      <p:ext uri="{BB962C8B-B14F-4D97-AF65-F5344CB8AC3E}">
        <p14:creationId xmlns:p14="http://schemas.microsoft.com/office/powerpoint/2010/main" val="1987802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A449-E289-4035-988D-0B16F33B0068}"/>
              </a:ext>
            </a:extLst>
          </p:cNvPr>
          <p:cNvSpPr>
            <a:spLocks noGrp="1"/>
          </p:cNvSpPr>
          <p:nvPr>
            <p:ph type="title"/>
          </p:nvPr>
        </p:nvSpPr>
        <p:spPr>
          <a:xfrm>
            <a:off x="398172" y="-74903"/>
            <a:ext cx="10515600" cy="1325563"/>
          </a:xfrm>
        </p:spPr>
        <p:txBody>
          <a:bodyPr>
            <a:normAutofit/>
          </a:bodyPr>
          <a:lstStyle/>
          <a:p>
            <a:r>
              <a:rPr lang="en-US" sz="3733" b="1" dirty="0">
                <a:solidFill>
                  <a:srgbClr val="012E8C"/>
                </a:solidFill>
              </a:rPr>
              <a:t>DBSCAN : Test data (Disastrous)</a:t>
            </a:r>
          </a:p>
        </p:txBody>
      </p:sp>
      <p:sp>
        <p:nvSpPr>
          <p:cNvPr id="6" name="Slide Number Placeholder 5">
            <a:extLst>
              <a:ext uri="{FF2B5EF4-FFF2-40B4-BE49-F238E27FC236}">
                <a16:creationId xmlns:a16="http://schemas.microsoft.com/office/drawing/2014/main" id="{9C06890F-B813-414A-B0B6-467AFF20652E}"/>
              </a:ext>
            </a:extLst>
          </p:cNvPr>
          <p:cNvSpPr>
            <a:spLocks noGrp="1"/>
          </p:cNvSpPr>
          <p:nvPr>
            <p:ph type="sldNum" idx="12"/>
          </p:nvPr>
        </p:nvSpPr>
        <p:spPr/>
        <p:txBody>
          <a:bodyPr/>
          <a:lstStyle/>
          <a:p>
            <a:fld id="{00000000-1234-1234-1234-123412341234}" type="slidenum">
              <a:rPr lang="en-US"/>
              <a:t>17</a:t>
            </a:fld>
            <a:endParaRPr lang="en-US"/>
          </a:p>
        </p:txBody>
      </p:sp>
      <p:sp>
        <p:nvSpPr>
          <p:cNvPr id="3" name="TextBox 2">
            <a:extLst>
              <a:ext uri="{FF2B5EF4-FFF2-40B4-BE49-F238E27FC236}">
                <a16:creationId xmlns:a16="http://schemas.microsoft.com/office/drawing/2014/main" id="{0617FC27-008A-4EE3-977F-4427814B5522}"/>
              </a:ext>
            </a:extLst>
          </p:cNvPr>
          <p:cNvSpPr txBox="1"/>
          <p:nvPr/>
        </p:nvSpPr>
        <p:spPr>
          <a:xfrm>
            <a:off x="1351162" y="4748821"/>
            <a:ext cx="9513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b="1">
              <a:latin typeface="Calibri"/>
            </a:endParaRPr>
          </a:p>
        </p:txBody>
      </p:sp>
      <p:sp>
        <p:nvSpPr>
          <p:cNvPr id="4" name="Title 1">
            <a:extLst>
              <a:ext uri="{FF2B5EF4-FFF2-40B4-BE49-F238E27FC236}">
                <a16:creationId xmlns:a16="http://schemas.microsoft.com/office/drawing/2014/main" id="{AF6C91F1-32FB-4861-ACA9-43A3675C299F}"/>
              </a:ext>
            </a:extLst>
          </p:cNvPr>
          <p:cNvSpPr txBox="1">
            <a:spLocks/>
          </p:cNvSpPr>
          <p:nvPr/>
        </p:nvSpPr>
        <p:spPr>
          <a:xfrm>
            <a:off x="517607" y="1041053"/>
            <a:ext cx="6862298" cy="47136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Bef>
                <a:spcPts val="100"/>
              </a:spcBef>
              <a:spcAft>
                <a:spcPts val="200"/>
              </a:spcAft>
            </a:pPr>
            <a:r>
              <a:rPr lang="en-US" sz="1800">
                <a:solidFill>
                  <a:schemeClr val="tx1"/>
                </a:solidFill>
              </a:rPr>
              <a:t>Test: 10/27/2018  , 136052 transactions , 9489 cashout</a:t>
            </a:r>
            <a:br>
              <a:rPr lang="en-US" sz="1800"/>
            </a:br>
            <a:endParaRPr lang="en-US" sz="1800">
              <a:solidFill>
                <a:schemeClr val="tx1"/>
              </a:solidFill>
            </a:endParaRPr>
          </a:p>
        </p:txBody>
      </p:sp>
      <p:sp>
        <p:nvSpPr>
          <p:cNvPr id="18" name="Speech Bubble: Rectangle with Corners Rounded 17">
            <a:extLst>
              <a:ext uri="{FF2B5EF4-FFF2-40B4-BE49-F238E27FC236}">
                <a16:creationId xmlns:a16="http://schemas.microsoft.com/office/drawing/2014/main" id="{63DD07FE-881E-4AD5-9739-328AB5DA33E7}"/>
              </a:ext>
            </a:extLst>
          </p:cNvPr>
          <p:cNvSpPr/>
          <p:nvPr/>
        </p:nvSpPr>
        <p:spPr>
          <a:xfrm>
            <a:off x="5862770" y="1355135"/>
            <a:ext cx="2049886" cy="1588391"/>
          </a:xfrm>
          <a:prstGeom prst="wedgeRoundRectCallout">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rgbClr val="FFFFFF"/>
                </a:solidFill>
                <a:ea typeface="+mn-lt"/>
                <a:cs typeface="+mn-lt"/>
              </a:rPr>
              <a:t>Hour 9:00 –10:00</a:t>
            </a:r>
            <a:endParaRPr lang="en-US">
              <a:solidFill>
                <a:srgbClr val="FFFFFF"/>
              </a:solidFill>
              <a:ea typeface="+mn-lt"/>
              <a:cs typeface="+mn-lt"/>
            </a:endParaRPr>
          </a:p>
          <a:p>
            <a:endParaRPr lang="en-US" b="1">
              <a:solidFill>
                <a:srgbClr val="FFFFFF"/>
              </a:solidFill>
              <a:ea typeface="+mn-lt"/>
              <a:cs typeface="+mn-lt"/>
            </a:endParaRPr>
          </a:p>
          <a:p>
            <a:r>
              <a:rPr lang="en-US" b="1" err="1">
                <a:solidFill>
                  <a:srgbClr val="FFFFFF"/>
                </a:solidFill>
                <a:ea typeface="+mn-lt"/>
                <a:cs typeface="+mn-lt"/>
              </a:rPr>
              <a:t>Cashout</a:t>
            </a:r>
            <a:r>
              <a:rPr lang="en-US" b="1">
                <a:solidFill>
                  <a:srgbClr val="FFFFFF"/>
                </a:solidFill>
                <a:ea typeface="+mn-lt"/>
                <a:cs typeface="+mn-lt"/>
              </a:rPr>
              <a:t> clusters :</a:t>
            </a:r>
            <a:endParaRPr lang="en-US">
              <a:solidFill>
                <a:srgbClr val="FFFFFF"/>
              </a:solidFill>
              <a:ea typeface="+mn-lt"/>
              <a:cs typeface="+mn-lt"/>
            </a:endParaRPr>
          </a:p>
          <a:p>
            <a:r>
              <a:rPr lang="en-US" b="1">
                <a:solidFill>
                  <a:srgbClr val="FFFFFF"/>
                </a:solidFill>
                <a:ea typeface="+mn-lt"/>
                <a:cs typeface="+mn-lt"/>
              </a:rPr>
              <a:t>Clusters 6,8,11,16</a:t>
            </a:r>
            <a:endParaRPr lang="en-US">
              <a:solidFill>
                <a:srgbClr val="FFFFFF"/>
              </a:solidFill>
              <a:ea typeface="+mn-lt"/>
              <a:cs typeface="+mn-lt"/>
            </a:endParaRPr>
          </a:p>
          <a:p>
            <a:pPr algn="ctr"/>
            <a:endParaRPr lang="en-US">
              <a:cs typeface="Arial"/>
            </a:endParaRPr>
          </a:p>
        </p:txBody>
      </p:sp>
      <p:graphicFrame>
        <p:nvGraphicFramePr>
          <p:cNvPr id="5" name="Table 10">
            <a:extLst>
              <a:ext uri="{FF2B5EF4-FFF2-40B4-BE49-F238E27FC236}">
                <a16:creationId xmlns:a16="http://schemas.microsoft.com/office/drawing/2014/main" id="{187C17D4-6A7E-498A-AD70-4C6E0442D893}"/>
              </a:ext>
            </a:extLst>
          </p:cNvPr>
          <p:cNvGraphicFramePr>
            <a:graphicFrameLocks noGrp="1"/>
          </p:cNvGraphicFramePr>
          <p:nvPr>
            <p:extLst>
              <p:ext uri="{D42A27DB-BD31-4B8C-83A1-F6EECF244321}">
                <p14:modId xmlns:p14="http://schemas.microsoft.com/office/powerpoint/2010/main" val="2037125882"/>
              </p:ext>
            </p:extLst>
          </p:nvPr>
        </p:nvGraphicFramePr>
        <p:xfrm>
          <a:off x="762000" y="1352550"/>
          <a:ext cx="3240999" cy="1782644"/>
        </p:xfrm>
        <a:graphic>
          <a:graphicData uri="http://schemas.openxmlformats.org/drawingml/2006/table">
            <a:tbl>
              <a:tblPr firstRow="1" bandRow="1">
                <a:tableStyleId>{6E25E649-3F16-4E02-A733-19D2CDBF48F0}</a:tableStyleId>
              </a:tblPr>
              <a:tblGrid>
                <a:gridCol w="1238880">
                  <a:extLst>
                    <a:ext uri="{9D8B030D-6E8A-4147-A177-3AD203B41FA5}">
                      <a16:colId xmlns:a16="http://schemas.microsoft.com/office/drawing/2014/main" val="845257045"/>
                    </a:ext>
                  </a:extLst>
                </a:gridCol>
                <a:gridCol w="2002119">
                  <a:extLst>
                    <a:ext uri="{9D8B030D-6E8A-4147-A177-3AD203B41FA5}">
                      <a16:colId xmlns:a16="http://schemas.microsoft.com/office/drawing/2014/main" val="2546040614"/>
                    </a:ext>
                  </a:extLst>
                </a:gridCol>
              </a:tblGrid>
              <a:tr h="444279">
                <a:tc>
                  <a:txBody>
                    <a:bodyPr/>
                    <a:lstStyle/>
                    <a:p>
                      <a:pPr algn="ctr"/>
                      <a:r>
                        <a:rPr lang="en-US"/>
                        <a:t>Hour</a:t>
                      </a:r>
                    </a:p>
                  </a:txBody>
                  <a:tcPr anchor="ctr"/>
                </a:tc>
                <a:tc>
                  <a:txBody>
                    <a:bodyPr/>
                    <a:lstStyle/>
                    <a:p>
                      <a:pPr algn="ctr"/>
                      <a:r>
                        <a:rPr lang="en-US"/>
                        <a:t>Number of </a:t>
                      </a:r>
                      <a:r>
                        <a:rPr lang="en-US" err="1"/>
                        <a:t>Cashout</a:t>
                      </a:r>
                      <a:r>
                        <a:rPr lang="en-US"/>
                        <a:t> transactions </a:t>
                      </a:r>
                    </a:p>
                  </a:txBody>
                  <a:tcPr anchor="ctr"/>
                </a:tc>
                <a:extLst>
                  <a:ext uri="{0D108BD9-81ED-4DB2-BD59-A6C34878D82A}">
                    <a16:rowId xmlns:a16="http://schemas.microsoft.com/office/drawing/2014/main" val="458278914"/>
                  </a:ext>
                </a:extLst>
              </a:tr>
              <a:tr h="316121">
                <a:tc>
                  <a:txBody>
                    <a:bodyPr/>
                    <a:lstStyle/>
                    <a:p>
                      <a:pPr algn="ctr"/>
                      <a:r>
                        <a:rPr lang="en-US"/>
                        <a:t>8:00-9:00</a:t>
                      </a:r>
                    </a:p>
                  </a:txBody>
                  <a:tcPr anchor="ctr"/>
                </a:tc>
                <a:tc>
                  <a:txBody>
                    <a:bodyPr/>
                    <a:lstStyle/>
                    <a:p>
                      <a:pPr algn="ctr"/>
                      <a:r>
                        <a:rPr lang="en-US"/>
                        <a:t>106</a:t>
                      </a:r>
                    </a:p>
                  </a:txBody>
                  <a:tcPr anchor="ctr"/>
                </a:tc>
                <a:extLst>
                  <a:ext uri="{0D108BD9-81ED-4DB2-BD59-A6C34878D82A}">
                    <a16:rowId xmlns:a16="http://schemas.microsoft.com/office/drawing/2014/main" val="2205465111"/>
                  </a:ext>
                </a:extLst>
              </a:tr>
              <a:tr h="316121">
                <a:tc>
                  <a:txBody>
                    <a:bodyPr/>
                    <a:lstStyle/>
                    <a:p>
                      <a:pPr algn="ctr"/>
                      <a:r>
                        <a:rPr lang="en-US"/>
                        <a:t>9:00-10:00</a:t>
                      </a:r>
                    </a:p>
                  </a:txBody>
                  <a:tcPr anchor="ctr"/>
                </a:tc>
                <a:tc>
                  <a:txBody>
                    <a:bodyPr/>
                    <a:lstStyle/>
                    <a:p>
                      <a:pPr algn="ctr"/>
                      <a:r>
                        <a:rPr lang="en-US"/>
                        <a:t>5199</a:t>
                      </a:r>
                    </a:p>
                  </a:txBody>
                  <a:tcPr anchor="ctr"/>
                </a:tc>
                <a:extLst>
                  <a:ext uri="{0D108BD9-81ED-4DB2-BD59-A6C34878D82A}">
                    <a16:rowId xmlns:a16="http://schemas.microsoft.com/office/drawing/2014/main" val="409249737"/>
                  </a:ext>
                </a:extLst>
              </a:tr>
              <a:tr h="316121">
                <a:tc>
                  <a:txBody>
                    <a:bodyPr/>
                    <a:lstStyle/>
                    <a:p>
                      <a:pPr algn="ctr"/>
                      <a:r>
                        <a:rPr lang="en-US"/>
                        <a:t>10:00-11:00</a:t>
                      </a:r>
                    </a:p>
                  </a:txBody>
                  <a:tcPr anchor="ctr"/>
                </a:tc>
                <a:tc>
                  <a:txBody>
                    <a:bodyPr/>
                    <a:lstStyle/>
                    <a:p>
                      <a:pPr algn="ctr"/>
                      <a:r>
                        <a:rPr lang="en-US"/>
                        <a:t>4144</a:t>
                      </a:r>
                    </a:p>
                  </a:txBody>
                  <a:tcPr anchor="ctr"/>
                </a:tc>
                <a:extLst>
                  <a:ext uri="{0D108BD9-81ED-4DB2-BD59-A6C34878D82A}">
                    <a16:rowId xmlns:a16="http://schemas.microsoft.com/office/drawing/2014/main" val="4039621305"/>
                  </a:ext>
                </a:extLst>
              </a:tr>
              <a:tr h="316121">
                <a:tc>
                  <a:txBody>
                    <a:bodyPr/>
                    <a:lstStyle/>
                    <a:p>
                      <a:pPr algn="ctr"/>
                      <a:r>
                        <a:rPr lang="en-US"/>
                        <a:t>11:00-12:00</a:t>
                      </a:r>
                    </a:p>
                  </a:txBody>
                  <a:tcPr anchor="ctr"/>
                </a:tc>
                <a:tc>
                  <a:txBody>
                    <a:bodyPr/>
                    <a:lstStyle/>
                    <a:p>
                      <a:pPr algn="ctr"/>
                      <a:r>
                        <a:rPr lang="en-US"/>
                        <a:t>40</a:t>
                      </a:r>
                    </a:p>
                  </a:txBody>
                  <a:tcPr anchor="ctr"/>
                </a:tc>
                <a:extLst>
                  <a:ext uri="{0D108BD9-81ED-4DB2-BD59-A6C34878D82A}">
                    <a16:rowId xmlns:a16="http://schemas.microsoft.com/office/drawing/2014/main" val="1073868321"/>
                  </a:ext>
                </a:extLst>
              </a:tr>
            </a:tbl>
          </a:graphicData>
        </a:graphic>
      </p:graphicFrame>
      <p:pic>
        <p:nvPicPr>
          <p:cNvPr id="7" name="Picture 8" descr="A screenshot of a cell phone&#10;&#10;Description generated with very high confidence">
            <a:extLst>
              <a:ext uri="{FF2B5EF4-FFF2-40B4-BE49-F238E27FC236}">
                <a16:creationId xmlns:a16="http://schemas.microsoft.com/office/drawing/2014/main" id="{6A08C5FE-AE8E-4A80-B060-BEFAC0A5F45C}"/>
              </a:ext>
            </a:extLst>
          </p:cNvPr>
          <p:cNvPicPr>
            <a:picLocks noChangeAspect="1"/>
          </p:cNvPicPr>
          <p:nvPr/>
        </p:nvPicPr>
        <p:blipFill>
          <a:blip r:embed="rId3"/>
          <a:stretch>
            <a:fillRect/>
          </a:stretch>
        </p:blipFill>
        <p:spPr>
          <a:xfrm>
            <a:off x="4200525" y="3275591"/>
            <a:ext cx="4305300" cy="2945242"/>
          </a:xfrm>
          <a:prstGeom prst="rect">
            <a:avLst/>
          </a:prstGeom>
        </p:spPr>
      </p:pic>
      <p:pic>
        <p:nvPicPr>
          <p:cNvPr id="10" name="Picture 11" descr="A screenshot of a social media post&#10;&#10;Description generated with very high confidence">
            <a:extLst>
              <a:ext uri="{FF2B5EF4-FFF2-40B4-BE49-F238E27FC236}">
                <a16:creationId xmlns:a16="http://schemas.microsoft.com/office/drawing/2014/main" id="{C1CF1A6A-61C4-4F8E-9ED6-4E6986EDE2D4}"/>
              </a:ext>
            </a:extLst>
          </p:cNvPr>
          <p:cNvPicPr>
            <a:picLocks noChangeAspect="1"/>
          </p:cNvPicPr>
          <p:nvPr/>
        </p:nvPicPr>
        <p:blipFill>
          <a:blip r:embed="rId4"/>
          <a:stretch>
            <a:fillRect/>
          </a:stretch>
        </p:blipFill>
        <p:spPr>
          <a:xfrm>
            <a:off x="304800" y="3281508"/>
            <a:ext cx="3943350" cy="3314409"/>
          </a:xfrm>
          <a:prstGeom prst="rect">
            <a:avLst/>
          </a:prstGeom>
        </p:spPr>
      </p:pic>
      <p:pic>
        <p:nvPicPr>
          <p:cNvPr id="15" name="Picture 15" descr="A screenshot of a cell phone&#10;&#10;Description generated with high confidence">
            <a:extLst>
              <a:ext uri="{FF2B5EF4-FFF2-40B4-BE49-F238E27FC236}">
                <a16:creationId xmlns:a16="http://schemas.microsoft.com/office/drawing/2014/main" id="{C7D8FC75-BA72-45FF-933A-EDC2C80D208E}"/>
              </a:ext>
            </a:extLst>
          </p:cNvPr>
          <p:cNvPicPr>
            <a:picLocks noChangeAspect="1"/>
          </p:cNvPicPr>
          <p:nvPr/>
        </p:nvPicPr>
        <p:blipFill>
          <a:blip r:embed="rId5"/>
          <a:stretch>
            <a:fillRect/>
          </a:stretch>
        </p:blipFill>
        <p:spPr>
          <a:xfrm>
            <a:off x="8734425" y="1200193"/>
            <a:ext cx="3457575" cy="4943388"/>
          </a:xfrm>
          <a:prstGeom prst="rect">
            <a:avLst/>
          </a:prstGeom>
        </p:spPr>
      </p:pic>
      <p:sp>
        <p:nvSpPr>
          <p:cNvPr id="17" name="Rectangle: Rounded Corners 16">
            <a:extLst>
              <a:ext uri="{FF2B5EF4-FFF2-40B4-BE49-F238E27FC236}">
                <a16:creationId xmlns:a16="http://schemas.microsoft.com/office/drawing/2014/main" id="{7B5B9088-EB1A-4B28-89B7-A0D8BB4DA8E3}"/>
              </a:ext>
            </a:extLst>
          </p:cNvPr>
          <p:cNvSpPr/>
          <p:nvPr/>
        </p:nvSpPr>
        <p:spPr>
          <a:xfrm>
            <a:off x="8610600" y="3400425"/>
            <a:ext cx="3457575" cy="238125"/>
          </a:xfrm>
          <a:prstGeom prst="roundRect">
            <a:avLst/>
          </a:prstGeom>
          <a:no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C1E8E170-9532-4C48-B023-60A1F6403303}"/>
              </a:ext>
            </a:extLst>
          </p:cNvPr>
          <p:cNvSpPr/>
          <p:nvPr/>
        </p:nvSpPr>
        <p:spPr>
          <a:xfrm>
            <a:off x="8610599" y="3895725"/>
            <a:ext cx="3457575" cy="238125"/>
          </a:xfrm>
          <a:prstGeom prst="roundRect">
            <a:avLst/>
          </a:prstGeom>
          <a:no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9BE8300-DFD3-4D04-9F90-BE0DF74F51CE}"/>
              </a:ext>
            </a:extLst>
          </p:cNvPr>
          <p:cNvSpPr/>
          <p:nvPr/>
        </p:nvSpPr>
        <p:spPr>
          <a:xfrm>
            <a:off x="8610599" y="4629150"/>
            <a:ext cx="3457575" cy="238125"/>
          </a:xfrm>
          <a:prstGeom prst="roundRect">
            <a:avLst/>
          </a:prstGeom>
          <a:no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9E5C8C4-5E9B-4561-9459-10D21ECF7F40}"/>
              </a:ext>
            </a:extLst>
          </p:cNvPr>
          <p:cNvSpPr/>
          <p:nvPr/>
        </p:nvSpPr>
        <p:spPr>
          <a:xfrm>
            <a:off x="8667749" y="5838825"/>
            <a:ext cx="3457575" cy="238125"/>
          </a:xfrm>
          <a:prstGeom prst="roundRect">
            <a:avLst/>
          </a:prstGeom>
          <a:no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63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0DC23-7071-4EEE-8274-182D8A331D53}"/>
              </a:ext>
            </a:extLst>
          </p:cNvPr>
          <p:cNvSpPr txBox="1"/>
          <p:nvPr/>
        </p:nvSpPr>
        <p:spPr>
          <a:xfrm>
            <a:off x="1917792" y="3544541"/>
            <a:ext cx="78196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3" name="Rectangle: Rounded Corners 22">
            <a:extLst>
              <a:ext uri="{FF2B5EF4-FFF2-40B4-BE49-F238E27FC236}">
                <a16:creationId xmlns:a16="http://schemas.microsoft.com/office/drawing/2014/main" id="{8ADC1E6C-C2E2-4917-B65B-2232151059F3}"/>
              </a:ext>
            </a:extLst>
          </p:cNvPr>
          <p:cNvSpPr/>
          <p:nvPr/>
        </p:nvSpPr>
        <p:spPr>
          <a:xfrm>
            <a:off x="1109356" y="4325922"/>
            <a:ext cx="3304399" cy="1682437"/>
          </a:xfrm>
          <a:prstGeom prst="roundRect">
            <a:avLst/>
          </a:prstGeom>
          <a:solidFill>
            <a:schemeClr val="accent1"/>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Arial"/>
                <a:cs typeface="Arial"/>
              </a:rPr>
              <a:t>Block bins </a:t>
            </a:r>
          </a:p>
          <a:p>
            <a:pPr algn="ctr"/>
            <a:r>
              <a:rPr lang="en-US" sz="1800">
                <a:latin typeface="Arial"/>
                <a:cs typeface="Arial"/>
              </a:rPr>
              <a:t>462882 and 462883 of bid 10063934</a:t>
            </a:r>
            <a:r>
              <a:rPr lang="en-US" sz="1800">
                <a:latin typeface="Arial"/>
                <a:ea typeface="Calibri"/>
                <a:cs typeface="Calibri"/>
              </a:rPr>
              <a:t>​</a:t>
            </a:r>
          </a:p>
          <a:p>
            <a:pPr algn="ctr"/>
            <a:r>
              <a:rPr lang="en-US" sz="1800">
                <a:latin typeface="Arial"/>
                <a:cs typeface="Calibri"/>
              </a:rPr>
              <a:t>in</a:t>
            </a:r>
          </a:p>
          <a:p>
            <a:pPr algn="ctr"/>
            <a:r>
              <a:rPr lang="en-US" sz="1800">
                <a:latin typeface="Arial"/>
                <a:cs typeface="Calibri"/>
              </a:rPr>
              <a:t>All countries</a:t>
            </a:r>
          </a:p>
          <a:p>
            <a:pPr algn="ctr"/>
            <a:r>
              <a:rPr lang="en-US" sz="1800">
                <a:latin typeface="Arial"/>
                <a:cs typeface="Calibri"/>
              </a:rPr>
              <a:t>From hour 10:00</a:t>
            </a:r>
          </a:p>
        </p:txBody>
      </p:sp>
      <p:sp>
        <p:nvSpPr>
          <p:cNvPr id="25" name="Arrow: Right 24">
            <a:extLst>
              <a:ext uri="{FF2B5EF4-FFF2-40B4-BE49-F238E27FC236}">
                <a16:creationId xmlns:a16="http://schemas.microsoft.com/office/drawing/2014/main" id="{7F7A3A62-4D79-4B87-9106-62ACE6CF7045}"/>
              </a:ext>
            </a:extLst>
          </p:cNvPr>
          <p:cNvSpPr/>
          <p:nvPr/>
        </p:nvSpPr>
        <p:spPr>
          <a:xfrm>
            <a:off x="5619305" y="4903894"/>
            <a:ext cx="728240" cy="271109"/>
          </a:xfrm>
          <a:prstGeom prst="right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13CD5E-9C99-4197-B6F6-84CEBAA14D7F}"/>
              </a:ext>
            </a:extLst>
          </p:cNvPr>
          <p:cNvSpPr txBox="1"/>
          <p:nvPr/>
        </p:nvSpPr>
        <p:spPr>
          <a:xfrm>
            <a:off x="6121400" y="35179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9" name="Table 14">
            <a:extLst>
              <a:ext uri="{FF2B5EF4-FFF2-40B4-BE49-F238E27FC236}">
                <a16:creationId xmlns:a16="http://schemas.microsoft.com/office/drawing/2014/main" id="{D6D857CC-C2C6-4D5B-9B09-8252A2E2D67D}"/>
              </a:ext>
            </a:extLst>
          </p:cNvPr>
          <p:cNvGraphicFramePr>
            <a:graphicFrameLocks noGrp="1"/>
          </p:cNvGraphicFramePr>
          <p:nvPr>
            <p:extLst>
              <p:ext uri="{D42A27DB-BD31-4B8C-83A1-F6EECF244321}">
                <p14:modId xmlns:p14="http://schemas.microsoft.com/office/powerpoint/2010/main" val="1567257297"/>
              </p:ext>
            </p:extLst>
          </p:nvPr>
        </p:nvGraphicFramePr>
        <p:xfrm>
          <a:off x="1556082" y="2315033"/>
          <a:ext cx="5746348" cy="1050236"/>
        </p:xfrm>
        <a:graphic>
          <a:graphicData uri="http://schemas.openxmlformats.org/drawingml/2006/table">
            <a:tbl>
              <a:tblPr firstRow="1" bandRow="1">
                <a:tableStyleId>{6E25E649-3F16-4E02-A733-19D2CDBF48F0}</a:tableStyleId>
              </a:tblPr>
              <a:tblGrid>
                <a:gridCol w="813655">
                  <a:extLst>
                    <a:ext uri="{9D8B030D-6E8A-4147-A177-3AD203B41FA5}">
                      <a16:colId xmlns:a16="http://schemas.microsoft.com/office/drawing/2014/main" val="2062257589"/>
                    </a:ext>
                  </a:extLst>
                </a:gridCol>
                <a:gridCol w="999991">
                  <a:extLst>
                    <a:ext uri="{9D8B030D-6E8A-4147-A177-3AD203B41FA5}">
                      <a16:colId xmlns:a16="http://schemas.microsoft.com/office/drawing/2014/main" val="2178774506"/>
                    </a:ext>
                  </a:extLst>
                </a:gridCol>
                <a:gridCol w="940456">
                  <a:extLst>
                    <a:ext uri="{9D8B030D-6E8A-4147-A177-3AD203B41FA5}">
                      <a16:colId xmlns:a16="http://schemas.microsoft.com/office/drawing/2014/main" val="3292134161"/>
                    </a:ext>
                  </a:extLst>
                </a:gridCol>
                <a:gridCol w="1496123">
                  <a:extLst>
                    <a:ext uri="{9D8B030D-6E8A-4147-A177-3AD203B41FA5}">
                      <a16:colId xmlns:a16="http://schemas.microsoft.com/office/drawing/2014/main" val="3634144049"/>
                    </a:ext>
                  </a:extLst>
                </a:gridCol>
                <a:gridCol w="1496123">
                  <a:extLst>
                    <a:ext uri="{9D8B030D-6E8A-4147-A177-3AD203B41FA5}">
                      <a16:colId xmlns:a16="http://schemas.microsoft.com/office/drawing/2014/main" val="1559137574"/>
                    </a:ext>
                  </a:extLst>
                </a:gridCol>
              </a:tblGrid>
              <a:tr h="308556">
                <a:tc>
                  <a:txBody>
                    <a:bodyPr/>
                    <a:lstStyle/>
                    <a:p>
                      <a:pPr lvl="0" algn="ctr">
                        <a:buNone/>
                      </a:pPr>
                      <a:r>
                        <a:rPr lang="en-US"/>
                        <a:t>Cluster</a:t>
                      </a:r>
                    </a:p>
                  </a:txBody>
                  <a:tcPr/>
                </a:tc>
                <a:tc>
                  <a:txBody>
                    <a:bodyPr/>
                    <a:lstStyle/>
                    <a:p>
                      <a:pPr lvl="0" algn="ctr">
                        <a:buNone/>
                      </a:pPr>
                      <a:r>
                        <a:rPr lang="en-US"/>
                        <a:t>Bin</a:t>
                      </a:r>
                    </a:p>
                  </a:txBody>
                  <a:tcPr/>
                </a:tc>
                <a:tc>
                  <a:txBody>
                    <a:bodyPr/>
                    <a:lstStyle/>
                    <a:p>
                      <a:pPr lvl="0" algn="ctr">
                        <a:buNone/>
                      </a:pPr>
                      <a:r>
                        <a:rPr lang="en-US"/>
                        <a:t>Count</a:t>
                      </a:r>
                    </a:p>
                  </a:txBody>
                  <a:tcPr/>
                </a:tc>
                <a:tc>
                  <a:txBody>
                    <a:bodyPr/>
                    <a:lstStyle/>
                    <a:p>
                      <a:pPr lvl="0" algn="ctr">
                        <a:buNone/>
                      </a:pPr>
                      <a:r>
                        <a:rPr lang="en-US"/>
                        <a:t>Percentage</a:t>
                      </a:r>
                    </a:p>
                  </a:txBody>
                  <a:tcPr/>
                </a:tc>
                <a:tc>
                  <a:txBody>
                    <a:bodyPr/>
                    <a:lstStyle/>
                    <a:p>
                      <a:pPr lvl="0" algn="ctr">
                        <a:buNone/>
                      </a:pPr>
                      <a:r>
                        <a:rPr lang="en-US"/>
                        <a:t>Cluster Size</a:t>
                      </a:r>
                    </a:p>
                  </a:txBody>
                  <a:tcPr/>
                </a:tc>
                <a:extLst>
                  <a:ext uri="{0D108BD9-81ED-4DB2-BD59-A6C34878D82A}">
                    <a16:rowId xmlns:a16="http://schemas.microsoft.com/office/drawing/2014/main" val="3222066141"/>
                  </a:ext>
                </a:extLst>
              </a:tr>
              <a:tr h="370840">
                <a:tc>
                  <a:txBody>
                    <a:bodyPr/>
                    <a:lstStyle/>
                    <a:p>
                      <a:pPr algn="ctr"/>
                      <a:r>
                        <a:rPr lang="en-US"/>
                        <a:t>8</a:t>
                      </a:r>
                    </a:p>
                  </a:txBody>
                  <a:tcPr/>
                </a:tc>
                <a:tc>
                  <a:txBody>
                    <a:bodyPr/>
                    <a:lstStyle/>
                    <a:p>
                      <a:pPr algn="ctr"/>
                      <a:r>
                        <a:rPr lang="en-US"/>
                        <a:t>462882</a:t>
                      </a:r>
                    </a:p>
                  </a:txBody>
                  <a:tcPr/>
                </a:tc>
                <a:tc>
                  <a:txBody>
                    <a:bodyPr/>
                    <a:lstStyle/>
                    <a:p>
                      <a:pPr algn="ctr"/>
                      <a:r>
                        <a:rPr lang="en-US"/>
                        <a:t>1053</a:t>
                      </a:r>
                    </a:p>
                  </a:txBody>
                  <a:tcPr/>
                </a:tc>
                <a:tc>
                  <a:txBody>
                    <a:bodyPr/>
                    <a:lstStyle/>
                    <a:p>
                      <a:pPr algn="ctr"/>
                      <a:r>
                        <a:rPr lang="en-US"/>
                        <a:t>53.86%</a:t>
                      </a:r>
                    </a:p>
                  </a:txBody>
                  <a:tcPr/>
                </a:tc>
                <a:tc>
                  <a:txBody>
                    <a:bodyPr/>
                    <a:lstStyle/>
                    <a:p>
                      <a:pPr lvl="0" algn="ctr">
                        <a:buNone/>
                      </a:pPr>
                      <a:r>
                        <a:rPr lang="en-US"/>
                        <a:t>1955</a:t>
                      </a:r>
                    </a:p>
                  </a:txBody>
                  <a:tcPr/>
                </a:tc>
                <a:extLst>
                  <a:ext uri="{0D108BD9-81ED-4DB2-BD59-A6C34878D82A}">
                    <a16:rowId xmlns:a16="http://schemas.microsoft.com/office/drawing/2014/main" val="1984758961"/>
                  </a:ext>
                </a:extLst>
              </a:tr>
              <a:tr h="370840">
                <a:tc>
                  <a:txBody>
                    <a:bodyPr/>
                    <a:lstStyle/>
                    <a:p>
                      <a:pPr algn="ctr"/>
                      <a:r>
                        <a:rPr lang="en-US"/>
                        <a:t>8</a:t>
                      </a:r>
                    </a:p>
                  </a:txBody>
                  <a:tcPr/>
                </a:tc>
                <a:tc>
                  <a:txBody>
                    <a:bodyPr/>
                    <a:lstStyle/>
                    <a:p>
                      <a:pPr algn="ctr"/>
                      <a:r>
                        <a:rPr lang="en-US"/>
                        <a:t>462883</a:t>
                      </a:r>
                    </a:p>
                  </a:txBody>
                  <a:tcPr/>
                </a:tc>
                <a:tc>
                  <a:txBody>
                    <a:bodyPr/>
                    <a:lstStyle/>
                    <a:p>
                      <a:pPr algn="ctr"/>
                      <a:r>
                        <a:rPr lang="en-US"/>
                        <a:t>900</a:t>
                      </a:r>
                    </a:p>
                  </a:txBody>
                  <a:tcPr/>
                </a:tc>
                <a:tc>
                  <a:txBody>
                    <a:bodyPr/>
                    <a:lstStyle/>
                    <a:p>
                      <a:pPr algn="ctr"/>
                      <a:r>
                        <a:rPr lang="en-US"/>
                        <a:t>46.03%</a:t>
                      </a:r>
                    </a:p>
                  </a:txBody>
                  <a:tcPr/>
                </a:tc>
                <a:tc>
                  <a:txBody>
                    <a:bodyPr/>
                    <a:lstStyle/>
                    <a:p>
                      <a:pPr lvl="0" algn="ctr">
                        <a:buNone/>
                      </a:pPr>
                      <a:r>
                        <a:rPr lang="en-US"/>
                        <a:t>1955</a:t>
                      </a:r>
                    </a:p>
                  </a:txBody>
                  <a:tcPr/>
                </a:tc>
                <a:extLst>
                  <a:ext uri="{0D108BD9-81ED-4DB2-BD59-A6C34878D82A}">
                    <a16:rowId xmlns:a16="http://schemas.microsoft.com/office/drawing/2014/main" val="181362558"/>
                  </a:ext>
                </a:extLst>
              </a:tr>
            </a:tbl>
          </a:graphicData>
        </a:graphic>
      </p:graphicFrame>
      <p:sp>
        <p:nvSpPr>
          <p:cNvPr id="2" name="Slide Number Placeholder 1">
            <a:extLst>
              <a:ext uri="{FF2B5EF4-FFF2-40B4-BE49-F238E27FC236}">
                <a16:creationId xmlns:a16="http://schemas.microsoft.com/office/drawing/2014/main" id="{5BBD8017-7B71-4A10-B585-9E86BBBFB3A1}"/>
              </a:ext>
            </a:extLst>
          </p:cNvPr>
          <p:cNvSpPr>
            <a:spLocks noGrp="1"/>
          </p:cNvSpPr>
          <p:nvPr>
            <p:ph type="sldNum" idx="12"/>
          </p:nvPr>
        </p:nvSpPr>
        <p:spPr/>
        <p:txBody>
          <a:bodyPr/>
          <a:lstStyle/>
          <a:p>
            <a:fld id="{00000000-1234-1234-1234-123412341234}" type="slidenum">
              <a:rPr lang="en-US"/>
              <a:t>18</a:t>
            </a:fld>
            <a:endParaRPr lang="en-US"/>
          </a:p>
        </p:txBody>
      </p:sp>
      <p:sp>
        <p:nvSpPr>
          <p:cNvPr id="3" name="Rectangle: Rounded Corners 2">
            <a:extLst>
              <a:ext uri="{FF2B5EF4-FFF2-40B4-BE49-F238E27FC236}">
                <a16:creationId xmlns:a16="http://schemas.microsoft.com/office/drawing/2014/main" id="{B54DA3BF-1195-44B5-B39A-16F8B7E6CCAD}"/>
              </a:ext>
            </a:extLst>
          </p:cNvPr>
          <p:cNvSpPr/>
          <p:nvPr/>
        </p:nvSpPr>
        <p:spPr>
          <a:xfrm>
            <a:off x="7716157" y="4178302"/>
            <a:ext cx="3791856" cy="163285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a:latin typeface="Arial"/>
                <a:ea typeface="Segoe UI"/>
                <a:cs typeface="Segoe UI"/>
              </a:rPr>
              <a:t>​</a:t>
            </a:r>
          </a:p>
          <a:p>
            <a:pPr rtl="0"/>
            <a:r>
              <a:rPr lang="en-US" sz="1800" b="1">
                <a:solidFill>
                  <a:srgbClr val="FFFFFF"/>
                </a:solidFill>
                <a:latin typeface="Arial"/>
                <a:ea typeface="Segoe UI"/>
                <a:cs typeface="Segoe UI"/>
              </a:rPr>
              <a:t>Net Monetary Loss : $ 300,000  </a:t>
            </a:r>
            <a:r>
              <a:rPr lang="en-US" sz="1800">
                <a:latin typeface="Arial"/>
                <a:ea typeface="Segoe UI"/>
                <a:cs typeface="Segoe UI"/>
              </a:rPr>
              <a:t>​</a:t>
            </a:r>
          </a:p>
          <a:p>
            <a:pPr algn="ctr" rtl="0"/>
            <a:r>
              <a:rPr lang="en-US" sz="1800">
                <a:solidFill>
                  <a:srgbClr val="FFFFFF"/>
                </a:solidFill>
                <a:latin typeface="Arial"/>
                <a:ea typeface="Segoe UI"/>
                <a:cs typeface="Segoe UI"/>
              </a:rPr>
              <a:t>Gain (TP)   :  $ 5.57  M</a:t>
            </a:r>
            <a:r>
              <a:rPr lang="en-US" sz="1800">
                <a:latin typeface="Arial"/>
                <a:ea typeface="Segoe UI"/>
                <a:cs typeface="Segoe UI"/>
              </a:rPr>
              <a:t>​</a:t>
            </a:r>
          </a:p>
          <a:p>
            <a:pPr algn="ctr" rtl="0"/>
            <a:r>
              <a:rPr lang="en-US" sz="1800">
                <a:solidFill>
                  <a:srgbClr val="FFFFFF"/>
                </a:solidFill>
                <a:latin typeface="Arial"/>
                <a:ea typeface="Segoe UI"/>
                <a:cs typeface="Segoe UI"/>
              </a:rPr>
              <a:t>False Alarm (FP)  : $10,404</a:t>
            </a:r>
            <a:r>
              <a:rPr lang="en-US" sz="1800">
                <a:latin typeface="Arial"/>
                <a:ea typeface="Segoe UI"/>
                <a:cs typeface="Segoe UI"/>
              </a:rPr>
              <a:t>​</a:t>
            </a:r>
          </a:p>
          <a:p>
            <a:pPr algn="ctr" rtl="0"/>
            <a:r>
              <a:rPr lang="en-US" sz="1800">
                <a:solidFill>
                  <a:srgbClr val="FFFFFF"/>
                </a:solidFill>
                <a:latin typeface="Arial"/>
                <a:ea typeface="Segoe UI"/>
                <a:cs typeface="Segoe UI"/>
              </a:rPr>
              <a:t> Loss (FN) : $ 5.98 M</a:t>
            </a:r>
            <a:r>
              <a:rPr lang="en-US">
                <a:latin typeface="Arial"/>
                <a:ea typeface="Segoe UI"/>
                <a:cs typeface="Segoe UI"/>
              </a:rPr>
              <a:t>​</a:t>
            </a:r>
          </a:p>
          <a:p>
            <a:pPr algn="ctr" rtl="0"/>
            <a:r>
              <a:rPr lang="en-US">
                <a:latin typeface="Arial"/>
                <a:ea typeface="Segoe UI"/>
                <a:cs typeface="Segoe UI"/>
              </a:rPr>
              <a:t>​</a:t>
            </a:r>
            <a:endParaRPr lang="en-US"/>
          </a:p>
        </p:txBody>
      </p:sp>
      <p:graphicFrame>
        <p:nvGraphicFramePr>
          <p:cNvPr id="11" name="Table 14">
            <a:extLst>
              <a:ext uri="{FF2B5EF4-FFF2-40B4-BE49-F238E27FC236}">
                <a16:creationId xmlns:a16="http://schemas.microsoft.com/office/drawing/2014/main" id="{74E1FC88-3F6E-4923-86A9-F37600CB2C33}"/>
              </a:ext>
            </a:extLst>
          </p:cNvPr>
          <p:cNvGraphicFramePr>
            <a:graphicFrameLocks noGrp="1"/>
          </p:cNvGraphicFramePr>
          <p:nvPr>
            <p:extLst>
              <p:ext uri="{D42A27DB-BD31-4B8C-83A1-F6EECF244321}">
                <p14:modId xmlns:p14="http://schemas.microsoft.com/office/powerpoint/2010/main" val="884351313"/>
              </p:ext>
            </p:extLst>
          </p:nvPr>
        </p:nvGraphicFramePr>
        <p:xfrm>
          <a:off x="1543050" y="1428750"/>
          <a:ext cx="5746346" cy="679396"/>
        </p:xfrm>
        <a:graphic>
          <a:graphicData uri="http://schemas.openxmlformats.org/drawingml/2006/table">
            <a:tbl>
              <a:tblPr firstRow="1" bandRow="1">
                <a:tableStyleId>{6E25E649-3F16-4E02-A733-19D2CDBF48F0}</a:tableStyleId>
              </a:tblPr>
              <a:tblGrid>
                <a:gridCol w="813654">
                  <a:extLst>
                    <a:ext uri="{9D8B030D-6E8A-4147-A177-3AD203B41FA5}">
                      <a16:colId xmlns:a16="http://schemas.microsoft.com/office/drawing/2014/main" val="2062257589"/>
                    </a:ext>
                  </a:extLst>
                </a:gridCol>
                <a:gridCol w="1030844">
                  <a:extLst>
                    <a:ext uri="{9D8B030D-6E8A-4147-A177-3AD203B41FA5}">
                      <a16:colId xmlns:a16="http://schemas.microsoft.com/office/drawing/2014/main" val="2178774506"/>
                    </a:ext>
                  </a:extLst>
                </a:gridCol>
                <a:gridCol w="909602">
                  <a:extLst>
                    <a:ext uri="{9D8B030D-6E8A-4147-A177-3AD203B41FA5}">
                      <a16:colId xmlns:a16="http://schemas.microsoft.com/office/drawing/2014/main" val="3292134161"/>
                    </a:ext>
                  </a:extLst>
                </a:gridCol>
                <a:gridCol w="1496123">
                  <a:extLst>
                    <a:ext uri="{9D8B030D-6E8A-4147-A177-3AD203B41FA5}">
                      <a16:colId xmlns:a16="http://schemas.microsoft.com/office/drawing/2014/main" val="3634144049"/>
                    </a:ext>
                  </a:extLst>
                </a:gridCol>
                <a:gridCol w="1496123">
                  <a:extLst>
                    <a:ext uri="{9D8B030D-6E8A-4147-A177-3AD203B41FA5}">
                      <a16:colId xmlns:a16="http://schemas.microsoft.com/office/drawing/2014/main" val="1559137574"/>
                    </a:ext>
                  </a:extLst>
                </a:gridCol>
              </a:tblGrid>
              <a:tr h="308556">
                <a:tc>
                  <a:txBody>
                    <a:bodyPr/>
                    <a:lstStyle/>
                    <a:p>
                      <a:pPr lvl="0" algn="ctr">
                        <a:buNone/>
                      </a:pPr>
                      <a:r>
                        <a:rPr lang="en-US"/>
                        <a:t>Cluster</a:t>
                      </a:r>
                    </a:p>
                  </a:txBody>
                  <a:tcPr/>
                </a:tc>
                <a:tc>
                  <a:txBody>
                    <a:bodyPr/>
                    <a:lstStyle/>
                    <a:p>
                      <a:pPr lvl="0" algn="ctr">
                        <a:buNone/>
                      </a:pPr>
                      <a:r>
                        <a:rPr lang="en-US"/>
                        <a:t>Bid</a:t>
                      </a:r>
                    </a:p>
                  </a:txBody>
                  <a:tcPr/>
                </a:tc>
                <a:tc>
                  <a:txBody>
                    <a:bodyPr/>
                    <a:lstStyle/>
                    <a:p>
                      <a:pPr lvl="0" algn="ctr">
                        <a:buNone/>
                      </a:pPr>
                      <a:r>
                        <a:rPr lang="en-US"/>
                        <a:t>Count</a:t>
                      </a:r>
                    </a:p>
                  </a:txBody>
                  <a:tcPr/>
                </a:tc>
                <a:tc>
                  <a:txBody>
                    <a:bodyPr/>
                    <a:lstStyle/>
                    <a:p>
                      <a:pPr lvl="0" algn="ctr">
                        <a:buNone/>
                      </a:pPr>
                      <a:r>
                        <a:rPr lang="en-US"/>
                        <a:t>Percentage</a:t>
                      </a:r>
                    </a:p>
                  </a:txBody>
                  <a:tcPr/>
                </a:tc>
                <a:tc>
                  <a:txBody>
                    <a:bodyPr/>
                    <a:lstStyle/>
                    <a:p>
                      <a:pPr lvl="0" algn="ctr">
                        <a:buNone/>
                      </a:pPr>
                      <a:r>
                        <a:rPr lang="en-US"/>
                        <a:t>Cluster Size</a:t>
                      </a:r>
                    </a:p>
                  </a:txBody>
                  <a:tcPr/>
                </a:tc>
                <a:extLst>
                  <a:ext uri="{0D108BD9-81ED-4DB2-BD59-A6C34878D82A}">
                    <a16:rowId xmlns:a16="http://schemas.microsoft.com/office/drawing/2014/main" val="3222066141"/>
                  </a:ext>
                </a:extLst>
              </a:tr>
              <a:tr h="370840">
                <a:tc>
                  <a:txBody>
                    <a:bodyPr/>
                    <a:lstStyle/>
                    <a:p>
                      <a:pPr lvl="0" algn="ctr">
                        <a:buNone/>
                      </a:pPr>
                      <a:r>
                        <a:rPr lang="en-US"/>
                        <a:t>8</a:t>
                      </a:r>
                    </a:p>
                  </a:txBody>
                  <a:tcPr/>
                </a:tc>
                <a:tc>
                  <a:txBody>
                    <a:bodyPr/>
                    <a:lstStyle/>
                    <a:p>
                      <a:pPr lvl="0" algn="ctr">
                        <a:buNone/>
                      </a:pPr>
                      <a:r>
                        <a:rPr lang="en-US"/>
                        <a:t>10063934</a:t>
                      </a:r>
                    </a:p>
                  </a:txBody>
                  <a:tcPr/>
                </a:tc>
                <a:tc>
                  <a:txBody>
                    <a:bodyPr/>
                    <a:lstStyle/>
                    <a:p>
                      <a:pPr lvl="0" algn="ctr">
                        <a:buNone/>
                      </a:pPr>
                      <a:r>
                        <a:rPr lang="en-US"/>
                        <a:t>1953</a:t>
                      </a:r>
                    </a:p>
                  </a:txBody>
                  <a:tcPr/>
                </a:tc>
                <a:tc>
                  <a:txBody>
                    <a:bodyPr/>
                    <a:lstStyle/>
                    <a:p>
                      <a:pPr lvl="0" algn="ctr">
                        <a:buNone/>
                      </a:pPr>
                      <a:r>
                        <a:rPr lang="en-US"/>
                        <a:t>99.98%</a:t>
                      </a:r>
                    </a:p>
                  </a:txBody>
                  <a:tcPr/>
                </a:tc>
                <a:tc>
                  <a:txBody>
                    <a:bodyPr/>
                    <a:lstStyle/>
                    <a:p>
                      <a:pPr lvl="0" algn="ctr">
                        <a:buNone/>
                      </a:pPr>
                      <a:r>
                        <a:rPr lang="en-US"/>
                        <a:t>1955</a:t>
                      </a:r>
                    </a:p>
                  </a:txBody>
                  <a:tcPr/>
                </a:tc>
                <a:extLst>
                  <a:ext uri="{0D108BD9-81ED-4DB2-BD59-A6C34878D82A}">
                    <a16:rowId xmlns:a16="http://schemas.microsoft.com/office/drawing/2014/main" val="1984758961"/>
                  </a:ext>
                </a:extLst>
              </a:tr>
            </a:tbl>
          </a:graphicData>
        </a:graphic>
      </p:graphicFrame>
      <p:sp>
        <p:nvSpPr>
          <p:cNvPr id="4" name="TextBox 3">
            <a:extLst>
              <a:ext uri="{FF2B5EF4-FFF2-40B4-BE49-F238E27FC236}">
                <a16:creationId xmlns:a16="http://schemas.microsoft.com/office/drawing/2014/main" id="{018BC4A4-037D-4B62-9B1B-495133C10D09}"/>
              </a:ext>
            </a:extLst>
          </p:cNvPr>
          <p:cNvSpPr txBox="1"/>
          <p:nvPr/>
        </p:nvSpPr>
        <p:spPr>
          <a:xfrm>
            <a:off x="1447800" y="9715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Characterizing cluster 8 </a:t>
            </a:r>
          </a:p>
        </p:txBody>
      </p:sp>
      <p:sp>
        <p:nvSpPr>
          <p:cNvPr id="6" name="TextBox 5">
            <a:extLst>
              <a:ext uri="{FF2B5EF4-FFF2-40B4-BE49-F238E27FC236}">
                <a16:creationId xmlns:a16="http://schemas.microsoft.com/office/drawing/2014/main" id="{8134CC43-0CA4-49BB-969A-E457070AE14E}"/>
              </a:ext>
            </a:extLst>
          </p:cNvPr>
          <p:cNvSpPr txBox="1"/>
          <p:nvPr/>
        </p:nvSpPr>
        <p:spPr>
          <a:xfrm>
            <a:off x="881743" y="6411686"/>
            <a:ext cx="111360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Countries - </a:t>
            </a:r>
            <a:r>
              <a:rPr lang="en-US">
                <a:latin typeface="Consolas"/>
              </a:rPr>
              <a:t>RU,CZ,GB,AE,IT,SK,FI,TR,PL,SI,GE,UA,KH,CA,DO,DE,US,NL,LV,LT,IL,AU,BE,GR,ES,NP,MX,SG,FR,EE</a:t>
            </a:r>
            <a:endParaRPr lang="en-US"/>
          </a:p>
        </p:txBody>
      </p:sp>
      <p:sp>
        <p:nvSpPr>
          <p:cNvPr id="15" name="Google Shape;372;p9">
            <a:extLst>
              <a:ext uri="{FF2B5EF4-FFF2-40B4-BE49-F238E27FC236}">
                <a16:creationId xmlns:a16="http://schemas.microsoft.com/office/drawing/2014/main" id="{354B8F28-94CE-4ECB-A4E5-37373585067D}"/>
              </a:ext>
            </a:extLst>
          </p:cNvPr>
          <p:cNvSpPr txBox="1"/>
          <p:nvPr/>
        </p:nvSpPr>
        <p:spPr>
          <a:xfrm>
            <a:off x="435564" y="236479"/>
            <a:ext cx="11153580" cy="666786"/>
          </a:xfrm>
          <a:prstGeom prst="rect">
            <a:avLst/>
          </a:prstGeom>
          <a:noFill/>
          <a:ln>
            <a:noFill/>
          </a:ln>
        </p:spPr>
        <p:txBody>
          <a:bodyPr spcFirstLastPara="1" wrap="square" lIns="91425" tIns="45700" rIns="91425" bIns="45700" anchor="t" anchorCtr="0">
            <a:spAutoFit/>
          </a:bodyPr>
          <a:lstStyle/>
          <a:p>
            <a:r>
              <a:rPr lang="en-US" sz="3733" b="1" dirty="0">
                <a:solidFill>
                  <a:srgbClr val="012E8C"/>
                </a:solidFill>
                <a:latin typeface="Calibri"/>
                <a:cs typeface="Calibri"/>
                <a:sym typeface="Calibri"/>
              </a:rPr>
              <a:t>Recommendations</a:t>
            </a:r>
          </a:p>
        </p:txBody>
      </p:sp>
    </p:spTree>
    <p:extLst>
      <p:ext uri="{BB962C8B-B14F-4D97-AF65-F5344CB8AC3E}">
        <p14:creationId xmlns:p14="http://schemas.microsoft.com/office/powerpoint/2010/main" val="191085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A449-E289-4035-988D-0B16F33B0068}"/>
              </a:ext>
            </a:extLst>
          </p:cNvPr>
          <p:cNvSpPr>
            <a:spLocks noGrp="1"/>
          </p:cNvSpPr>
          <p:nvPr>
            <p:ph type="title"/>
          </p:nvPr>
        </p:nvSpPr>
        <p:spPr>
          <a:xfrm>
            <a:off x="398172" y="-74903"/>
            <a:ext cx="10515600" cy="1325563"/>
          </a:xfrm>
        </p:spPr>
        <p:txBody>
          <a:bodyPr>
            <a:normAutofit/>
          </a:bodyPr>
          <a:lstStyle/>
          <a:p>
            <a:r>
              <a:rPr lang="en-US" sz="3733" b="1" dirty="0">
                <a:solidFill>
                  <a:srgbClr val="012E8C"/>
                </a:solidFill>
              </a:rPr>
              <a:t>DBSCAN : Test data (camouflaged)</a:t>
            </a:r>
          </a:p>
        </p:txBody>
      </p:sp>
      <p:sp>
        <p:nvSpPr>
          <p:cNvPr id="6" name="Slide Number Placeholder 5">
            <a:extLst>
              <a:ext uri="{FF2B5EF4-FFF2-40B4-BE49-F238E27FC236}">
                <a16:creationId xmlns:a16="http://schemas.microsoft.com/office/drawing/2014/main" id="{9C06890F-B813-414A-B0B6-467AFF20652E}"/>
              </a:ext>
            </a:extLst>
          </p:cNvPr>
          <p:cNvSpPr>
            <a:spLocks noGrp="1"/>
          </p:cNvSpPr>
          <p:nvPr>
            <p:ph type="sldNum" idx="12"/>
          </p:nvPr>
        </p:nvSpPr>
        <p:spPr/>
        <p:txBody>
          <a:bodyPr/>
          <a:lstStyle/>
          <a:p>
            <a:fld id="{00000000-1234-1234-1234-123412341234}" type="slidenum">
              <a:rPr lang="en-US"/>
              <a:t>19</a:t>
            </a:fld>
            <a:endParaRPr lang="en-US"/>
          </a:p>
        </p:txBody>
      </p:sp>
      <p:sp>
        <p:nvSpPr>
          <p:cNvPr id="3" name="TextBox 2">
            <a:extLst>
              <a:ext uri="{FF2B5EF4-FFF2-40B4-BE49-F238E27FC236}">
                <a16:creationId xmlns:a16="http://schemas.microsoft.com/office/drawing/2014/main" id="{0617FC27-008A-4EE3-977F-4427814B5522}"/>
              </a:ext>
            </a:extLst>
          </p:cNvPr>
          <p:cNvSpPr txBox="1"/>
          <p:nvPr/>
        </p:nvSpPr>
        <p:spPr>
          <a:xfrm>
            <a:off x="1351162" y="4748821"/>
            <a:ext cx="9513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b="1">
              <a:latin typeface="Calibri"/>
            </a:endParaRPr>
          </a:p>
        </p:txBody>
      </p:sp>
      <p:sp>
        <p:nvSpPr>
          <p:cNvPr id="4" name="Title 1">
            <a:extLst>
              <a:ext uri="{FF2B5EF4-FFF2-40B4-BE49-F238E27FC236}">
                <a16:creationId xmlns:a16="http://schemas.microsoft.com/office/drawing/2014/main" id="{AF6C91F1-32FB-4861-ACA9-43A3675C299F}"/>
              </a:ext>
            </a:extLst>
          </p:cNvPr>
          <p:cNvSpPr txBox="1">
            <a:spLocks/>
          </p:cNvSpPr>
          <p:nvPr/>
        </p:nvSpPr>
        <p:spPr>
          <a:xfrm>
            <a:off x="517607" y="1041053"/>
            <a:ext cx="6862298" cy="47136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Bef>
                <a:spcPts val="100"/>
              </a:spcBef>
              <a:spcAft>
                <a:spcPts val="200"/>
              </a:spcAft>
            </a:pPr>
            <a:r>
              <a:rPr lang="en-US" sz="1800">
                <a:solidFill>
                  <a:schemeClr val="tx1"/>
                </a:solidFill>
              </a:rPr>
              <a:t>Test: 01/12/2019  , 121466 transactions , 13330 cashout</a:t>
            </a:r>
            <a:br>
              <a:rPr lang="en-US" sz="1800"/>
            </a:br>
            <a:endParaRPr lang="en-US" sz="1800">
              <a:solidFill>
                <a:schemeClr val="tx1"/>
              </a:solidFill>
            </a:endParaRPr>
          </a:p>
        </p:txBody>
      </p:sp>
      <p:sp>
        <p:nvSpPr>
          <p:cNvPr id="18" name="Speech Bubble: Rectangle with Corners Rounded 17">
            <a:extLst>
              <a:ext uri="{FF2B5EF4-FFF2-40B4-BE49-F238E27FC236}">
                <a16:creationId xmlns:a16="http://schemas.microsoft.com/office/drawing/2014/main" id="{63DD07FE-881E-4AD5-9739-328AB5DA33E7}"/>
              </a:ext>
            </a:extLst>
          </p:cNvPr>
          <p:cNvSpPr/>
          <p:nvPr/>
        </p:nvSpPr>
        <p:spPr>
          <a:xfrm>
            <a:off x="5862770" y="1355135"/>
            <a:ext cx="2049886" cy="1588391"/>
          </a:xfrm>
          <a:prstGeom prst="wedgeRoundRectCallout">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rgbClr val="FFFFFF"/>
                </a:solidFill>
                <a:ea typeface="+mn-lt"/>
                <a:cs typeface="+mn-lt"/>
              </a:rPr>
              <a:t>Hour 0:00 –1:00</a:t>
            </a:r>
            <a:endParaRPr lang="en-US">
              <a:solidFill>
                <a:srgbClr val="FFFFFF"/>
              </a:solidFill>
              <a:ea typeface="+mn-lt"/>
              <a:cs typeface="+mn-lt"/>
            </a:endParaRPr>
          </a:p>
          <a:p>
            <a:endParaRPr lang="en-US" b="1">
              <a:solidFill>
                <a:srgbClr val="FFFFFF"/>
              </a:solidFill>
              <a:ea typeface="+mn-lt"/>
              <a:cs typeface="+mn-lt"/>
            </a:endParaRPr>
          </a:p>
          <a:p>
            <a:r>
              <a:rPr lang="en-US" b="1" err="1">
                <a:solidFill>
                  <a:srgbClr val="FFFFFF"/>
                </a:solidFill>
                <a:ea typeface="+mn-lt"/>
                <a:cs typeface="+mn-lt"/>
              </a:rPr>
              <a:t>Cashout</a:t>
            </a:r>
            <a:r>
              <a:rPr lang="en-US" b="1">
                <a:solidFill>
                  <a:srgbClr val="FFFFFF"/>
                </a:solidFill>
                <a:ea typeface="+mn-lt"/>
                <a:cs typeface="+mn-lt"/>
              </a:rPr>
              <a:t> clusters :</a:t>
            </a:r>
            <a:endParaRPr lang="en-US">
              <a:solidFill>
                <a:srgbClr val="FFFFFF"/>
              </a:solidFill>
              <a:ea typeface="+mn-lt"/>
              <a:cs typeface="+mn-lt"/>
            </a:endParaRPr>
          </a:p>
          <a:p>
            <a:r>
              <a:rPr lang="en-US" b="1">
                <a:solidFill>
                  <a:srgbClr val="FFFFFF"/>
                </a:solidFill>
                <a:ea typeface="+mn-lt"/>
                <a:cs typeface="+mn-lt"/>
              </a:rPr>
              <a:t>Clusters 3,8</a:t>
            </a:r>
            <a:endParaRPr lang="en-US">
              <a:solidFill>
                <a:srgbClr val="FFFFFF"/>
              </a:solidFill>
              <a:ea typeface="+mn-lt"/>
              <a:cs typeface="+mn-lt"/>
            </a:endParaRPr>
          </a:p>
          <a:p>
            <a:pPr algn="ctr"/>
            <a:endParaRPr lang="en-US">
              <a:cs typeface="Arial"/>
            </a:endParaRPr>
          </a:p>
        </p:txBody>
      </p:sp>
      <p:graphicFrame>
        <p:nvGraphicFramePr>
          <p:cNvPr id="5" name="Table 10">
            <a:extLst>
              <a:ext uri="{FF2B5EF4-FFF2-40B4-BE49-F238E27FC236}">
                <a16:creationId xmlns:a16="http://schemas.microsoft.com/office/drawing/2014/main" id="{187C17D4-6A7E-498A-AD70-4C6E0442D893}"/>
              </a:ext>
            </a:extLst>
          </p:cNvPr>
          <p:cNvGraphicFramePr>
            <a:graphicFrameLocks noGrp="1"/>
          </p:cNvGraphicFramePr>
          <p:nvPr>
            <p:extLst>
              <p:ext uri="{D42A27DB-BD31-4B8C-83A1-F6EECF244321}">
                <p14:modId xmlns:p14="http://schemas.microsoft.com/office/powerpoint/2010/main" val="2018957192"/>
              </p:ext>
            </p:extLst>
          </p:nvPr>
        </p:nvGraphicFramePr>
        <p:xfrm>
          <a:off x="762000" y="1352550"/>
          <a:ext cx="3240999" cy="1782644"/>
        </p:xfrm>
        <a:graphic>
          <a:graphicData uri="http://schemas.openxmlformats.org/drawingml/2006/table">
            <a:tbl>
              <a:tblPr firstRow="1" bandRow="1">
                <a:tableStyleId>{6E25E649-3F16-4E02-A733-19D2CDBF48F0}</a:tableStyleId>
              </a:tblPr>
              <a:tblGrid>
                <a:gridCol w="1238880">
                  <a:extLst>
                    <a:ext uri="{9D8B030D-6E8A-4147-A177-3AD203B41FA5}">
                      <a16:colId xmlns:a16="http://schemas.microsoft.com/office/drawing/2014/main" val="845257045"/>
                    </a:ext>
                  </a:extLst>
                </a:gridCol>
                <a:gridCol w="2002119">
                  <a:extLst>
                    <a:ext uri="{9D8B030D-6E8A-4147-A177-3AD203B41FA5}">
                      <a16:colId xmlns:a16="http://schemas.microsoft.com/office/drawing/2014/main" val="2546040614"/>
                    </a:ext>
                  </a:extLst>
                </a:gridCol>
              </a:tblGrid>
              <a:tr h="444279">
                <a:tc>
                  <a:txBody>
                    <a:bodyPr/>
                    <a:lstStyle/>
                    <a:p>
                      <a:pPr algn="ctr"/>
                      <a:r>
                        <a:rPr lang="en-US"/>
                        <a:t>Hour</a:t>
                      </a:r>
                    </a:p>
                  </a:txBody>
                  <a:tcPr anchor="ctr"/>
                </a:tc>
                <a:tc>
                  <a:txBody>
                    <a:bodyPr/>
                    <a:lstStyle/>
                    <a:p>
                      <a:pPr algn="ctr"/>
                      <a:r>
                        <a:rPr lang="en-US"/>
                        <a:t>Number of </a:t>
                      </a:r>
                      <a:r>
                        <a:rPr lang="en-US" err="1"/>
                        <a:t>Cashout</a:t>
                      </a:r>
                      <a:r>
                        <a:rPr lang="en-US"/>
                        <a:t> transactions </a:t>
                      </a:r>
                    </a:p>
                  </a:txBody>
                  <a:tcPr anchor="ctr"/>
                </a:tc>
                <a:extLst>
                  <a:ext uri="{0D108BD9-81ED-4DB2-BD59-A6C34878D82A}">
                    <a16:rowId xmlns:a16="http://schemas.microsoft.com/office/drawing/2014/main" val="458278914"/>
                  </a:ext>
                </a:extLst>
              </a:tr>
              <a:tr h="316121">
                <a:tc>
                  <a:txBody>
                    <a:bodyPr/>
                    <a:lstStyle/>
                    <a:p>
                      <a:pPr algn="ctr"/>
                      <a:r>
                        <a:rPr lang="en-US"/>
                        <a:t>0:00-1:00</a:t>
                      </a:r>
                    </a:p>
                  </a:txBody>
                  <a:tcPr anchor="ctr"/>
                </a:tc>
                <a:tc>
                  <a:txBody>
                    <a:bodyPr/>
                    <a:lstStyle/>
                    <a:p>
                      <a:pPr algn="ctr"/>
                      <a:r>
                        <a:rPr lang="en-US"/>
                        <a:t>1709</a:t>
                      </a:r>
                    </a:p>
                  </a:txBody>
                  <a:tcPr anchor="ctr"/>
                </a:tc>
                <a:extLst>
                  <a:ext uri="{0D108BD9-81ED-4DB2-BD59-A6C34878D82A}">
                    <a16:rowId xmlns:a16="http://schemas.microsoft.com/office/drawing/2014/main" val="2205465111"/>
                  </a:ext>
                </a:extLst>
              </a:tr>
              <a:tr h="316121">
                <a:tc>
                  <a:txBody>
                    <a:bodyPr/>
                    <a:lstStyle/>
                    <a:p>
                      <a:pPr algn="ctr"/>
                      <a:r>
                        <a:rPr lang="en-US"/>
                        <a:t>1:00-2:00</a:t>
                      </a:r>
                    </a:p>
                  </a:txBody>
                  <a:tcPr anchor="ctr"/>
                </a:tc>
                <a:tc>
                  <a:txBody>
                    <a:bodyPr/>
                    <a:lstStyle/>
                    <a:p>
                      <a:pPr algn="ctr"/>
                      <a:r>
                        <a:rPr lang="en-US"/>
                        <a:t>1937</a:t>
                      </a:r>
                    </a:p>
                  </a:txBody>
                  <a:tcPr anchor="ctr"/>
                </a:tc>
                <a:extLst>
                  <a:ext uri="{0D108BD9-81ED-4DB2-BD59-A6C34878D82A}">
                    <a16:rowId xmlns:a16="http://schemas.microsoft.com/office/drawing/2014/main" val="409249737"/>
                  </a:ext>
                </a:extLst>
              </a:tr>
              <a:tr h="316121">
                <a:tc>
                  <a:txBody>
                    <a:bodyPr/>
                    <a:lstStyle/>
                    <a:p>
                      <a:pPr algn="ctr"/>
                      <a:r>
                        <a:rPr lang="en-US"/>
                        <a:t>2:00-3:00</a:t>
                      </a:r>
                    </a:p>
                  </a:txBody>
                  <a:tcPr anchor="ctr"/>
                </a:tc>
                <a:tc>
                  <a:txBody>
                    <a:bodyPr/>
                    <a:lstStyle/>
                    <a:p>
                      <a:pPr algn="ctr"/>
                      <a:r>
                        <a:rPr lang="en-US"/>
                        <a:t>2872</a:t>
                      </a:r>
                    </a:p>
                  </a:txBody>
                  <a:tcPr anchor="ctr"/>
                </a:tc>
                <a:extLst>
                  <a:ext uri="{0D108BD9-81ED-4DB2-BD59-A6C34878D82A}">
                    <a16:rowId xmlns:a16="http://schemas.microsoft.com/office/drawing/2014/main" val="4039621305"/>
                  </a:ext>
                </a:extLst>
              </a:tr>
              <a:tr h="316121">
                <a:tc>
                  <a:txBody>
                    <a:bodyPr/>
                    <a:lstStyle/>
                    <a:p>
                      <a:pPr algn="ctr"/>
                      <a:r>
                        <a:rPr lang="en-US"/>
                        <a:t>3:00-4:00</a:t>
                      </a:r>
                    </a:p>
                  </a:txBody>
                  <a:tcPr anchor="ctr"/>
                </a:tc>
                <a:tc>
                  <a:txBody>
                    <a:bodyPr/>
                    <a:lstStyle/>
                    <a:p>
                      <a:pPr algn="ctr"/>
                      <a:r>
                        <a:rPr lang="en-US"/>
                        <a:t>3744</a:t>
                      </a:r>
                    </a:p>
                  </a:txBody>
                  <a:tcPr anchor="ctr"/>
                </a:tc>
                <a:extLst>
                  <a:ext uri="{0D108BD9-81ED-4DB2-BD59-A6C34878D82A}">
                    <a16:rowId xmlns:a16="http://schemas.microsoft.com/office/drawing/2014/main" val="1073868321"/>
                  </a:ext>
                </a:extLst>
              </a:tr>
            </a:tbl>
          </a:graphicData>
        </a:graphic>
      </p:graphicFrame>
      <p:pic>
        <p:nvPicPr>
          <p:cNvPr id="8" name="Picture 8" descr="A screenshot of a cell phone&#10;&#10;Description generated with very high confidence">
            <a:extLst>
              <a:ext uri="{FF2B5EF4-FFF2-40B4-BE49-F238E27FC236}">
                <a16:creationId xmlns:a16="http://schemas.microsoft.com/office/drawing/2014/main" id="{2675B075-F10B-44EB-BAF4-E97C07FA9BA2}"/>
              </a:ext>
            </a:extLst>
          </p:cNvPr>
          <p:cNvPicPr>
            <a:picLocks noChangeAspect="1"/>
          </p:cNvPicPr>
          <p:nvPr/>
        </p:nvPicPr>
        <p:blipFill>
          <a:blip r:embed="rId3"/>
          <a:stretch>
            <a:fillRect/>
          </a:stretch>
        </p:blipFill>
        <p:spPr>
          <a:xfrm>
            <a:off x="4295775" y="3463787"/>
            <a:ext cx="3790950" cy="2730776"/>
          </a:xfrm>
          <a:prstGeom prst="rect">
            <a:avLst/>
          </a:prstGeom>
        </p:spPr>
      </p:pic>
      <p:pic>
        <p:nvPicPr>
          <p:cNvPr id="11" name="Picture 11" descr="A screenshot of a cell phone&#10;&#10;Description generated with high confidence">
            <a:extLst>
              <a:ext uri="{FF2B5EF4-FFF2-40B4-BE49-F238E27FC236}">
                <a16:creationId xmlns:a16="http://schemas.microsoft.com/office/drawing/2014/main" id="{E5F148F2-2319-409B-9A3F-A378615D963E}"/>
              </a:ext>
            </a:extLst>
          </p:cNvPr>
          <p:cNvPicPr>
            <a:picLocks noChangeAspect="1"/>
          </p:cNvPicPr>
          <p:nvPr/>
        </p:nvPicPr>
        <p:blipFill>
          <a:blip r:embed="rId4"/>
          <a:stretch>
            <a:fillRect/>
          </a:stretch>
        </p:blipFill>
        <p:spPr>
          <a:xfrm>
            <a:off x="438150" y="3464017"/>
            <a:ext cx="3743325" cy="2682692"/>
          </a:xfrm>
          <a:prstGeom prst="rect">
            <a:avLst/>
          </a:prstGeom>
        </p:spPr>
      </p:pic>
      <p:pic>
        <p:nvPicPr>
          <p:cNvPr id="13" name="Picture 13" descr="A screenshot of a cell phone&#10;&#10;Description generated with very high confidence">
            <a:extLst>
              <a:ext uri="{FF2B5EF4-FFF2-40B4-BE49-F238E27FC236}">
                <a16:creationId xmlns:a16="http://schemas.microsoft.com/office/drawing/2014/main" id="{A208B1A1-5220-4836-9F88-D23EF69342A0}"/>
              </a:ext>
            </a:extLst>
          </p:cNvPr>
          <p:cNvPicPr>
            <a:picLocks noChangeAspect="1"/>
          </p:cNvPicPr>
          <p:nvPr/>
        </p:nvPicPr>
        <p:blipFill>
          <a:blip r:embed="rId5"/>
          <a:stretch>
            <a:fillRect/>
          </a:stretch>
        </p:blipFill>
        <p:spPr>
          <a:xfrm>
            <a:off x="8610600" y="1742053"/>
            <a:ext cx="3267075" cy="3316744"/>
          </a:xfrm>
          <a:prstGeom prst="rect">
            <a:avLst/>
          </a:prstGeom>
        </p:spPr>
      </p:pic>
      <p:sp>
        <p:nvSpPr>
          <p:cNvPr id="17" name="Rectangle: Rounded Corners 16">
            <a:extLst>
              <a:ext uri="{FF2B5EF4-FFF2-40B4-BE49-F238E27FC236}">
                <a16:creationId xmlns:a16="http://schemas.microsoft.com/office/drawing/2014/main" id="{7B5B9088-EB1A-4B28-89B7-A0D8BB4DA8E3}"/>
              </a:ext>
            </a:extLst>
          </p:cNvPr>
          <p:cNvSpPr/>
          <p:nvPr/>
        </p:nvSpPr>
        <p:spPr>
          <a:xfrm>
            <a:off x="8515350" y="3276600"/>
            <a:ext cx="3457575" cy="238125"/>
          </a:xfrm>
          <a:prstGeom prst="roundRect">
            <a:avLst/>
          </a:prstGeom>
          <a:no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C1E8E170-9532-4C48-B023-60A1F6403303}"/>
              </a:ext>
            </a:extLst>
          </p:cNvPr>
          <p:cNvSpPr/>
          <p:nvPr/>
        </p:nvSpPr>
        <p:spPr>
          <a:xfrm>
            <a:off x="8515349" y="4514850"/>
            <a:ext cx="3457575" cy="238125"/>
          </a:xfrm>
          <a:prstGeom prst="roundRect">
            <a:avLst/>
          </a:prstGeom>
          <a:no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997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BD02D496-6B73-4F97-A645-768B8C29F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8" name="Google Shape;288;p2"/>
          <p:cNvSpPr txBox="1">
            <a:spLocks noGrp="1"/>
          </p:cNvSpPr>
          <p:nvPr>
            <p:ph type="ctrTitle" idx="4294967295"/>
          </p:nvPr>
        </p:nvSpPr>
        <p:spPr>
          <a:xfrm>
            <a:off x="5436628" y="1866134"/>
            <a:ext cx="6370513" cy="2109717"/>
          </a:xfrm>
          <a:prstGeom prst="rect">
            <a:avLst/>
          </a:prstGeom>
        </p:spPr>
        <p:txBody>
          <a:bodyPr spcFirstLastPara="1" vert="horz" lIns="91440" tIns="45720" rIns="91440" bIns="45720" rtlCol="0" anchor="b" anchorCtr="0">
            <a:normAutofit/>
          </a:bodyPr>
          <a:lstStyle/>
          <a:p>
            <a:pPr marL="0" lvl="0" indent="0" algn="ctr">
              <a:spcBef>
                <a:spcPct val="0"/>
              </a:spcBef>
              <a:spcAft>
                <a:spcPts val="0"/>
              </a:spcAft>
              <a:buSzPts val="5400"/>
            </a:pPr>
            <a:r>
              <a:rPr lang="en-US" sz="6600" b="1" kern="1200">
                <a:solidFill>
                  <a:srgbClr val="002060"/>
                </a:solidFill>
                <a:ea typeface="+mj-ea"/>
              </a:rPr>
              <a:t>Project: RIFT</a:t>
            </a:r>
            <a:endParaRPr lang="en-US">
              <a:ea typeface="+mj-ea"/>
            </a:endParaRPr>
          </a:p>
          <a:p>
            <a:pPr marL="0" lvl="0" indent="0" algn="ctr">
              <a:spcBef>
                <a:spcPct val="0"/>
              </a:spcBef>
              <a:spcAft>
                <a:spcPts val="0"/>
              </a:spcAft>
              <a:buSzPts val="5400"/>
            </a:pPr>
            <a:r>
              <a:rPr lang="en-US" sz="3200" b="1" kern="1200">
                <a:solidFill>
                  <a:srgbClr val="002060"/>
                </a:solidFill>
                <a:ea typeface="+mj-ea"/>
              </a:rPr>
              <a:t>Real-Time Identification of Fraudulent Transactions</a:t>
            </a:r>
          </a:p>
        </p:txBody>
      </p:sp>
      <p:grpSp>
        <p:nvGrpSpPr>
          <p:cNvPr id="106" name="Group 105">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07" name="Straight Connector 106">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289" name="Google Shape;289;p2"/>
          <p:cNvSpPr txBox="1">
            <a:spLocks noGrp="1"/>
          </p:cNvSpPr>
          <p:nvPr>
            <p:ph type="subTitle" idx="4294967295"/>
          </p:nvPr>
        </p:nvSpPr>
        <p:spPr>
          <a:xfrm>
            <a:off x="5942819" y="5023540"/>
            <a:ext cx="5790536" cy="1265291"/>
          </a:xfrm>
          <a:prstGeom prst="rect">
            <a:avLst/>
          </a:prstGeom>
        </p:spPr>
        <p:txBody>
          <a:bodyPr spcFirstLastPara="1" vert="horz" wrap="square" lIns="91440" tIns="45720" rIns="91440" bIns="45720" rtlCol="0" anchor="t" anchorCtr="0">
            <a:noAutofit/>
          </a:bodyPr>
          <a:lstStyle/>
          <a:p>
            <a:pPr marL="0" lvl="0" indent="0">
              <a:spcAft>
                <a:spcPts val="0"/>
              </a:spcAft>
              <a:buSzPts val="2400"/>
              <a:buNone/>
            </a:pPr>
            <a:r>
              <a:rPr lang="en-US" sz="1600" kern="1200" err="1">
                <a:solidFill>
                  <a:schemeClr val="tx1"/>
                </a:solidFill>
                <a:ea typeface="+mn-ea"/>
              </a:rPr>
              <a:t>Sayesha</a:t>
            </a:r>
            <a:r>
              <a:rPr lang="en-US" sz="1600" kern="1200">
                <a:solidFill>
                  <a:schemeClr val="tx1"/>
                </a:solidFill>
                <a:ea typeface="+mn-ea"/>
              </a:rPr>
              <a:t> </a:t>
            </a:r>
            <a:r>
              <a:rPr lang="en-US" sz="1600" kern="1200" err="1">
                <a:solidFill>
                  <a:schemeClr val="tx1"/>
                </a:solidFill>
                <a:ea typeface="+mn-ea"/>
              </a:rPr>
              <a:t>Aravapalli</a:t>
            </a:r>
            <a:r>
              <a:rPr lang="en-US" sz="1600" kern="1200">
                <a:solidFill>
                  <a:schemeClr val="tx1"/>
                </a:solidFill>
                <a:ea typeface="+mn-ea"/>
              </a:rPr>
              <a:t>, Truett Bloxsom, </a:t>
            </a:r>
            <a:r>
              <a:rPr lang="en-US" sz="1600" kern="1200" err="1">
                <a:solidFill>
                  <a:schemeClr val="tx1"/>
                </a:solidFill>
                <a:ea typeface="+mn-ea"/>
              </a:rPr>
              <a:t>Qingzi</a:t>
            </a:r>
            <a:r>
              <a:rPr lang="en-US" sz="1600" kern="1200">
                <a:solidFill>
                  <a:schemeClr val="tx1"/>
                </a:solidFill>
                <a:ea typeface="+mn-ea"/>
              </a:rPr>
              <a:t> Zeng, Matthew Zlotnik</a:t>
            </a:r>
          </a:p>
          <a:p>
            <a:pPr marL="0" indent="0">
              <a:buSzPts val="2400"/>
              <a:buNone/>
            </a:pPr>
            <a:r>
              <a:rPr lang="en-US" sz="1600" kern="1200">
                <a:solidFill>
                  <a:schemeClr val="tx1"/>
                </a:solidFill>
                <a:ea typeface="+mn-ea"/>
              </a:rPr>
              <a:t>Faculty Advisors: </a:t>
            </a:r>
            <a:r>
              <a:rPr lang="en-US" sz="1600" kern="1200" err="1">
                <a:solidFill>
                  <a:schemeClr val="tx1"/>
                </a:solidFill>
                <a:ea typeface="+mn-ea"/>
              </a:rPr>
              <a:t>Tejwansh</a:t>
            </a:r>
            <a:r>
              <a:rPr lang="en-US" sz="1600" kern="1200">
                <a:solidFill>
                  <a:schemeClr val="tx1"/>
                </a:solidFill>
                <a:ea typeface="+mn-ea"/>
              </a:rPr>
              <a:t> S. Anand, Daniel Mitchell</a:t>
            </a:r>
          </a:p>
          <a:p>
            <a:pPr marL="0" lvl="0" indent="0">
              <a:spcAft>
                <a:spcPts val="0"/>
              </a:spcAft>
              <a:buSzPts val="2400"/>
              <a:buNone/>
            </a:pPr>
            <a:r>
              <a:rPr lang="en-US" sz="1600" kern="1200">
                <a:solidFill>
                  <a:schemeClr val="tx1"/>
                </a:solidFill>
                <a:ea typeface="+mn-ea"/>
              </a:rPr>
              <a:t>Sponsors: Carolina Barcenas, </a:t>
            </a:r>
            <a:r>
              <a:rPr lang="en-US" sz="1600" kern="1200" err="1">
                <a:solidFill>
                  <a:schemeClr val="tx1"/>
                </a:solidFill>
                <a:ea typeface="+mn-ea"/>
              </a:rPr>
              <a:t>Chiranjeet</a:t>
            </a:r>
            <a:r>
              <a:rPr lang="en-US" sz="1600" kern="1200">
                <a:solidFill>
                  <a:schemeClr val="tx1"/>
                </a:solidFill>
                <a:ea typeface="+mn-ea"/>
              </a:rPr>
              <a:t> </a:t>
            </a:r>
            <a:r>
              <a:rPr lang="en-US" sz="1600" kern="1200" err="1">
                <a:solidFill>
                  <a:schemeClr val="tx1"/>
                </a:solidFill>
                <a:ea typeface="+mn-ea"/>
              </a:rPr>
              <a:t>Chetia</a:t>
            </a:r>
            <a:r>
              <a:rPr lang="en-US" sz="1600" kern="1200">
                <a:solidFill>
                  <a:schemeClr val="tx1"/>
                </a:solidFill>
                <a:ea typeface="+mn-ea"/>
              </a:rPr>
              <a:t>, Jianhua Huang</a:t>
            </a:r>
          </a:p>
        </p:txBody>
      </p:sp>
      <p:sp>
        <p:nvSpPr>
          <p:cNvPr id="110" name="Rectangle 10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5" y="269325"/>
            <a:ext cx="3700492"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91" name="Google Shape;291;p2"/>
          <p:cNvPicPr preferRelativeResize="0"/>
          <p:nvPr/>
        </p:nvPicPr>
        <p:blipFill>
          <a:blip r:embed="rId3"/>
          <a:stretch>
            <a:fillRect/>
          </a:stretch>
        </p:blipFill>
        <p:spPr>
          <a:xfrm>
            <a:off x="903172" y="2387992"/>
            <a:ext cx="3258588" cy="1051713"/>
          </a:xfrm>
          <a:prstGeom prst="rect">
            <a:avLst/>
          </a:prstGeom>
          <a:noFill/>
        </p:spPr>
      </p:pic>
      <p:pic>
        <p:nvPicPr>
          <p:cNvPr id="290" name="Google Shape;290;p2"/>
          <p:cNvPicPr preferRelativeResize="0"/>
          <p:nvPr/>
        </p:nvPicPr>
        <p:blipFill rotWithShape="1">
          <a:blip r:embed="rId4"/>
          <a:stretch/>
        </p:blipFill>
        <p:spPr>
          <a:xfrm>
            <a:off x="913068" y="5021029"/>
            <a:ext cx="3258588" cy="1050894"/>
          </a:xfrm>
          <a:prstGeom prst="rect">
            <a:avLst/>
          </a:prstGeom>
          <a:noFill/>
        </p:spPr>
      </p:pic>
      <p:sp>
        <p:nvSpPr>
          <p:cNvPr id="3" name="Slide Number Placeholder 2">
            <a:extLst>
              <a:ext uri="{FF2B5EF4-FFF2-40B4-BE49-F238E27FC236}">
                <a16:creationId xmlns:a16="http://schemas.microsoft.com/office/drawing/2014/main" id="{6D3B0337-960D-449F-A6C6-617A05D2068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2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B0DC23-7071-4EEE-8274-182D8A331D53}"/>
              </a:ext>
            </a:extLst>
          </p:cNvPr>
          <p:cNvSpPr txBox="1"/>
          <p:nvPr/>
        </p:nvSpPr>
        <p:spPr>
          <a:xfrm>
            <a:off x="1917792" y="3544541"/>
            <a:ext cx="78196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3" name="Rectangle: Rounded Corners 22">
            <a:extLst>
              <a:ext uri="{FF2B5EF4-FFF2-40B4-BE49-F238E27FC236}">
                <a16:creationId xmlns:a16="http://schemas.microsoft.com/office/drawing/2014/main" id="{8ADC1E6C-C2E2-4917-B65B-2232151059F3}"/>
              </a:ext>
            </a:extLst>
          </p:cNvPr>
          <p:cNvSpPr/>
          <p:nvPr/>
        </p:nvSpPr>
        <p:spPr>
          <a:xfrm>
            <a:off x="1109356" y="4116372"/>
            <a:ext cx="3360189" cy="1630730"/>
          </a:xfrm>
          <a:prstGeom prst="roundRect">
            <a:avLst/>
          </a:prstGeom>
          <a:solidFill>
            <a:schemeClr val="accent1"/>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a:cs typeface="Arial"/>
            </a:endParaRPr>
          </a:p>
          <a:p>
            <a:pPr algn="ctr"/>
            <a:r>
              <a:rPr lang="en-US" sz="1800">
                <a:latin typeface="Arial"/>
                <a:cs typeface="Arial"/>
              </a:rPr>
              <a:t>Block </a:t>
            </a:r>
            <a:endParaRPr lang="en-US" sz="1800">
              <a:ea typeface="+mn-lt"/>
              <a:cs typeface="+mn-lt"/>
            </a:endParaRPr>
          </a:p>
          <a:p>
            <a:pPr algn="ctr"/>
            <a:r>
              <a:rPr lang="en-US" sz="1800">
                <a:latin typeface="Arial"/>
                <a:cs typeface="Arial"/>
              </a:rPr>
              <a:t>Bins – 462448 and 415222 </a:t>
            </a:r>
            <a:endParaRPr lang="en-US" sz="1800">
              <a:ea typeface="+mn-lt"/>
              <a:cs typeface="+mn-lt"/>
            </a:endParaRPr>
          </a:p>
          <a:p>
            <a:pPr algn="ctr"/>
            <a:r>
              <a:rPr lang="en-US" sz="1800">
                <a:latin typeface="Arial"/>
                <a:cs typeface="Arial"/>
              </a:rPr>
              <a:t>Bid – 10017234</a:t>
            </a:r>
            <a:endParaRPr lang="en-US" sz="1800">
              <a:ea typeface="+mn-lt"/>
              <a:cs typeface="+mn-lt"/>
            </a:endParaRPr>
          </a:p>
          <a:p>
            <a:pPr algn="ctr"/>
            <a:r>
              <a:rPr lang="en-US" sz="1800">
                <a:latin typeface="Arial"/>
                <a:cs typeface="Arial"/>
              </a:rPr>
              <a:t>Countries - BR, BG, AR, HN</a:t>
            </a:r>
            <a:endParaRPr lang="en-US" sz="1800">
              <a:ea typeface="+mn-lt"/>
              <a:cs typeface="+mn-lt"/>
            </a:endParaRPr>
          </a:p>
          <a:p>
            <a:pPr algn="ctr"/>
            <a:r>
              <a:rPr lang="en-US" sz="1800">
                <a:latin typeface="Arial"/>
                <a:cs typeface="Arial"/>
              </a:rPr>
              <a:t>From hour 1:00</a:t>
            </a:r>
            <a:endParaRPr lang="en-US" sz="1800">
              <a:ea typeface="+mn-lt"/>
              <a:cs typeface="Arial"/>
            </a:endParaRPr>
          </a:p>
          <a:p>
            <a:pPr algn="ctr"/>
            <a:endParaRPr lang="en-US" sz="1800">
              <a:latin typeface="Arial"/>
              <a:cs typeface="Arial"/>
            </a:endParaRPr>
          </a:p>
        </p:txBody>
      </p:sp>
      <p:sp>
        <p:nvSpPr>
          <p:cNvPr id="25" name="Arrow: Right 24">
            <a:extLst>
              <a:ext uri="{FF2B5EF4-FFF2-40B4-BE49-F238E27FC236}">
                <a16:creationId xmlns:a16="http://schemas.microsoft.com/office/drawing/2014/main" id="{7F7A3A62-4D79-4B87-9106-62ACE6CF7045}"/>
              </a:ext>
            </a:extLst>
          </p:cNvPr>
          <p:cNvSpPr/>
          <p:nvPr/>
        </p:nvSpPr>
        <p:spPr>
          <a:xfrm>
            <a:off x="5619305" y="4903894"/>
            <a:ext cx="728240" cy="271109"/>
          </a:xfrm>
          <a:prstGeom prst="right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13CD5E-9C99-4197-B6F6-84CEBAA14D7F}"/>
              </a:ext>
            </a:extLst>
          </p:cNvPr>
          <p:cNvSpPr txBox="1"/>
          <p:nvPr/>
        </p:nvSpPr>
        <p:spPr>
          <a:xfrm>
            <a:off x="6121400" y="35179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9" name="Table 14">
            <a:extLst>
              <a:ext uri="{FF2B5EF4-FFF2-40B4-BE49-F238E27FC236}">
                <a16:creationId xmlns:a16="http://schemas.microsoft.com/office/drawing/2014/main" id="{D6D857CC-C2C6-4D5B-9B09-8252A2E2D67D}"/>
              </a:ext>
            </a:extLst>
          </p:cNvPr>
          <p:cNvGraphicFramePr>
            <a:graphicFrameLocks noGrp="1"/>
          </p:cNvGraphicFramePr>
          <p:nvPr>
            <p:extLst>
              <p:ext uri="{D42A27DB-BD31-4B8C-83A1-F6EECF244321}">
                <p14:modId xmlns:p14="http://schemas.microsoft.com/office/powerpoint/2010/main" val="824543761"/>
              </p:ext>
            </p:extLst>
          </p:nvPr>
        </p:nvGraphicFramePr>
        <p:xfrm>
          <a:off x="1537032" y="2638883"/>
          <a:ext cx="5746348" cy="1050236"/>
        </p:xfrm>
        <a:graphic>
          <a:graphicData uri="http://schemas.openxmlformats.org/drawingml/2006/table">
            <a:tbl>
              <a:tblPr firstRow="1" bandRow="1">
                <a:tableStyleId>{6E25E649-3F16-4E02-A733-19D2CDBF48F0}</a:tableStyleId>
              </a:tblPr>
              <a:tblGrid>
                <a:gridCol w="813655">
                  <a:extLst>
                    <a:ext uri="{9D8B030D-6E8A-4147-A177-3AD203B41FA5}">
                      <a16:colId xmlns:a16="http://schemas.microsoft.com/office/drawing/2014/main" val="2062257589"/>
                    </a:ext>
                  </a:extLst>
                </a:gridCol>
                <a:gridCol w="999991">
                  <a:extLst>
                    <a:ext uri="{9D8B030D-6E8A-4147-A177-3AD203B41FA5}">
                      <a16:colId xmlns:a16="http://schemas.microsoft.com/office/drawing/2014/main" val="2178774506"/>
                    </a:ext>
                  </a:extLst>
                </a:gridCol>
                <a:gridCol w="940456">
                  <a:extLst>
                    <a:ext uri="{9D8B030D-6E8A-4147-A177-3AD203B41FA5}">
                      <a16:colId xmlns:a16="http://schemas.microsoft.com/office/drawing/2014/main" val="3292134161"/>
                    </a:ext>
                  </a:extLst>
                </a:gridCol>
                <a:gridCol w="1496123">
                  <a:extLst>
                    <a:ext uri="{9D8B030D-6E8A-4147-A177-3AD203B41FA5}">
                      <a16:colId xmlns:a16="http://schemas.microsoft.com/office/drawing/2014/main" val="3634144049"/>
                    </a:ext>
                  </a:extLst>
                </a:gridCol>
                <a:gridCol w="1496123">
                  <a:extLst>
                    <a:ext uri="{9D8B030D-6E8A-4147-A177-3AD203B41FA5}">
                      <a16:colId xmlns:a16="http://schemas.microsoft.com/office/drawing/2014/main" val="1559137574"/>
                    </a:ext>
                  </a:extLst>
                </a:gridCol>
              </a:tblGrid>
              <a:tr h="308556">
                <a:tc>
                  <a:txBody>
                    <a:bodyPr/>
                    <a:lstStyle/>
                    <a:p>
                      <a:pPr lvl="0" algn="ctr">
                        <a:buNone/>
                      </a:pPr>
                      <a:r>
                        <a:rPr lang="en-US"/>
                        <a:t>Cluster</a:t>
                      </a:r>
                    </a:p>
                  </a:txBody>
                  <a:tcPr/>
                </a:tc>
                <a:tc>
                  <a:txBody>
                    <a:bodyPr/>
                    <a:lstStyle/>
                    <a:p>
                      <a:pPr lvl="0" algn="ctr">
                        <a:buNone/>
                      </a:pPr>
                      <a:r>
                        <a:rPr lang="en-US"/>
                        <a:t>Bin</a:t>
                      </a:r>
                    </a:p>
                  </a:txBody>
                  <a:tcPr/>
                </a:tc>
                <a:tc>
                  <a:txBody>
                    <a:bodyPr/>
                    <a:lstStyle/>
                    <a:p>
                      <a:pPr lvl="0" algn="ctr">
                        <a:buNone/>
                      </a:pPr>
                      <a:r>
                        <a:rPr lang="en-US"/>
                        <a:t>Count</a:t>
                      </a:r>
                    </a:p>
                  </a:txBody>
                  <a:tcPr/>
                </a:tc>
                <a:tc>
                  <a:txBody>
                    <a:bodyPr/>
                    <a:lstStyle/>
                    <a:p>
                      <a:pPr lvl="0" algn="ctr">
                        <a:buNone/>
                      </a:pPr>
                      <a:r>
                        <a:rPr lang="en-US"/>
                        <a:t>Percentage</a:t>
                      </a:r>
                    </a:p>
                  </a:txBody>
                  <a:tcPr/>
                </a:tc>
                <a:tc>
                  <a:txBody>
                    <a:bodyPr/>
                    <a:lstStyle/>
                    <a:p>
                      <a:pPr lvl="0" algn="ctr">
                        <a:buNone/>
                      </a:pPr>
                      <a:r>
                        <a:rPr lang="en-US"/>
                        <a:t>Cluster Size</a:t>
                      </a:r>
                    </a:p>
                  </a:txBody>
                  <a:tcPr/>
                </a:tc>
                <a:extLst>
                  <a:ext uri="{0D108BD9-81ED-4DB2-BD59-A6C34878D82A}">
                    <a16:rowId xmlns:a16="http://schemas.microsoft.com/office/drawing/2014/main" val="3222066141"/>
                  </a:ext>
                </a:extLst>
              </a:tr>
              <a:tr h="370840">
                <a:tc>
                  <a:txBody>
                    <a:bodyPr/>
                    <a:lstStyle/>
                    <a:p>
                      <a:pPr algn="ctr"/>
                      <a:r>
                        <a:rPr lang="en-US"/>
                        <a:t>3</a:t>
                      </a:r>
                    </a:p>
                  </a:txBody>
                  <a:tcPr/>
                </a:tc>
                <a:tc>
                  <a:txBody>
                    <a:bodyPr/>
                    <a:lstStyle/>
                    <a:p>
                      <a:pPr algn="ctr"/>
                      <a:r>
                        <a:rPr lang="en-US"/>
                        <a:t>426448</a:t>
                      </a:r>
                    </a:p>
                  </a:txBody>
                  <a:tcPr/>
                </a:tc>
                <a:tc>
                  <a:txBody>
                    <a:bodyPr/>
                    <a:lstStyle/>
                    <a:p>
                      <a:pPr algn="ctr"/>
                      <a:r>
                        <a:rPr lang="en-US"/>
                        <a:t>704</a:t>
                      </a:r>
                    </a:p>
                  </a:txBody>
                  <a:tcPr/>
                </a:tc>
                <a:tc>
                  <a:txBody>
                    <a:bodyPr/>
                    <a:lstStyle/>
                    <a:p>
                      <a:pPr algn="ctr"/>
                      <a:r>
                        <a:rPr lang="en-US"/>
                        <a:t>57.89%</a:t>
                      </a:r>
                    </a:p>
                  </a:txBody>
                  <a:tcPr/>
                </a:tc>
                <a:tc>
                  <a:txBody>
                    <a:bodyPr/>
                    <a:lstStyle/>
                    <a:p>
                      <a:pPr lvl="0" algn="ctr">
                        <a:buNone/>
                      </a:pPr>
                      <a:r>
                        <a:rPr lang="en-US"/>
                        <a:t>1216</a:t>
                      </a:r>
                    </a:p>
                  </a:txBody>
                  <a:tcPr/>
                </a:tc>
                <a:extLst>
                  <a:ext uri="{0D108BD9-81ED-4DB2-BD59-A6C34878D82A}">
                    <a16:rowId xmlns:a16="http://schemas.microsoft.com/office/drawing/2014/main" val="1984758961"/>
                  </a:ext>
                </a:extLst>
              </a:tr>
              <a:tr h="370840">
                <a:tc>
                  <a:txBody>
                    <a:bodyPr/>
                    <a:lstStyle/>
                    <a:p>
                      <a:pPr algn="ctr"/>
                      <a:r>
                        <a:rPr lang="en-US"/>
                        <a:t>3</a:t>
                      </a:r>
                    </a:p>
                  </a:txBody>
                  <a:tcPr/>
                </a:tc>
                <a:tc>
                  <a:txBody>
                    <a:bodyPr/>
                    <a:lstStyle/>
                    <a:p>
                      <a:pPr algn="ctr"/>
                      <a:r>
                        <a:rPr lang="en-US"/>
                        <a:t>415222</a:t>
                      </a:r>
                    </a:p>
                  </a:txBody>
                  <a:tcPr/>
                </a:tc>
                <a:tc>
                  <a:txBody>
                    <a:bodyPr/>
                    <a:lstStyle/>
                    <a:p>
                      <a:pPr algn="ctr"/>
                      <a:r>
                        <a:rPr lang="en-US"/>
                        <a:t>432</a:t>
                      </a:r>
                    </a:p>
                  </a:txBody>
                  <a:tcPr/>
                </a:tc>
                <a:tc>
                  <a:txBody>
                    <a:bodyPr/>
                    <a:lstStyle/>
                    <a:p>
                      <a:pPr algn="ctr"/>
                      <a:r>
                        <a:rPr lang="en-US"/>
                        <a:t>35.52%</a:t>
                      </a:r>
                    </a:p>
                  </a:txBody>
                  <a:tcPr/>
                </a:tc>
                <a:tc>
                  <a:txBody>
                    <a:bodyPr/>
                    <a:lstStyle/>
                    <a:p>
                      <a:pPr lvl="0" algn="ctr">
                        <a:buNone/>
                      </a:pPr>
                      <a:r>
                        <a:rPr lang="en-US"/>
                        <a:t>1216</a:t>
                      </a:r>
                    </a:p>
                  </a:txBody>
                  <a:tcPr/>
                </a:tc>
                <a:extLst>
                  <a:ext uri="{0D108BD9-81ED-4DB2-BD59-A6C34878D82A}">
                    <a16:rowId xmlns:a16="http://schemas.microsoft.com/office/drawing/2014/main" val="181362558"/>
                  </a:ext>
                </a:extLst>
              </a:tr>
            </a:tbl>
          </a:graphicData>
        </a:graphic>
      </p:graphicFrame>
      <p:sp>
        <p:nvSpPr>
          <p:cNvPr id="2" name="Slide Number Placeholder 1">
            <a:extLst>
              <a:ext uri="{FF2B5EF4-FFF2-40B4-BE49-F238E27FC236}">
                <a16:creationId xmlns:a16="http://schemas.microsoft.com/office/drawing/2014/main" id="{5BBD8017-7B71-4A10-B585-9E86BBBFB3A1}"/>
              </a:ext>
            </a:extLst>
          </p:cNvPr>
          <p:cNvSpPr>
            <a:spLocks noGrp="1"/>
          </p:cNvSpPr>
          <p:nvPr>
            <p:ph type="sldNum" idx="12"/>
          </p:nvPr>
        </p:nvSpPr>
        <p:spPr/>
        <p:txBody>
          <a:bodyPr/>
          <a:lstStyle/>
          <a:p>
            <a:fld id="{00000000-1234-1234-1234-123412341234}" type="slidenum">
              <a:rPr lang="en-US"/>
              <a:t>20</a:t>
            </a:fld>
            <a:endParaRPr lang="en-US"/>
          </a:p>
        </p:txBody>
      </p:sp>
      <p:sp>
        <p:nvSpPr>
          <p:cNvPr id="3" name="Rectangle: Rounded Corners 2">
            <a:extLst>
              <a:ext uri="{FF2B5EF4-FFF2-40B4-BE49-F238E27FC236}">
                <a16:creationId xmlns:a16="http://schemas.microsoft.com/office/drawing/2014/main" id="{B54DA3BF-1195-44B5-B39A-16F8B7E6CCAD}"/>
              </a:ext>
            </a:extLst>
          </p:cNvPr>
          <p:cNvSpPr/>
          <p:nvPr/>
        </p:nvSpPr>
        <p:spPr>
          <a:xfrm>
            <a:off x="7716157" y="4178302"/>
            <a:ext cx="3934731" cy="1632855"/>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a:latin typeface="Arial"/>
                <a:ea typeface="Segoe UI"/>
                <a:cs typeface="Segoe UI"/>
              </a:rPr>
              <a:t>​</a:t>
            </a:r>
          </a:p>
          <a:p>
            <a:r>
              <a:rPr lang="en-US" sz="1800" b="1">
                <a:solidFill>
                  <a:srgbClr val="FFFFFF"/>
                </a:solidFill>
                <a:latin typeface="Arial"/>
                <a:ea typeface="Segoe UI"/>
                <a:cs typeface="Segoe UI"/>
              </a:rPr>
              <a:t>Net Monetary Gain : ~$ 336,000  </a:t>
            </a:r>
            <a:r>
              <a:rPr lang="en-US" sz="1800">
                <a:latin typeface="Arial"/>
                <a:ea typeface="Segoe UI"/>
                <a:cs typeface="Segoe UI"/>
              </a:rPr>
              <a:t>​</a:t>
            </a:r>
          </a:p>
          <a:p>
            <a:pPr algn="ctr"/>
            <a:r>
              <a:rPr lang="en-US" sz="1800">
                <a:solidFill>
                  <a:srgbClr val="FFFFFF"/>
                </a:solidFill>
                <a:latin typeface="Arial"/>
                <a:ea typeface="Segoe UI"/>
                <a:cs typeface="Segoe UI"/>
              </a:rPr>
              <a:t>Gain (TP)   :  $ </a:t>
            </a:r>
            <a:r>
              <a:rPr lang="en-US" sz="1800">
                <a:solidFill>
                  <a:srgbClr val="FFFFFF"/>
                </a:solidFill>
                <a:latin typeface="Arial"/>
                <a:ea typeface="Segoe UI"/>
                <a:cs typeface="Arial"/>
              </a:rPr>
              <a:t>581,427</a:t>
            </a:r>
            <a:r>
              <a:rPr lang="en-US" sz="1800">
                <a:latin typeface="Arial"/>
                <a:ea typeface="Segoe UI"/>
                <a:cs typeface="Arial"/>
              </a:rPr>
              <a:t> </a:t>
            </a:r>
            <a:r>
              <a:rPr lang="en-US" sz="1800">
                <a:solidFill>
                  <a:srgbClr val="FFFFFF"/>
                </a:solidFill>
                <a:latin typeface="Arial"/>
                <a:ea typeface="Segoe UI"/>
                <a:cs typeface="Segoe UI"/>
              </a:rPr>
              <a:t> </a:t>
            </a:r>
            <a:r>
              <a:rPr lang="en-US" sz="1800">
                <a:latin typeface="Arial"/>
                <a:ea typeface="Segoe UI"/>
                <a:cs typeface="Segoe UI"/>
              </a:rPr>
              <a:t>​</a:t>
            </a:r>
          </a:p>
          <a:p>
            <a:pPr algn="ctr" rtl="0"/>
            <a:r>
              <a:rPr lang="en-US" sz="1800">
                <a:solidFill>
                  <a:srgbClr val="FFFFFF"/>
                </a:solidFill>
                <a:latin typeface="Arial"/>
                <a:ea typeface="Segoe UI"/>
                <a:cs typeface="Segoe UI"/>
              </a:rPr>
              <a:t>False Alarm (FP)  : $23,693</a:t>
            </a:r>
            <a:endParaRPr lang="en-US" sz="1800">
              <a:latin typeface="Arial"/>
              <a:ea typeface="Segoe UI"/>
              <a:cs typeface="Segoe UI"/>
            </a:endParaRPr>
          </a:p>
          <a:p>
            <a:pPr algn="ctr" rtl="0"/>
            <a:r>
              <a:rPr lang="en-US" sz="1800">
                <a:solidFill>
                  <a:srgbClr val="FFFFFF"/>
                </a:solidFill>
                <a:latin typeface="Arial"/>
                <a:ea typeface="Segoe UI"/>
                <a:cs typeface="Segoe UI"/>
              </a:rPr>
              <a:t> Loss (FN) : $ 221,551</a:t>
            </a:r>
            <a:endParaRPr lang="en-US">
              <a:latin typeface="Arial"/>
              <a:ea typeface="Segoe UI"/>
              <a:cs typeface="Segoe UI"/>
            </a:endParaRPr>
          </a:p>
          <a:p>
            <a:pPr algn="ctr" rtl="0"/>
            <a:r>
              <a:rPr lang="en-US">
                <a:latin typeface="Arial"/>
                <a:ea typeface="Segoe UI"/>
                <a:cs typeface="Segoe UI"/>
              </a:rPr>
              <a:t>​</a:t>
            </a:r>
            <a:endParaRPr lang="en-US"/>
          </a:p>
        </p:txBody>
      </p:sp>
      <p:graphicFrame>
        <p:nvGraphicFramePr>
          <p:cNvPr id="11" name="Table 14">
            <a:extLst>
              <a:ext uri="{FF2B5EF4-FFF2-40B4-BE49-F238E27FC236}">
                <a16:creationId xmlns:a16="http://schemas.microsoft.com/office/drawing/2014/main" id="{74E1FC88-3F6E-4923-86A9-F37600CB2C33}"/>
              </a:ext>
            </a:extLst>
          </p:cNvPr>
          <p:cNvGraphicFramePr>
            <a:graphicFrameLocks noGrp="1"/>
          </p:cNvGraphicFramePr>
          <p:nvPr>
            <p:extLst>
              <p:ext uri="{D42A27DB-BD31-4B8C-83A1-F6EECF244321}">
                <p14:modId xmlns:p14="http://schemas.microsoft.com/office/powerpoint/2010/main" val="3041838032"/>
              </p:ext>
            </p:extLst>
          </p:nvPr>
        </p:nvGraphicFramePr>
        <p:xfrm>
          <a:off x="1543050" y="1428750"/>
          <a:ext cx="5746346" cy="1050235"/>
        </p:xfrm>
        <a:graphic>
          <a:graphicData uri="http://schemas.openxmlformats.org/drawingml/2006/table">
            <a:tbl>
              <a:tblPr firstRow="1" bandRow="1">
                <a:tableStyleId>{6E25E649-3F16-4E02-A733-19D2CDBF48F0}</a:tableStyleId>
              </a:tblPr>
              <a:tblGrid>
                <a:gridCol w="813654">
                  <a:extLst>
                    <a:ext uri="{9D8B030D-6E8A-4147-A177-3AD203B41FA5}">
                      <a16:colId xmlns:a16="http://schemas.microsoft.com/office/drawing/2014/main" val="2062257589"/>
                    </a:ext>
                  </a:extLst>
                </a:gridCol>
                <a:gridCol w="1030844">
                  <a:extLst>
                    <a:ext uri="{9D8B030D-6E8A-4147-A177-3AD203B41FA5}">
                      <a16:colId xmlns:a16="http://schemas.microsoft.com/office/drawing/2014/main" val="2178774506"/>
                    </a:ext>
                  </a:extLst>
                </a:gridCol>
                <a:gridCol w="909602">
                  <a:extLst>
                    <a:ext uri="{9D8B030D-6E8A-4147-A177-3AD203B41FA5}">
                      <a16:colId xmlns:a16="http://schemas.microsoft.com/office/drawing/2014/main" val="3292134161"/>
                    </a:ext>
                  </a:extLst>
                </a:gridCol>
                <a:gridCol w="1496123">
                  <a:extLst>
                    <a:ext uri="{9D8B030D-6E8A-4147-A177-3AD203B41FA5}">
                      <a16:colId xmlns:a16="http://schemas.microsoft.com/office/drawing/2014/main" val="3634144049"/>
                    </a:ext>
                  </a:extLst>
                </a:gridCol>
                <a:gridCol w="1496123">
                  <a:extLst>
                    <a:ext uri="{9D8B030D-6E8A-4147-A177-3AD203B41FA5}">
                      <a16:colId xmlns:a16="http://schemas.microsoft.com/office/drawing/2014/main" val="1559137574"/>
                    </a:ext>
                  </a:extLst>
                </a:gridCol>
              </a:tblGrid>
              <a:tr h="308556">
                <a:tc>
                  <a:txBody>
                    <a:bodyPr/>
                    <a:lstStyle/>
                    <a:p>
                      <a:pPr lvl="0" algn="ctr">
                        <a:buNone/>
                      </a:pPr>
                      <a:r>
                        <a:rPr lang="en-US"/>
                        <a:t>Cluster</a:t>
                      </a:r>
                    </a:p>
                  </a:txBody>
                  <a:tcPr/>
                </a:tc>
                <a:tc>
                  <a:txBody>
                    <a:bodyPr/>
                    <a:lstStyle/>
                    <a:p>
                      <a:pPr lvl="0" algn="ctr">
                        <a:buNone/>
                      </a:pPr>
                      <a:r>
                        <a:rPr lang="en-US"/>
                        <a:t>Bid</a:t>
                      </a:r>
                    </a:p>
                  </a:txBody>
                  <a:tcPr/>
                </a:tc>
                <a:tc>
                  <a:txBody>
                    <a:bodyPr/>
                    <a:lstStyle/>
                    <a:p>
                      <a:pPr lvl="0" algn="ctr">
                        <a:buNone/>
                      </a:pPr>
                      <a:r>
                        <a:rPr lang="en-US"/>
                        <a:t>Count</a:t>
                      </a:r>
                    </a:p>
                  </a:txBody>
                  <a:tcPr/>
                </a:tc>
                <a:tc>
                  <a:txBody>
                    <a:bodyPr/>
                    <a:lstStyle/>
                    <a:p>
                      <a:pPr lvl="0" algn="ctr">
                        <a:buNone/>
                      </a:pPr>
                      <a:r>
                        <a:rPr lang="en-US"/>
                        <a:t>Percentage</a:t>
                      </a:r>
                    </a:p>
                  </a:txBody>
                  <a:tcPr/>
                </a:tc>
                <a:tc>
                  <a:txBody>
                    <a:bodyPr/>
                    <a:lstStyle/>
                    <a:p>
                      <a:pPr lvl="0" algn="ctr">
                        <a:buNone/>
                      </a:pPr>
                      <a:r>
                        <a:rPr lang="en-US"/>
                        <a:t>Cluster Size</a:t>
                      </a:r>
                    </a:p>
                  </a:txBody>
                  <a:tcPr/>
                </a:tc>
                <a:extLst>
                  <a:ext uri="{0D108BD9-81ED-4DB2-BD59-A6C34878D82A}">
                    <a16:rowId xmlns:a16="http://schemas.microsoft.com/office/drawing/2014/main" val="3222066141"/>
                  </a:ext>
                </a:extLst>
              </a:tr>
              <a:tr h="370840">
                <a:tc>
                  <a:txBody>
                    <a:bodyPr/>
                    <a:lstStyle/>
                    <a:p>
                      <a:pPr lvl="0" algn="ctr">
                        <a:buNone/>
                      </a:pPr>
                      <a:r>
                        <a:rPr lang="en-US"/>
                        <a:t>3</a:t>
                      </a:r>
                    </a:p>
                  </a:txBody>
                  <a:tcPr/>
                </a:tc>
                <a:tc>
                  <a:txBody>
                    <a:bodyPr/>
                    <a:lstStyle/>
                    <a:p>
                      <a:pPr lvl="0" algn="ctr">
                        <a:buNone/>
                      </a:pPr>
                      <a:r>
                        <a:rPr lang="en-US"/>
                        <a:t>10017234</a:t>
                      </a:r>
                    </a:p>
                  </a:txBody>
                  <a:tcPr/>
                </a:tc>
                <a:tc>
                  <a:txBody>
                    <a:bodyPr/>
                    <a:lstStyle/>
                    <a:p>
                      <a:pPr lvl="0" algn="ctr">
                        <a:buNone/>
                      </a:pPr>
                      <a:r>
                        <a:rPr lang="en-US"/>
                        <a:t>1136</a:t>
                      </a:r>
                    </a:p>
                  </a:txBody>
                  <a:tcPr/>
                </a:tc>
                <a:tc>
                  <a:txBody>
                    <a:bodyPr/>
                    <a:lstStyle/>
                    <a:p>
                      <a:pPr lvl="0" algn="ctr">
                        <a:buNone/>
                      </a:pPr>
                      <a:r>
                        <a:rPr lang="en-US"/>
                        <a:t>93.42%</a:t>
                      </a:r>
                    </a:p>
                  </a:txBody>
                  <a:tcPr/>
                </a:tc>
                <a:tc>
                  <a:txBody>
                    <a:bodyPr/>
                    <a:lstStyle/>
                    <a:p>
                      <a:pPr lvl="0" algn="ctr">
                        <a:buNone/>
                      </a:pPr>
                      <a:r>
                        <a:rPr lang="en-US"/>
                        <a:t>1216</a:t>
                      </a:r>
                    </a:p>
                  </a:txBody>
                  <a:tcPr/>
                </a:tc>
                <a:extLst>
                  <a:ext uri="{0D108BD9-81ED-4DB2-BD59-A6C34878D82A}">
                    <a16:rowId xmlns:a16="http://schemas.microsoft.com/office/drawing/2014/main" val="1984758961"/>
                  </a:ext>
                </a:extLst>
              </a:tr>
              <a:tr h="370839">
                <a:tc>
                  <a:txBody>
                    <a:bodyPr/>
                    <a:lstStyle/>
                    <a:p>
                      <a:pPr lvl="0" algn="ctr">
                        <a:buNone/>
                      </a:pPr>
                      <a:r>
                        <a:rPr lang="en-US"/>
                        <a:t>3</a:t>
                      </a:r>
                    </a:p>
                  </a:txBody>
                  <a:tcPr/>
                </a:tc>
                <a:tc>
                  <a:txBody>
                    <a:bodyPr/>
                    <a:lstStyle/>
                    <a:p>
                      <a:pPr lvl="0" algn="ctr">
                        <a:buNone/>
                      </a:pPr>
                      <a:r>
                        <a:rPr lang="en-US"/>
                        <a:t>10067766</a:t>
                      </a:r>
                    </a:p>
                  </a:txBody>
                  <a:tcPr/>
                </a:tc>
                <a:tc>
                  <a:txBody>
                    <a:bodyPr/>
                    <a:lstStyle/>
                    <a:p>
                      <a:pPr lvl="0" algn="ctr">
                        <a:buNone/>
                      </a:pPr>
                      <a:r>
                        <a:rPr lang="en-US"/>
                        <a:t>19</a:t>
                      </a:r>
                    </a:p>
                  </a:txBody>
                  <a:tcPr/>
                </a:tc>
                <a:tc>
                  <a:txBody>
                    <a:bodyPr/>
                    <a:lstStyle/>
                    <a:p>
                      <a:pPr lvl="0" algn="ctr">
                        <a:buNone/>
                      </a:pPr>
                      <a:r>
                        <a:rPr lang="en-US"/>
                        <a:t>1.56%</a:t>
                      </a:r>
                    </a:p>
                  </a:txBody>
                  <a:tcPr/>
                </a:tc>
                <a:tc>
                  <a:txBody>
                    <a:bodyPr/>
                    <a:lstStyle/>
                    <a:p>
                      <a:pPr lvl="0" algn="ctr">
                        <a:buNone/>
                      </a:pPr>
                      <a:r>
                        <a:rPr lang="en-US"/>
                        <a:t>1216</a:t>
                      </a:r>
                    </a:p>
                  </a:txBody>
                  <a:tcPr/>
                </a:tc>
                <a:extLst>
                  <a:ext uri="{0D108BD9-81ED-4DB2-BD59-A6C34878D82A}">
                    <a16:rowId xmlns:a16="http://schemas.microsoft.com/office/drawing/2014/main" val="2581313837"/>
                  </a:ext>
                </a:extLst>
              </a:tr>
            </a:tbl>
          </a:graphicData>
        </a:graphic>
      </p:graphicFrame>
      <p:sp>
        <p:nvSpPr>
          <p:cNvPr id="4" name="TextBox 3">
            <a:extLst>
              <a:ext uri="{FF2B5EF4-FFF2-40B4-BE49-F238E27FC236}">
                <a16:creationId xmlns:a16="http://schemas.microsoft.com/office/drawing/2014/main" id="{018BC4A4-037D-4B62-9B1B-495133C10D09}"/>
              </a:ext>
            </a:extLst>
          </p:cNvPr>
          <p:cNvSpPr txBox="1"/>
          <p:nvPr/>
        </p:nvSpPr>
        <p:spPr>
          <a:xfrm>
            <a:off x="1447800" y="9715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Characterizing cluster 3 </a:t>
            </a:r>
          </a:p>
        </p:txBody>
      </p:sp>
      <p:sp>
        <p:nvSpPr>
          <p:cNvPr id="14" name="Google Shape;372;p9">
            <a:extLst>
              <a:ext uri="{FF2B5EF4-FFF2-40B4-BE49-F238E27FC236}">
                <a16:creationId xmlns:a16="http://schemas.microsoft.com/office/drawing/2014/main" id="{1DB53A32-FB6E-41D7-8457-C3BE171F7807}"/>
              </a:ext>
            </a:extLst>
          </p:cNvPr>
          <p:cNvSpPr txBox="1"/>
          <p:nvPr/>
        </p:nvSpPr>
        <p:spPr>
          <a:xfrm>
            <a:off x="435564" y="236479"/>
            <a:ext cx="11153580" cy="666786"/>
          </a:xfrm>
          <a:prstGeom prst="rect">
            <a:avLst/>
          </a:prstGeom>
          <a:noFill/>
          <a:ln>
            <a:noFill/>
          </a:ln>
        </p:spPr>
        <p:txBody>
          <a:bodyPr spcFirstLastPara="1" wrap="square" lIns="91425" tIns="45700" rIns="91425" bIns="45700" anchor="t" anchorCtr="0">
            <a:spAutoFit/>
          </a:bodyPr>
          <a:lstStyle/>
          <a:p>
            <a:r>
              <a:rPr lang="en-US" sz="3733" b="1" dirty="0">
                <a:solidFill>
                  <a:srgbClr val="012E8C"/>
                </a:solidFill>
                <a:latin typeface="Calibri"/>
                <a:cs typeface="Calibri"/>
                <a:sym typeface="Calibri"/>
              </a:rPr>
              <a:t>Recommendations</a:t>
            </a:r>
          </a:p>
        </p:txBody>
      </p:sp>
    </p:spTree>
    <p:extLst>
      <p:ext uri="{BB962C8B-B14F-4D97-AF65-F5344CB8AC3E}">
        <p14:creationId xmlns:p14="http://schemas.microsoft.com/office/powerpoint/2010/main" val="3332009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A449-E289-4035-988D-0B16F33B0068}"/>
              </a:ext>
            </a:extLst>
          </p:cNvPr>
          <p:cNvSpPr>
            <a:spLocks noGrp="1"/>
          </p:cNvSpPr>
          <p:nvPr>
            <p:ph type="title"/>
          </p:nvPr>
        </p:nvSpPr>
        <p:spPr>
          <a:xfrm>
            <a:off x="398172" y="-74903"/>
            <a:ext cx="10515600" cy="1325563"/>
          </a:xfrm>
        </p:spPr>
        <p:txBody>
          <a:bodyPr>
            <a:normAutofit/>
          </a:bodyPr>
          <a:lstStyle/>
          <a:p>
            <a:r>
              <a:rPr lang="en-US" sz="3733" b="1" dirty="0">
                <a:solidFill>
                  <a:srgbClr val="012E8C"/>
                </a:solidFill>
              </a:rPr>
              <a:t>DBSCAN : Test data (small </a:t>
            </a:r>
            <a:r>
              <a:rPr lang="en-US" sz="3733" b="1" dirty="0" err="1">
                <a:solidFill>
                  <a:srgbClr val="012E8C"/>
                </a:solidFill>
              </a:rPr>
              <a:t>cashout</a:t>
            </a:r>
            <a:r>
              <a:rPr lang="en-US" sz="3733" b="1" dirty="0">
                <a:solidFill>
                  <a:srgbClr val="012E8C"/>
                </a:solidFill>
              </a:rPr>
              <a:t>)</a:t>
            </a:r>
          </a:p>
        </p:txBody>
      </p:sp>
      <p:sp>
        <p:nvSpPr>
          <p:cNvPr id="6" name="Slide Number Placeholder 5">
            <a:extLst>
              <a:ext uri="{FF2B5EF4-FFF2-40B4-BE49-F238E27FC236}">
                <a16:creationId xmlns:a16="http://schemas.microsoft.com/office/drawing/2014/main" id="{9C06890F-B813-414A-B0B6-467AFF20652E}"/>
              </a:ext>
            </a:extLst>
          </p:cNvPr>
          <p:cNvSpPr>
            <a:spLocks noGrp="1"/>
          </p:cNvSpPr>
          <p:nvPr>
            <p:ph type="sldNum" idx="12"/>
          </p:nvPr>
        </p:nvSpPr>
        <p:spPr/>
        <p:txBody>
          <a:bodyPr/>
          <a:lstStyle/>
          <a:p>
            <a:fld id="{00000000-1234-1234-1234-123412341234}" type="slidenum">
              <a:rPr lang="en-US"/>
              <a:t>21</a:t>
            </a:fld>
            <a:endParaRPr lang="en-US"/>
          </a:p>
        </p:txBody>
      </p:sp>
      <p:sp>
        <p:nvSpPr>
          <p:cNvPr id="3" name="TextBox 2">
            <a:extLst>
              <a:ext uri="{FF2B5EF4-FFF2-40B4-BE49-F238E27FC236}">
                <a16:creationId xmlns:a16="http://schemas.microsoft.com/office/drawing/2014/main" id="{0617FC27-008A-4EE3-977F-4427814B5522}"/>
              </a:ext>
            </a:extLst>
          </p:cNvPr>
          <p:cNvSpPr txBox="1"/>
          <p:nvPr/>
        </p:nvSpPr>
        <p:spPr>
          <a:xfrm>
            <a:off x="1351162" y="4748821"/>
            <a:ext cx="95131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b="1">
              <a:latin typeface="Calibri"/>
            </a:endParaRPr>
          </a:p>
        </p:txBody>
      </p:sp>
      <p:sp>
        <p:nvSpPr>
          <p:cNvPr id="4" name="Title 1">
            <a:extLst>
              <a:ext uri="{FF2B5EF4-FFF2-40B4-BE49-F238E27FC236}">
                <a16:creationId xmlns:a16="http://schemas.microsoft.com/office/drawing/2014/main" id="{AF6C91F1-32FB-4861-ACA9-43A3675C299F}"/>
              </a:ext>
            </a:extLst>
          </p:cNvPr>
          <p:cNvSpPr txBox="1">
            <a:spLocks/>
          </p:cNvSpPr>
          <p:nvPr/>
        </p:nvSpPr>
        <p:spPr>
          <a:xfrm>
            <a:off x="517607" y="1041053"/>
            <a:ext cx="6862298" cy="47136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Bef>
                <a:spcPts val="100"/>
              </a:spcBef>
              <a:spcAft>
                <a:spcPts val="200"/>
              </a:spcAft>
            </a:pPr>
            <a:r>
              <a:rPr lang="en-US" sz="1800">
                <a:solidFill>
                  <a:schemeClr val="tx1"/>
                </a:solidFill>
              </a:rPr>
              <a:t>Test: 03/26/2019  , 98639 transactions , 47 cashout</a:t>
            </a:r>
            <a:br>
              <a:rPr lang="en-US" sz="1800"/>
            </a:br>
            <a:endParaRPr lang="en-US" sz="1800">
              <a:solidFill>
                <a:schemeClr val="tx1"/>
              </a:solidFill>
            </a:endParaRPr>
          </a:p>
        </p:txBody>
      </p:sp>
      <p:sp>
        <p:nvSpPr>
          <p:cNvPr id="18" name="Speech Bubble: Rectangle with Corners Rounded 17">
            <a:extLst>
              <a:ext uri="{FF2B5EF4-FFF2-40B4-BE49-F238E27FC236}">
                <a16:creationId xmlns:a16="http://schemas.microsoft.com/office/drawing/2014/main" id="{63DD07FE-881E-4AD5-9739-328AB5DA33E7}"/>
              </a:ext>
            </a:extLst>
          </p:cNvPr>
          <p:cNvSpPr/>
          <p:nvPr/>
        </p:nvSpPr>
        <p:spPr>
          <a:xfrm>
            <a:off x="5862770" y="1355135"/>
            <a:ext cx="2049886" cy="1588391"/>
          </a:xfrm>
          <a:prstGeom prst="wedgeRoundRectCallout">
            <a:avLst/>
          </a:prstGeom>
          <a:solidFill>
            <a:schemeClr val="accent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rgbClr val="FFFFFF"/>
                </a:solidFill>
                <a:ea typeface="+mn-lt"/>
                <a:cs typeface="+mn-lt"/>
              </a:rPr>
              <a:t>Hour 4:00 –5:00</a:t>
            </a:r>
            <a:endParaRPr lang="en-US">
              <a:solidFill>
                <a:srgbClr val="FFFFFF"/>
              </a:solidFill>
              <a:ea typeface="+mn-lt"/>
              <a:cs typeface="+mn-lt"/>
            </a:endParaRPr>
          </a:p>
          <a:p>
            <a:endParaRPr lang="en-US" b="1">
              <a:solidFill>
                <a:srgbClr val="FFFFFF"/>
              </a:solidFill>
              <a:ea typeface="+mn-lt"/>
              <a:cs typeface="+mn-lt"/>
            </a:endParaRPr>
          </a:p>
          <a:p>
            <a:r>
              <a:rPr lang="en-US" b="1" err="1">
                <a:solidFill>
                  <a:srgbClr val="FFFFFF"/>
                </a:solidFill>
                <a:ea typeface="+mn-lt"/>
                <a:cs typeface="+mn-lt"/>
              </a:rPr>
              <a:t>Cashout</a:t>
            </a:r>
            <a:r>
              <a:rPr lang="en-US" b="1">
                <a:solidFill>
                  <a:srgbClr val="FFFFFF"/>
                </a:solidFill>
                <a:ea typeface="+mn-lt"/>
                <a:cs typeface="+mn-lt"/>
              </a:rPr>
              <a:t> clusters :</a:t>
            </a:r>
            <a:endParaRPr lang="en-US">
              <a:solidFill>
                <a:srgbClr val="FFFFFF"/>
              </a:solidFill>
              <a:ea typeface="+mn-lt"/>
              <a:cs typeface="+mn-lt"/>
            </a:endParaRPr>
          </a:p>
          <a:p>
            <a:r>
              <a:rPr lang="en-US" b="1">
                <a:solidFill>
                  <a:srgbClr val="FFFFFF"/>
                </a:solidFill>
                <a:ea typeface="+mn-lt"/>
                <a:cs typeface="+mn-lt"/>
              </a:rPr>
              <a:t>None</a:t>
            </a:r>
            <a:endParaRPr lang="en-US">
              <a:solidFill>
                <a:srgbClr val="FFFFFF"/>
              </a:solidFill>
              <a:ea typeface="+mn-lt"/>
              <a:cs typeface="+mn-lt"/>
            </a:endParaRPr>
          </a:p>
          <a:p>
            <a:pPr algn="ctr"/>
            <a:endParaRPr lang="en-US">
              <a:cs typeface="Arial"/>
            </a:endParaRPr>
          </a:p>
        </p:txBody>
      </p:sp>
      <p:graphicFrame>
        <p:nvGraphicFramePr>
          <p:cNvPr id="5" name="Table 10">
            <a:extLst>
              <a:ext uri="{FF2B5EF4-FFF2-40B4-BE49-F238E27FC236}">
                <a16:creationId xmlns:a16="http://schemas.microsoft.com/office/drawing/2014/main" id="{187C17D4-6A7E-498A-AD70-4C6E0442D893}"/>
              </a:ext>
            </a:extLst>
          </p:cNvPr>
          <p:cNvGraphicFramePr>
            <a:graphicFrameLocks noGrp="1"/>
          </p:cNvGraphicFramePr>
          <p:nvPr>
            <p:extLst>
              <p:ext uri="{D42A27DB-BD31-4B8C-83A1-F6EECF244321}">
                <p14:modId xmlns:p14="http://schemas.microsoft.com/office/powerpoint/2010/main" val="68209578"/>
              </p:ext>
            </p:extLst>
          </p:nvPr>
        </p:nvGraphicFramePr>
        <p:xfrm>
          <a:off x="762000" y="1352550"/>
          <a:ext cx="3240999" cy="1782644"/>
        </p:xfrm>
        <a:graphic>
          <a:graphicData uri="http://schemas.openxmlformats.org/drawingml/2006/table">
            <a:tbl>
              <a:tblPr firstRow="1" bandRow="1">
                <a:tableStyleId>{6E25E649-3F16-4E02-A733-19D2CDBF48F0}</a:tableStyleId>
              </a:tblPr>
              <a:tblGrid>
                <a:gridCol w="1238880">
                  <a:extLst>
                    <a:ext uri="{9D8B030D-6E8A-4147-A177-3AD203B41FA5}">
                      <a16:colId xmlns:a16="http://schemas.microsoft.com/office/drawing/2014/main" val="845257045"/>
                    </a:ext>
                  </a:extLst>
                </a:gridCol>
                <a:gridCol w="2002119">
                  <a:extLst>
                    <a:ext uri="{9D8B030D-6E8A-4147-A177-3AD203B41FA5}">
                      <a16:colId xmlns:a16="http://schemas.microsoft.com/office/drawing/2014/main" val="2546040614"/>
                    </a:ext>
                  </a:extLst>
                </a:gridCol>
              </a:tblGrid>
              <a:tr h="444279">
                <a:tc>
                  <a:txBody>
                    <a:bodyPr/>
                    <a:lstStyle/>
                    <a:p>
                      <a:pPr algn="ctr"/>
                      <a:r>
                        <a:rPr lang="en-US"/>
                        <a:t>Hour</a:t>
                      </a:r>
                    </a:p>
                  </a:txBody>
                  <a:tcPr anchor="ctr"/>
                </a:tc>
                <a:tc>
                  <a:txBody>
                    <a:bodyPr/>
                    <a:lstStyle/>
                    <a:p>
                      <a:pPr algn="ctr"/>
                      <a:r>
                        <a:rPr lang="en-US"/>
                        <a:t>Number of </a:t>
                      </a:r>
                      <a:r>
                        <a:rPr lang="en-US" err="1"/>
                        <a:t>Cashout</a:t>
                      </a:r>
                      <a:r>
                        <a:rPr lang="en-US"/>
                        <a:t> transactions </a:t>
                      </a:r>
                    </a:p>
                  </a:txBody>
                  <a:tcPr anchor="ctr"/>
                </a:tc>
                <a:extLst>
                  <a:ext uri="{0D108BD9-81ED-4DB2-BD59-A6C34878D82A}">
                    <a16:rowId xmlns:a16="http://schemas.microsoft.com/office/drawing/2014/main" val="458278914"/>
                  </a:ext>
                </a:extLst>
              </a:tr>
              <a:tr h="316121">
                <a:tc>
                  <a:txBody>
                    <a:bodyPr/>
                    <a:lstStyle/>
                    <a:p>
                      <a:pPr algn="ctr"/>
                      <a:r>
                        <a:rPr lang="en-US"/>
                        <a:t>3:00-4:00</a:t>
                      </a:r>
                    </a:p>
                  </a:txBody>
                  <a:tcPr anchor="ctr"/>
                </a:tc>
                <a:tc>
                  <a:txBody>
                    <a:bodyPr/>
                    <a:lstStyle/>
                    <a:p>
                      <a:pPr algn="ctr"/>
                      <a:r>
                        <a:rPr lang="en-US"/>
                        <a:t>0</a:t>
                      </a:r>
                    </a:p>
                  </a:txBody>
                  <a:tcPr anchor="ctr"/>
                </a:tc>
                <a:extLst>
                  <a:ext uri="{0D108BD9-81ED-4DB2-BD59-A6C34878D82A}">
                    <a16:rowId xmlns:a16="http://schemas.microsoft.com/office/drawing/2014/main" val="2205465111"/>
                  </a:ext>
                </a:extLst>
              </a:tr>
              <a:tr h="316121">
                <a:tc>
                  <a:txBody>
                    <a:bodyPr/>
                    <a:lstStyle/>
                    <a:p>
                      <a:pPr algn="ctr"/>
                      <a:r>
                        <a:rPr lang="en-US"/>
                        <a:t>4:00-5:00</a:t>
                      </a:r>
                    </a:p>
                  </a:txBody>
                  <a:tcPr anchor="ctr"/>
                </a:tc>
                <a:tc>
                  <a:txBody>
                    <a:bodyPr/>
                    <a:lstStyle/>
                    <a:p>
                      <a:pPr algn="ctr"/>
                      <a:r>
                        <a:rPr lang="en-US"/>
                        <a:t>37</a:t>
                      </a:r>
                    </a:p>
                  </a:txBody>
                  <a:tcPr anchor="ctr"/>
                </a:tc>
                <a:extLst>
                  <a:ext uri="{0D108BD9-81ED-4DB2-BD59-A6C34878D82A}">
                    <a16:rowId xmlns:a16="http://schemas.microsoft.com/office/drawing/2014/main" val="409249737"/>
                  </a:ext>
                </a:extLst>
              </a:tr>
              <a:tr h="316121">
                <a:tc>
                  <a:txBody>
                    <a:bodyPr/>
                    <a:lstStyle/>
                    <a:p>
                      <a:pPr algn="ctr"/>
                      <a:r>
                        <a:rPr lang="en-US"/>
                        <a:t>5:00-6:00</a:t>
                      </a:r>
                    </a:p>
                  </a:txBody>
                  <a:tcPr anchor="ctr"/>
                </a:tc>
                <a:tc>
                  <a:txBody>
                    <a:bodyPr/>
                    <a:lstStyle/>
                    <a:p>
                      <a:pPr algn="ctr"/>
                      <a:r>
                        <a:rPr lang="en-US"/>
                        <a:t>10</a:t>
                      </a:r>
                    </a:p>
                  </a:txBody>
                  <a:tcPr anchor="ctr"/>
                </a:tc>
                <a:extLst>
                  <a:ext uri="{0D108BD9-81ED-4DB2-BD59-A6C34878D82A}">
                    <a16:rowId xmlns:a16="http://schemas.microsoft.com/office/drawing/2014/main" val="4039621305"/>
                  </a:ext>
                </a:extLst>
              </a:tr>
              <a:tr h="316121">
                <a:tc>
                  <a:txBody>
                    <a:bodyPr/>
                    <a:lstStyle/>
                    <a:p>
                      <a:pPr algn="ctr"/>
                      <a:r>
                        <a:rPr lang="en-US"/>
                        <a:t>6:00-7:00</a:t>
                      </a:r>
                    </a:p>
                  </a:txBody>
                  <a:tcPr anchor="ctr"/>
                </a:tc>
                <a:tc>
                  <a:txBody>
                    <a:bodyPr/>
                    <a:lstStyle/>
                    <a:p>
                      <a:pPr algn="ctr"/>
                      <a:r>
                        <a:rPr lang="en-US"/>
                        <a:t>0</a:t>
                      </a:r>
                    </a:p>
                  </a:txBody>
                  <a:tcPr anchor="ctr"/>
                </a:tc>
                <a:extLst>
                  <a:ext uri="{0D108BD9-81ED-4DB2-BD59-A6C34878D82A}">
                    <a16:rowId xmlns:a16="http://schemas.microsoft.com/office/drawing/2014/main" val="1073868321"/>
                  </a:ext>
                </a:extLst>
              </a:tr>
            </a:tbl>
          </a:graphicData>
        </a:graphic>
      </p:graphicFrame>
      <p:pic>
        <p:nvPicPr>
          <p:cNvPr id="7" name="Picture 8" descr="A screenshot of a cell phone&#10;&#10;Description generated with very high confidence">
            <a:extLst>
              <a:ext uri="{FF2B5EF4-FFF2-40B4-BE49-F238E27FC236}">
                <a16:creationId xmlns:a16="http://schemas.microsoft.com/office/drawing/2014/main" id="{8B2845B4-65E3-421C-8E24-4DE59B6CD6C5}"/>
              </a:ext>
            </a:extLst>
          </p:cNvPr>
          <p:cNvPicPr>
            <a:picLocks noChangeAspect="1"/>
          </p:cNvPicPr>
          <p:nvPr/>
        </p:nvPicPr>
        <p:blipFill>
          <a:blip r:embed="rId3"/>
          <a:stretch>
            <a:fillRect/>
          </a:stretch>
        </p:blipFill>
        <p:spPr>
          <a:xfrm>
            <a:off x="4371975" y="3518283"/>
            <a:ext cx="3905250" cy="2697985"/>
          </a:xfrm>
          <a:prstGeom prst="rect">
            <a:avLst/>
          </a:prstGeom>
        </p:spPr>
      </p:pic>
      <p:pic>
        <p:nvPicPr>
          <p:cNvPr id="10" name="Picture 11" descr="A screenshot of a cell phone&#10;&#10;Description generated with very high confidence">
            <a:extLst>
              <a:ext uri="{FF2B5EF4-FFF2-40B4-BE49-F238E27FC236}">
                <a16:creationId xmlns:a16="http://schemas.microsoft.com/office/drawing/2014/main" id="{64272C05-F577-4F3E-AF3A-6C827200E0CA}"/>
              </a:ext>
            </a:extLst>
          </p:cNvPr>
          <p:cNvPicPr>
            <a:picLocks noChangeAspect="1"/>
          </p:cNvPicPr>
          <p:nvPr/>
        </p:nvPicPr>
        <p:blipFill>
          <a:blip r:embed="rId4"/>
          <a:stretch>
            <a:fillRect/>
          </a:stretch>
        </p:blipFill>
        <p:spPr>
          <a:xfrm>
            <a:off x="514350" y="3514957"/>
            <a:ext cx="3705225" cy="2618910"/>
          </a:xfrm>
          <a:prstGeom prst="rect">
            <a:avLst/>
          </a:prstGeom>
        </p:spPr>
      </p:pic>
      <p:pic>
        <p:nvPicPr>
          <p:cNvPr id="14" name="Picture 14" descr="A screenshot of a cell phone&#10;&#10;Description generated with very high confidence">
            <a:extLst>
              <a:ext uri="{FF2B5EF4-FFF2-40B4-BE49-F238E27FC236}">
                <a16:creationId xmlns:a16="http://schemas.microsoft.com/office/drawing/2014/main" id="{94039B10-332D-4B31-A5CE-7B446A3CF201}"/>
              </a:ext>
            </a:extLst>
          </p:cNvPr>
          <p:cNvPicPr>
            <a:picLocks noChangeAspect="1"/>
          </p:cNvPicPr>
          <p:nvPr/>
        </p:nvPicPr>
        <p:blipFill>
          <a:blip r:embed="rId5"/>
          <a:stretch>
            <a:fillRect/>
          </a:stretch>
        </p:blipFill>
        <p:spPr>
          <a:xfrm>
            <a:off x="8677275" y="1899123"/>
            <a:ext cx="3238500" cy="2469204"/>
          </a:xfrm>
          <a:prstGeom prst="rect">
            <a:avLst/>
          </a:prstGeom>
        </p:spPr>
      </p:pic>
    </p:spTree>
    <p:extLst>
      <p:ext uri="{BB962C8B-B14F-4D97-AF65-F5344CB8AC3E}">
        <p14:creationId xmlns:p14="http://schemas.microsoft.com/office/powerpoint/2010/main" val="1625366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p:nvPr/>
        </p:nvSpPr>
        <p:spPr>
          <a:xfrm>
            <a:off x="3154679" y="3627682"/>
            <a:ext cx="2936325" cy="2434561"/>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 name="Google Shape;298;p3"/>
          <p:cNvSpPr txBox="1">
            <a:spLocks noGrp="1"/>
          </p:cNvSpPr>
          <p:nvPr>
            <p:ph type="body" idx="1"/>
          </p:nvPr>
        </p:nvSpPr>
        <p:spPr>
          <a:xfrm>
            <a:off x="3332283" y="1283171"/>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pPr>
            <a:r>
              <a:rPr lang="en-US">
                <a:solidFill>
                  <a:srgbClr val="ED7D31"/>
                </a:solidFill>
              </a:rPr>
              <a:t>01</a:t>
            </a:r>
          </a:p>
        </p:txBody>
      </p:sp>
      <p:sp>
        <p:nvSpPr>
          <p:cNvPr id="299" name="Google Shape;299;p3"/>
          <p:cNvSpPr txBox="1">
            <a:spLocks noGrp="1"/>
          </p:cNvSpPr>
          <p:nvPr>
            <p:ph type="body" idx="2"/>
          </p:nvPr>
        </p:nvSpPr>
        <p:spPr>
          <a:xfrm>
            <a:off x="6212284" y="1283170"/>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02</a:t>
            </a:r>
          </a:p>
        </p:txBody>
      </p:sp>
      <p:sp>
        <p:nvSpPr>
          <p:cNvPr id="300" name="Google Shape;300;p3"/>
          <p:cNvSpPr txBox="1">
            <a:spLocks noGrp="1"/>
          </p:cNvSpPr>
          <p:nvPr>
            <p:ph type="body" idx="3"/>
          </p:nvPr>
        </p:nvSpPr>
        <p:spPr>
          <a:xfrm>
            <a:off x="3332283"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04</a:t>
            </a:r>
          </a:p>
        </p:txBody>
      </p:sp>
      <p:sp>
        <p:nvSpPr>
          <p:cNvPr id="301" name="Google Shape;301;p3"/>
          <p:cNvSpPr txBox="1">
            <a:spLocks noGrp="1"/>
          </p:cNvSpPr>
          <p:nvPr>
            <p:ph type="body" idx="4"/>
          </p:nvPr>
        </p:nvSpPr>
        <p:spPr>
          <a:xfrm>
            <a:off x="6212284"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05</a:t>
            </a:r>
          </a:p>
        </p:txBody>
      </p:sp>
      <p:sp>
        <p:nvSpPr>
          <p:cNvPr id="302" name="Google Shape;302;p3"/>
          <p:cNvSpPr txBox="1">
            <a:spLocks noGrp="1"/>
          </p:cNvSpPr>
          <p:nvPr>
            <p:ph type="body" idx="5"/>
          </p:nvPr>
        </p:nvSpPr>
        <p:spPr>
          <a:xfrm>
            <a:off x="9091495" y="1283169"/>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03</a:t>
            </a:r>
          </a:p>
        </p:txBody>
      </p:sp>
      <p:sp>
        <p:nvSpPr>
          <p:cNvPr id="303" name="Google Shape;303;p3"/>
          <p:cNvSpPr txBox="1">
            <a:spLocks noGrp="1"/>
          </p:cNvSpPr>
          <p:nvPr>
            <p:ph type="body" idx="7"/>
          </p:nvPr>
        </p:nvSpPr>
        <p:spPr>
          <a:xfrm>
            <a:off x="9091495" y="1977438"/>
            <a:ext cx="2637442" cy="144779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a:t>DBSCAN</a:t>
            </a:r>
            <a:endParaRPr/>
          </a:p>
        </p:txBody>
      </p:sp>
      <p:sp>
        <p:nvSpPr>
          <p:cNvPr id="305" name="Google Shape;305;p3"/>
          <p:cNvSpPr txBox="1">
            <a:spLocks noGrp="1"/>
          </p:cNvSpPr>
          <p:nvPr>
            <p:ph type="body" idx="9"/>
          </p:nvPr>
        </p:nvSpPr>
        <p:spPr>
          <a:xfrm>
            <a:off x="3332282" y="1977438"/>
            <a:ext cx="2683163" cy="1447797"/>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Business Intent &amp; Implementation</a:t>
            </a:r>
          </a:p>
        </p:txBody>
      </p:sp>
      <p:sp>
        <p:nvSpPr>
          <p:cNvPr id="306" name="Google Shape;306;p3"/>
          <p:cNvSpPr txBox="1">
            <a:spLocks noGrp="1"/>
          </p:cNvSpPr>
          <p:nvPr>
            <p:ph type="body" idx="14"/>
          </p:nvPr>
        </p:nvSpPr>
        <p:spPr>
          <a:xfrm>
            <a:off x="6212284"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Network Model</a:t>
            </a:r>
          </a:p>
        </p:txBody>
      </p:sp>
      <p:sp>
        <p:nvSpPr>
          <p:cNvPr id="307" name="Google Shape;307;p3"/>
          <p:cNvSpPr txBox="1">
            <a:spLocks noGrp="1"/>
          </p:cNvSpPr>
          <p:nvPr>
            <p:ph type="body" idx="15"/>
          </p:nvPr>
        </p:nvSpPr>
        <p:spPr>
          <a:xfrm>
            <a:off x="3332283"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K-means</a:t>
            </a:r>
            <a:endParaRPr/>
          </a:p>
        </p:txBody>
      </p:sp>
      <p:sp>
        <p:nvSpPr>
          <p:cNvPr id="308" name="Google Shape;308;p3"/>
          <p:cNvSpPr txBox="1">
            <a:spLocks noGrp="1"/>
          </p:cNvSpPr>
          <p:nvPr>
            <p:ph type="title"/>
          </p:nvPr>
        </p:nvSpPr>
        <p:spPr>
          <a:xfrm>
            <a:off x="460389" y="187570"/>
            <a:ext cx="10668000" cy="762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7DB9"/>
              </a:buClr>
              <a:buSzPts val="3733"/>
              <a:buFont typeface="Calibri"/>
              <a:buNone/>
            </a:pPr>
            <a:r>
              <a:rPr lang="en-US" sz="3733" b="1">
                <a:solidFill>
                  <a:srgbClr val="012E8C"/>
                </a:solidFill>
                <a:latin typeface="Calibri"/>
                <a:ea typeface="Calibri"/>
                <a:cs typeface="Calibri"/>
                <a:sym typeface="Calibri"/>
              </a:rPr>
              <a:t>Agenda</a:t>
            </a:r>
            <a:endParaRPr>
              <a:solidFill>
                <a:srgbClr val="012E8C"/>
              </a:solidFill>
            </a:endParaRPr>
          </a:p>
        </p:txBody>
      </p:sp>
      <p:sp>
        <p:nvSpPr>
          <p:cNvPr id="309" name="Google Shape;309;p3"/>
          <p:cNvSpPr txBox="1">
            <a:spLocks noGrp="1"/>
          </p:cNvSpPr>
          <p:nvPr>
            <p:ph type="body" idx="4"/>
          </p:nvPr>
        </p:nvSpPr>
        <p:spPr>
          <a:xfrm>
            <a:off x="9091495"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06</a:t>
            </a:r>
          </a:p>
        </p:txBody>
      </p:sp>
      <p:sp>
        <p:nvSpPr>
          <p:cNvPr id="310" name="Google Shape;310;p3"/>
          <p:cNvSpPr txBox="1">
            <a:spLocks noGrp="1"/>
          </p:cNvSpPr>
          <p:nvPr>
            <p:ph type="body" idx="14"/>
          </p:nvPr>
        </p:nvSpPr>
        <p:spPr>
          <a:xfrm>
            <a:off x="9091495"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Conclusion &amp; Next Steps</a:t>
            </a:r>
          </a:p>
        </p:txBody>
      </p:sp>
      <p:sp>
        <p:nvSpPr>
          <p:cNvPr id="4" name="Google Shape;304;p3">
            <a:extLst>
              <a:ext uri="{FF2B5EF4-FFF2-40B4-BE49-F238E27FC236}">
                <a16:creationId xmlns:a16="http://schemas.microsoft.com/office/drawing/2014/main" id="{6C6D3A26-6361-4FCF-B925-F414B7FCB981}"/>
              </a:ext>
            </a:extLst>
          </p:cNvPr>
          <p:cNvSpPr txBox="1">
            <a:spLocks/>
          </p:cNvSpPr>
          <p:nvPr/>
        </p:nvSpPr>
        <p:spPr>
          <a:xfrm>
            <a:off x="6213175" y="1978330"/>
            <a:ext cx="2637442" cy="156365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chemeClr val="dk1"/>
              </a:buClr>
              <a:buSzPts val="2400"/>
              <a:buFont typeface="Arial"/>
              <a:buChar char="•"/>
              <a:defRPr sz="2400" b="1"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spcBef>
                <a:spcPts val="0"/>
              </a:spcBef>
            </a:pPr>
            <a:r>
              <a:rPr lang="en-US"/>
              <a:t>EDA &amp; Feature Engineering</a:t>
            </a:r>
          </a:p>
        </p:txBody>
      </p:sp>
    </p:spTree>
    <p:extLst>
      <p:ext uri="{BB962C8B-B14F-4D97-AF65-F5344CB8AC3E}">
        <p14:creationId xmlns:p14="http://schemas.microsoft.com/office/powerpoint/2010/main" val="800512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57461-E5BC-48A1-8C37-ED9DFAD85373}"/>
              </a:ext>
            </a:extLst>
          </p:cNvPr>
          <p:cNvSpPr>
            <a:spLocks noGrp="1"/>
          </p:cNvSpPr>
          <p:nvPr>
            <p:ph type="title"/>
          </p:nvPr>
        </p:nvSpPr>
        <p:spPr>
          <a:xfrm>
            <a:off x="447582" y="0"/>
            <a:ext cx="10515600" cy="1325563"/>
          </a:xfrm>
        </p:spPr>
        <p:txBody>
          <a:bodyPr>
            <a:normAutofit/>
          </a:bodyPr>
          <a:lstStyle/>
          <a:p>
            <a:pPr>
              <a:spcBef>
                <a:spcPts val="0"/>
              </a:spcBef>
              <a:buClr>
                <a:schemeClr val="dk1"/>
              </a:buClr>
              <a:buSzPts val="1800"/>
            </a:pPr>
            <a:r>
              <a:rPr lang="en-US" sz="3733" b="1" dirty="0">
                <a:solidFill>
                  <a:srgbClr val="012E8C"/>
                </a:solidFill>
                <a:latin typeface="Calibri"/>
                <a:cs typeface="Calibri"/>
                <a:sym typeface="Calibri"/>
              </a:rPr>
              <a:t>K-Means Clustering: Model Selection</a:t>
            </a:r>
          </a:p>
        </p:txBody>
      </p:sp>
      <p:grpSp>
        <p:nvGrpSpPr>
          <p:cNvPr id="8" name="Group 7">
            <a:extLst>
              <a:ext uri="{FF2B5EF4-FFF2-40B4-BE49-F238E27FC236}">
                <a16:creationId xmlns:a16="http://schemas.microsoft.com/office/drawing/2014/main" id="{D6AE496B-A3BE-49CE-B86E-343047E8AFF5}"/>
              </a:ext>
            </a:extLst>
          </p:cNvPr>
          <p:cNvGrpSpPr/>
          <p:nvPr/>
        </p:nvGrpSpPr>
        <p:grpSpPr>
          <a:xfrm>
            <a:off x="3194752" y="1193077"/>
            <a:ext cx="1713403" cy="491297"/>
            <a:chOff x="2466004" y="2757712"/>
            <a:chExt cx="1407506" cy="893766"/>
          </a:xfrm>
          <a:solidFill>
            <a:schemeClr val="bg2"/>
          </a:solidFill>
        </p:grpSpPr>
        <p:sp>
          <p:nvSpPr>
            <p:cNvPr id="9" name="Rectangle: Rounded Corners 8">
              <a:extLst>
                <a:ext uri="{FF2B5EF4-FFF2-40B4-BE49-F238E27FC236}">
                  <a16:creationId xmlns:a16="http://schemas.microsoft.com/office/drawing/2014/main" id="{FE50937A-5419-4AE1-9F23-214D5F9D6193}"/>
                </a:ext>
              </a:extLst>
            </p:cNvPr>
            <p:cNvSpPr/>
            <p:nvPr/>
          </p:nvSpPr>
          <p:spPr>
            <a:xfrm>
              <a:off x="2466004" y="2757712"/>
              <a:ext cx="1407506" cy="893766"/>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ctangle: Rounded Corners 4">
              <a:extLst>
                <a:ext uri="{FF2B5EF4-FFF2-40B4-BE49-F238E27FC236}">
                  <a16:creationId xmlns:a16="http://schemas.microsoft.com/office/drawing/2014/main" id="{76E87DBA-C79A-41D4-9B3F-09F234AEA479}"/>
                </a:ext>
              </a:extLst>
            </p:cNvPr>
            <p:cNvSpPr txBox="1"/>
            <p:nvPr/>
          </p:nvSpPr>
          <p:spPr>
            <a:xfrm>
              <a:off x="2492182" y="2783892"/>
              <a:ext cx="1355150" cy="84141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All Transactions: N</a:t>
              </a:r>
            </a:p>
          </p:txBody>
        </p:sp>
      </p:grpSp>
      <p:grpSp>
        <p:nvGrpSpPr>
          <p:cNvPr id="11" name="Group 10">
            <a:extLst>
              <a:ext uri="{FF2B5EF4-FFF2-40B4-BE49-F238E27FC236}">
                <a16:creationId xmlns:a16="http://schemas.microsoft.com/office/drawing/2014/main" id="{D2271EAF-70AF-40FC-81CC-8C6C82C59C28}"/>
              </a:ext>
            </a:extLst>
          </p:cNvPr>
          <p:cNvGrpSpPr/>
          <p:nvPr/>
        </p:nvGrpSpPr>
        <p:grpSpPr>
          <a:xfrm>
            <a:off x="1974994" y="3096637"/>
            <a:ext cx="1176729" cy="532490"/>
            <a:chOff x="2466004" y="2757712"/>
            <a:chExt cx="1407506" cy="893766"/>
          </a:xfrm>
          <a:solidFill>
            <a:schemeClr val="bg2"/>
          </a:solidFill>
        </p:grpSpPr>
        <p:sp>
          <p:nvSpPr>
            <p:cNvPr id="12" name="Rectangle: Rounded Corners 11">
              <a:extLst>
                <a:ext uri="{FF2B5EF4-FFF2-40B4-BE49-F238E27FC236}">
                  <a16:creationId xmlns:a16="http://schemas.microsoft.com/office/drawing/2014/main" id="{6B8BC97A-1B25-4E09-B1A1-D02EC0254474}"/>
                </a:ext>
              </a:extLst>
            </p:cNvPr>
            <p:cNvSpPr/>
            <p:nvPr/>
          </p:nvSpPr>
          <p:spPr>
            <a:xfrm>
              <a:off x="2466004" y="2757712"/>
              <a:ext cx="1407506" cy="893766"/>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Rectangle: Rounded Corners 4">
              <a:extLst>
                <a:ext uri="{FF2B5EF4-FFF2-40B4-BE49-F238E27FC236}">
                  <a16:creationId xmlns:a16="http://schemas.microsoft.com/office/drawing/2014/main" id="{7132BDD4-7545-4C3D-B43A-511D43D1752E}"/>
                </a:ext>
              </a:extLst>
            </p:cNvPr>
            <p:cNvSpPr txBox="1"/>
            <p:nvPr/>
          </p:nvSpPr>
          <p:spPr>
            <a:xfrm>
              <a:off x="2492182" y="2783891"/>
              <a:ext cx="1355150" cy="84141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Disastrous: M2</a:t>
              </a:r>
            </a:p>
          </p:txBody>
        </p:sp>
      </p:grpSp>
      <p:grpSp>
        <p:nvGrpSpPr>
          <p:cNvPr id="14" name="Group 13">
            <a:extLst>
              <a:ext uri="{FF2B5EF4-FFF2-40B4-BE49-F238E27FC236}">
                <a16:creationId xmlns:a16="http://schemas.microsoft.com/office/drawing/2014/main" id="{08D6A1B1-85CF-475D-9C8F-653275C7E329}"/>
              </a:ext>
            </a:extLst>
          </p:cNvPr>
          <p:cNvGrpSpPr/>
          <p:nvPr/>
        </p:nvGrpSpPr>
        <p:grpSpPr>
          <a:xfrm>
            <a:off x="3353748" y="3106752"/>
            <a:ext cx="1176723" cy="506780"/>
            <a:chOff x="4186290" y="2757712"/>
            <a:chExt cx="1407506" cy="893766"/>
          </a:xfrm>
          <a:solidFill>
            <a:schemeClr val="bg2"/>
          </a:solidFill>
        </p:grpSpPr>
        <p:sp>
          <p:nvSpPr>
            <p:cNvPr id="15" name="Rectangle: Rounded Corners 14">
              <a:extLst>
                <a:ext uri="{FF2B5EF4-FFF2-40B4-BE49-F238E27FC236}">
                  <a16:creationId xmlns:a16="http://schemas.microsoft.com/office/drawing/2014/main" id="{C767207B-F60D-41C5-80F2-AC8D80F876BD}"/>
                </a:ext>
              </a:extLst>
            </p:cNvPr>
            <p:cNvSpPr/>
            <p:nvPr/>
          </p:nvSpPr>
          <p:spPr>
            <a:xfrm>
              <a:off x="4186290" y="2757712"/>
              <a:ext cx="1407506" cy="893766"/>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Rectangle: Rounded Corners 4">
              <a:extLst>
                <a:ext uri="{FF2B5EF4-FFF2-40B4-BE49-F238E27FC236}">
                  <a16:creationId xmlns:a16="http://schemas.microsoft.com/office/drawing/2014/main" id="{89D9B3F0-8D7D-4272-971E-D4B80565AFA5}"/>
                </a:ext>
              </a:extLst>
            </p:cNvPr>
            <p:cNvSpPr txBox="1"/>
            <p:nvPr/>
          </p:nvSpPr>
          <p:spPr>
            <a:xfrm>
              <a:off x="4212468" y="2783890"/>
              <a:ext cx="1355150" cy="84141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Small: M3</a:t>
              </a:r>
            </a:p>
          </p:txBody>
        </p:sp>
      </p:grpSp>
      <p:grpSp>
        <p:nvGrpSpPr>
          <p:cNvPr id="17" name="Group 16">
            <a:extLst>
              <a:ext uri="{FF2B5EF4-FFF2-40B4-BE49-F238E27FC236}">
                <a16:creationId xmlns:a16="http://schemas.microsoft.com/office/drawing/2014/main" id="{45C06920-387C-441C-986F-C3CC99DB8829}"/>
              </a:ext>
            </a:extLst>
          </p:cNvPr>
          <p:cNvGrpSpPr/>
          <p:nvPr/>
        </p:nvGrpSpPr>
        <p:grpSpPr>
          <a:xfrm>
            <a:off x="426820" y="3100785"/>
            <a:ext cx="1362262" cy="528342"/>
            <a:chOff x="745718" y="2757712"/>
            <a:chExt cx="1407506" cy="893766"/>
          </a:xfrm>
          <a:solidFill>
            <a:schemeClr val="bg2"/>
          </a:solidFill>
        </p:grpSpPr>
        <p:sp>
          <p:nvSpPr>
            <p:cNvPr id="18" name="Rectangle: Rounded Corners 17">
              <a:extLst>
                <a:ext uri="{FF2B5EF4-FFF2-40B4-BE49-F238E27FC236}">
                  <a16:creationId xmlns:a16="http://schemas.microsoft.com/office/drawing/2014/main" id="{CF33BD64-66B2-4790-B6C1-06E4A0F0A5FA}"/>
                </a:ext>
              </a:extLst>
            </p:cNvPr>
            <p:cNvSpPr/>
            <p:nvPr/>
          </p:nvSpPr>
          <p:spPr>
            <a:xfrm>
              <a:off x="745718" y="2757712"/>
              <a:ext cx="1407506" cy="893766"/>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Rectangle: Rounded Corners 4">
              <a:extLst>
                <a:ext uri="{FF2B5EF4-FFF2-40B4-BE49-F238E27FC236}">
                  <a16:creationId xmlns:a16="http://schemas.microsoft.com/office/drawing/2014/main" id="{DFB63C1C-B1A2-497A-A307-E49C12A4143B}"/>
                </a:ext>
              </a:extLst>
            </p:cNvPr>
            <p:cNvSpPr txBox="1"/>
            <p:nvPr/>
          </p:nvSpPr>
          <p:spPr>
            <a:xfrm>
              <a:off x="771896" y="2783890"/>
              <a:ext cx="1355150" cy="84141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Camouflage:M1</a:t>
              </a:r>
            </a:p>
          </p:txBody>
        </p:sp>
      </p:grpSp>
      <p:grpSp>
        <p:nvGrpSpPr>
          <p:cNvPr id="20" name="Group 19">
            <a:extLst>
              <a:ext uri="{FF2B5EF4-FFF2-40B4-BE49-F238E27FC236}">
                <a16:creationId xmlns:a16="http://schemas.microsoft.com/office/drawing/2014/main" id="{AB2A0992-7126-4017-B7F3-74E1351A69E2}"/>
              </a:ext>
            </a:extLst>
          </p:cNvPr>
          <p:cNvGrpSpPr/>
          <p:nvPr/>
        </p:nvGrpSpPr>
        <p:grpSpPr>
          <a:xfrm>
            <a:off x="1854106" y="2300643"/>
            <a:ext cx="1407506" cy="491297"/>
            <a:chOff x="2466004" y="1454596"/>
            <a:chExt cx="1407506" cy="893766"/>
          </a:xfrm>
          <a:solidFill>
            <a:schemeClr val="bg2"/>
          </a:solidFill>
        </p:grpSpPr>
        <p:sp>
          <p:nvSpPr>
            <p:cNvPr id="21" name="Rectangle: Rounded Corners 20">
              <a:extLst>
                <a:ext uri="{FF2B5EF4-FFF2-40B4-BE49-F238E27FC236}">
                  <a16:creationId xmlns:a16="http://schemas.microsoft.com/office/drawing/2014/main" id="{81763F83-B735-4D62-8574-15AD28CC2E19}"/>
                </a:ext>
              </a:extLst>
            </p:cNvPr>
            <p:cNvSpPr/>
            <p:nvPr/>
          </p:nvSpPr>
          <p:spPr>
            <a:xfrm>
              <a:off x="2466004" y="1454596"/>
              <a:ext cx="1407506" cy="893766"/>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Rectangle: Rounded Corners 4">
              <a:extLst>
                <a:ext uri="{FF2B5EF4-FFF2-40B4-BE49-F238E27FC236}">
                  <a16:creationId xmlns:a16="http://schemas.microsoft.com/office/drawing/2014/main" id="{A3F55AFF-746C-49BA-8D74-5D7913AC4C06}"/>
                </a:ext>
              </a:extLst>
            </p:cNvPr>
            <p:cNvSpPr txBox="1"/>
            <p:nvPr/>
          </p:nvSpPr>
          <p:spPr>
            <a:xfrm>
              <a:off x="2492182" y="1480774"/>
              <a:ext cx="1355150" cy="84141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err="1"/>
                <a:t>Cashouts</a:t>
              </a:r>
              <a:r>
                <a:rPr lang="en-US" sz="1700" kern="1200"/>
                <a:t>: M</a:t>
              </a:r>
            </a:p>
          </p:txBody>
        </p:sp>
      </p:grpSp>
      <p:grpSp>
        <p:nvGrpSpPr>
          <p:cNvPr id="23" name="Group 22">
            <a:extLst>
              <a:ext uri="{FF2B5EF4-FFF2-40B4-BE49-F238E27FC236}">
                <a16:creationId xmlns:a16="http://schemas.microsoft.com/office/drawing/2014/main" id="{8D8AFCF3-EFE4-4F02-A4B2-9613E43DC6B0}"/>
              </a:ext>
            </a:extLst>
          </p:cNvPr>
          <p:cNvGrpSpPr/>
          <p:nvPr/>
        </p:nvGrpSpPr>
        <p:grpSpPr>
          <a:xfrm>
            <a:off x="4678864" y="2263889"/>
            <a:ext cx="2075167" cy="532490"/>
            <a:chOff x="4186290" y="1454596"/>
            <a:chExt cx="1407506" cy="893766"/>
          </a:xfrm>
          <a:solidFill>
            <a:schemeClr val="bg2"/>
          </a:solidFill>
        </p:grpSpPr>
        <p:sp>
          <p:nvSpPr>
            <p:cNvPr id="24" name="Rectangle: Rounded Corners 23">
              <a:extLst>
                <a:ext uri="{FF2B5EF4-FFF2-40B4-BE49-F238E27FC236}">
                  <a16:creationId xmlns:a16="http://schemas.microsoft.com/office/drawing/2014/main" id="{75717C80-73B0-48DD-B8EB-BFF00D89C456}"/>
                </a:ext>
              </a:extLst>
            </p:cNvPr>
            <p:cNvSpPr/>
            <p:nvPr/>
          </p:nvSpPr>
          <p:spPr>
            <a:xfrm>
              <a:off x="4186290" y="1454596"/>
              <a:ext cx="1407506" cy="893766"/>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Rectangle: Rounded Corners 4">
              <a:extLst>
                <a:ext uri="{FF2B5EF4-FFF2-40B4-BE49-F238E27FC236}">
                  <a16:creationId xmlns:a16="http://schemas.microsoft.com/office/drawing/2014/main" id="{A3438DEA-445B-4A4F-9045-C3D724584B92}"/>
                </a:ext>
              </a:extLst>
            </p:cNvPr>
            <p:cNvSpPr txBox="1"/>
            <p:nvPr/>
          </p:nvSpPr>
          <p:spPr>
            <a:xfrm>
              <a:off x="4212468" y="1480774"/>
              <a:ext cx="1355150" cy="84141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Non-</a:t>
              </a:r>
              <a:r>
                <a:rPr lang="en-US" sz="1700" kern="1200" err="1"/>
                <a:t>Cashouts</a:t>
              </a:r>
              <a:r>
                <a:rPr lang="en-US" sz="1700" kern="1200"/>
                <a:t>: K</a:t>
              </a:r>
            </a:p>
          </p:txBody>
        </p:sp>
      </p:grpSp>
      <p:grpSp>
        <p:nvGrpSpPr>
          <p:cNvPr id="27" name="Group 26">
            <a:extLst>
              <a:ext uri="{FF2B5EF4-FFF2-40B4-BE49-F238E27FC236}">
                <a16:creationId xmlns:a16="http://schemas.microsoft.com/office/drawing/2014/main" id="{2B7E6E6B-1382-4966-A5AE-3CC0466EBB5B}"/>
              </a:ext>
            </a:extLst>
          </p:cNvPr>
          <p:cNvGrpSpPr/>
          <p:nvPr/>
        </p:nvGrpSpPr>
        <p:grpSpPr>
          <a:xfrm>
            <a:off x="2642260" y="4571733"/>
            <a:ext cx="1459862" cy="328560"/>
            <a:chOff x="4186290" y="2757712"/>
            <a:chExt cx="1407506" cy="893766"/>
          </a:xfrm>
          <a:solidFill>
            <a:schemeClr val="bg2"/>
          </a:solidFill>
        </p:grpSpPr>
        <p:sp>
          <p:nvSpPr>
            <p:cNvPr id="28" name="Rectangle: Rounded Corners 27">
              <a:extLst>
                <a:ext uri="{FF2B5EF4-FFF2-40B4-BE49-F238E27FC236}">
                  <a16:creationId xmlns:a16="http://schemas.microsoft.com/office/drawing/2014/main" id="{932E178F-916C-4CF5-8EA3-8A73E1DC90EE}"/>
                </a:ext>
              </a:extLst>
            </p:cNvPr>
            <p:cNvSpPr/>
            <p:nvPr/>
          </p:nvSpPr>
          <p:spPr>
            <a:xfrm>
              <a:off x="4186290" y="2757712"/>
              <a:ext cx="1407506" cy="893766"/>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Rectangle: Rounded Corners 4">
              <a:extLst>
                <a:ext uri="{FF2B5EF4-FFF2-40B4-BE49-F238E27FC236}">
                  <a16:creationId xmlns:a16="http://schemas.microsoft.com/office/drawing/2014/main" id="{ADC13D9C-46A2-4EE4-B63D-D5C78D0F27B9}"/>
                </a:ext>
              </a:extLst>
            </p:cNvPr>
            <p:cNvSpPr txBox="1"/>
            <p:nvPr/>
          </p:nvSpPr>
          <p:spPr>
            <a:xfrm>
              <a:off x="4212468" y="2783890"/>
              <a:ext cx="1355150" cy="84141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Training Data</a:t>
              </a:r>
            </a:p>
          </p:txBody>
        </p:sp>
      </p:grpSp>
      <p:grpSp>
        <p:nvGrpSpPr>
          <p:cNvPr id="30" name="Group 29">
            <a:extLst>
              <a:ext uri="{FF2B5EF4-FFF2-40B4-BE49-F238E27FC236}">
                <a16:creationId xmlns:a16="http://schemas.microsoft.com/office/drawing/2014/main" id="{4B2118ED-E9A9-4AB9-8086-171ECCB0D88C}"/>
              </a:ext>
            </a:extLst>
          </p:cNvPr>
          <p:cNvGrpSpPr/>
          <p:nvPr/>
        </p:nvGrpSpPr>
        <p:grpSpPr>
          <a:xfrm>
            <a:off x="2653545" y="5372230"/>
            <a:ext cx="1459862" cy="406057"/>
            <a:chOff x="4186290" y="2757712"/>
            <a:chExt cx="1407506" cy="893766"/>
          </a:xfrm>
          <a:solidFill>
            <a:schemeClr val="bg2"/>
          </a:solidFill>
        </p:grpSpPr>
        <p:sp>
          <p:nvSpPr>
            <p:cNvPr id="31" name="Rectangle: Rounded Corners 30">
              <a:extLst>
                <a:ext uri="{FF2B5EF4-FFF2-40B4-BE49-F238E27FC236}">
                  <a16:creationId xmlns:a16="http://schemas.microsoft.com/office/drawing/2014/main" id="{BF74CE1F-7B2E-40D0-A58B-75527697AC8F}"/>
                </a:ext>
              </a:extLst>
            </p:cNvPr>
            <p:cNvSpPr/>
            <p:nvPr/>
          </p:nvSpPr>
          <p:spPr>
            <a:xfrm>
              <a:off x="4186290" y="2757712"/>
              <a:ext cx="1407506" cy="893766"/>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Rectangle: Rounded Corners 4">
              <a:extLst>
                <a:ext uri="{FF2B5EF4-FFF2-40B4-BE49-F238E27FC236}">
                  <a16:creationId xmlns:a16="http://schemas.microsoft.com/office/drawing/2014/main" id="{6E3EA630-D84E-4F6B-8396-3E830EEBE038}"/>
                </a:ext>
              </a:extLst>
            </p:cNvPr>
            <p:cNvSpPr txBox="1"/>
            <p:nvPr/>
          </p:nvSpPr>
          <p:spPr>
            <a:xfrm>
              <a:off x="4212468" y="2783890"/>
              <a:ext cx="1355150" cy="84141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Model Input</a:t>
              </a:r>
            </a:p>
          </p:txBody>
        </p:sp>
      </p:grpSp>
      <p:grpSp>
        <p:nvGrpSpPr>
          <p:cNvPr id="34" name="Group 33">
            <a:extLst>
              <a:ext uri="{FF2B5EF4-FFF2-40B4-BE49-F238E27FC236}">
                <a16:creationId xmlns:a16="http://schemas.microsoft.com/office/drawing/2014/main" id="{F2F986B5-3A55-4220-885E-FDE9BC644961}"/>
              </a:ext>
            </a:extLst>
          </p:cNvPr>
          <p:cNvGrpSpPr/>
          <p:nvPr/>
        </p:nvGrpSpPr>
        <p:grpSpPr>
          <a:xfrm>
            <a:off x="2680697" y="6097243"/>
            <a:ext cx="1432710" cy="406057"/>
            <a:chOff x="4186290" y="2757712"/>
            <a:chExt cx="1407506" cy="893766"/>
          </a:xfrm>
          <a:solidFill>
            <a:schemeClr val="bg2"/>
          </a:solidFill>
        </p:grpSpPr>
        <p:sp>
          <p:nvSpPr>
            <p:cNvPr id="35" name="Rectangle: Rounded Corners 34">
              <a:extLst>
                <a:ext uri="{FF2B5EF4-FFF2-40B4-BE49-F238E27FC236}">
                  <a16:creationId xmlns:a16="http://schemas.microsoft.com/office/drawing/2014/main" id="{51117D5B-EB7E-40C5-919E-4C427A20F6C9}"/>
                </a:ext>
              </a:extLst>
            </p:cNvPr>
            <p:cNvSpPr/>
            <p:nvPr/>
          </p:nvSpPr>
          <p:spPr>
            <a:xfrm>
              <a:off x="4186290" y="2757712"/>
              <a:ext cx="1407506" cy="893766"/>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 name="Rectangle: Rounded Corners 4">
              <a:extLst>
                <a:ext uri="{FF2B5EF4-FFF2-40B4-BE49-F238E27FC236}">
                  <a16:creationId xmlns:a16="http://schemas.microsoft.com/office/drawing/2014/main" id="{F86C616E-EB38-4B0B-9B6A-5976CD0FEC43}"/>
                </a:ext>
              </a:extLst>
            </p:cNvPr>
            <p:cNvSpPr txBox="1"/>
            <p:nvPr/>
          </p:nvSpPr>
          <p:spPr>
            <a:xfrm>
              <a:off x="4212468" y="2783890"/>
              <a:ext cx="1355150" cy="84141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Model Output</a:t>
              </a:r>
            </a:p>
          </p:txBody>
        </p:sp>
      </p:grpSp>
      <p:cxnSp>
        <p:nvCxnSpPr>
          <p:cNvPr id="38" name="Straight Arrow Connector 37">
            <a:extLst>
              <a:ext uri="{FF2B5EF4-FFF2-40B4-BE49-F238E27FC236}">
                <a16:creationId xmlns:a16="http://schemas.microsoft.com/office/drawing/2014/main" id="{E11C2251-4B9A-4906-A73B-1C5C9EE2E2DB}"/>
              </a:ext>
            </a:extLst>
          </p:cNvPr>
          <p:cNvCxnSpPr>
            <a:cxnSpLocks/>
            <a:stCxn id="9" idx="2"/>
            <a:endCxn id="21" idx="0"/>
          </p:cNvCxnSpPr>
          <p:nvPr/>
        </p:nvCxnSpPr>
        <p:spPr>
          <a:xfrm flipH="1">
            <a:off x="2557859" y="1684374"/>
            <a:ext cx="1493595" cy="616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1692654-9A3B-4387-BD2A-1F9149DA35BF}"/>
              </a:ext>
            </a:extLst>
          </p:cNvPr>
          <p:cNvCxnSpPr>
            <a:stCxn id="10" idx="2"/>
            <a:endCxn id="25" idx="0"/>
          </p:cNvCxnSpPr>
          <p:nvPr/>
        </p:nvCxnSpPr>
        <p:spPr>
          <a:xfrm>
            <a:off x="4051453" y="1669985"/>
            <a:ext cx="1664995" cy="60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97DE182-7FDE-4B5E-BE4F-BC3EF8B9CCC7}"/>
              </a:ext>
            </a:extLst>
          </p:cNvPr>
          <p:cNvCxnSpPr>
            <a:cxnSpLocks/>
            <a:stCxn id="22" idx="2"/>
            <a:endCxn id="19" idx="0"/>
          </p:cNvCxnSpPr>
          <p:nvPr/>
        </p:nvCxnSpPr>
        <p:spPr>
          <a:xfrm flipH="1">
            <a:off x="1107952" y="2777550"/>
            <a:ext cx="1449907" cy="33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B3D9A08-994A-438C-B068-D82CF88DDC7E}"/>
              </a:ext>
            </a:extLst>
          </p:cNvPr>
          <p:cNvCxnSpPr>
            <a:cxnSpLocks/>
            <a:stCxn id="22" idx="2"/>
            <a:endCxn id="13" idx="0"/>
          </p:cNvCxnSpPr>
          <p:nvPr/>
        </p:nvCxnSpPr>
        <p:spPr>
          <a:xfrm>
            <a:off x="2557859" y="2777550"/>
            <a:ext cx="5500" cy="33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E9A5300-8C88-4F44-8754-28AC0764E393}"/>
              </a:ext>
            </a:extLst>
          </p:cNvPr>
          <p:cNvCxnSpPr>
            <a:cxnSpLocks/>
            <a:stCxn id="21" idx="2"/>
            <a:endCxn id="16" idx="0"/>
          </p:cNvCxnSpPr>
          <p:nvPr/>
        </p:nvCxnSpPr>
        <p:spPr>
          <a:xfrm>
            <a:off x="2557859" y="2791940"/>
            <a:ext cx="1384251" cy="329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2D113A1-7651-4A3D-B942-9E336E005099}"/>
              </a:ext>
            </a:extLst>
          </p:cNvPr>
          <p:cNvCxnSpPr>
            <a:cxnSpLocks/>
          </p:cNvCxnSpPr>
          <p:nvPr/>
        </p:nvCxnSpPr>
        <p:spPr>
          <a:xfrm>
            <a:off x="1107952" y="3644602"/>
            <a:ext cx="0" cy="574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C2990A-68A5-4272-B9A4-8B483D07E3F6}"/>
              </a:ext>
            </a:extLst>
          </p:cNvPr>
          <p:cNvCxnSpPr>
            <a:cxnSpLocks/>
            <a:stCxn id="16" idx="2"/>
          </p:cNvCxnSpPr>
          <p:nvPr/>
        </p:nvCxnSpPr>
        <p:spPr>
          <a:xfrm>
            <a:off x="3942110" y="3598688"/>
            <a:ext cx="0" cy="638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CA8202-4A66-4307-97E6-20E0D42B717C}"/>
              </a:ext>
            </a:extLst>
          </p:cNvPr>
          <p:cNvCxnSpPr>
            <a:cxnSpLocks/>
            <a:stCxn id="13" idx="2"/>
          </p:cNvCxnSpPr>
          <p:nvPr/>
        </p:nvCxnSpPr>
        <p:spPr>
          <a:xfrm>
            <a:off x="2563359" y="3613531"/>
            <a:ext cx="0" cy="611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2321087-D1C7-4082-A7E3-4FC6B48282A5}"/>
              </a:ext>
            </a:extLst>
          </p:cNvPr>
          <p:cNvCxnSpPr>
            <a:cxnSpLocks/>
            <a:stCxn id="25" idx="2"/>
          </p:cNvCxnSpPr>
          <p:nvPr/>
        </p:nvCxnSpPr>
        <p:spPr>
          <a:xfrm flipH="1">
            <a:off x="5708327" y="2780782"/>
            <a:ext cx="8121" cy="1438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E040739-893A-4C71-A40B-B75146A3A297}"/>
              </a:ext>
            </a:extLst>
          </p:cNvPr>
          <p:cNvCxnSpPr>
            <a:cxnSpLocks/>
          </p:cNvCxnSpPr>
          <p:nvPr/>
        </p:nvCxnSpPr>
        <p:spPr>
          <a:xfrm>
            <a:off x="1107952" y="4224907"/>
            <a:ext cx="46084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91D9DCD-2D5E-400D-BF36-C055E8D37064}"/>
              </a:ext>
            </a:extLst>
          </p:cNvPr>
          <p:cNvCxnSpPr>
            <a:cxnSpLocks/>
            <a:endCxn id="29" idx="0"/>
          </p:cNvCxnSpPr>
          <p:nvPr/>
        </p:nvCxnSpPr>
        <p:spPr>
          <a:xfrm flipH="1">
            <a:off x="3372191" y="4218846"/>
            <a:ext cx="2268"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DF36E72-1B2C-4C97-A3DD-2EF97B5FE84D}"/>
              </a:ext>
            </a:extLst>
          </p:cNvPr>
          <p:cNvCxnSpPr>
            <a:cxnSpLocks/>
            <a:stCxn id="29" idx="2"/>
            <a:endCxn id="32" idx="0"/>
          </p:cNvCxnSpPr>
          <p:nvPr/>
        </p:nvCxnSpPr>
        <p:spPr>
          <a:xfrm>
            <a:off x="3372191" y="4890669"/>
            <a:ext cx="11285" cy="493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15315AF-E124-49C8-92AA-54E735193B57}"/>
              </a:ext>
            </a:extLst>
          </p:cNvPr>
          <p:cNvCxnSpPr>
            <a:cxnSpLocks/>
            <a:stCxn id="32" idx="2"/>
            <a:endCxn id="36" idx="0"/>
          </p:cNvCxnSpPr>
          <p:nvPr/>
        </p:nvCxnSpPr>
        <p:spPr>
          <a:xfrm>
            <a:off x="3383476" y="5766394"/>
            <a:ext cx="13576" cy="34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Callout: Line 110">
            <a:extLst>
              <a:ext uri="{FF2B5EF4-FFF2-40B4-BE49-F238E27FC236}">
                <a16:creationId xmlns:a16="http://schemas.microsoft.com/office/drawing/2014/main" id="{0699F792-B413-40B0-B3E0-576F7BA87EFA}"/>
              </a:ext>
            </a:extLst>
          </p:cNvPr>
          <p:cNvSpPr/>
          <p:nvPr/>
        </p:nvSpPr>
        <p:spPr>
          <a:xfrm>
            <a:off x="4422090" y="4778520"/>
            <a:ext cx="1638368" cy="382270"/>
          </a:xfrm>
          <a:prstGeom prst="borderCallout1">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t>Risk Threshold</a:t>
            </a:r>
          </a:p>
        </p:txBody>
      </p:sp>
      <p:sp>
        <p:nvSpPr>
          <p:cNvPr id="112" name="Callout: Line 111">
            <a:extLst>
              <a:ext uri="{FF2B5EF4-FFF2-40B4-BE49-F238E27FC236}">
                <a16:creationId xmlns:a16="http://schemas.microsoft.com/office/drawing/2014/main" id="{03B15770-DBD6-4861-BA23-3BBFB11DD83C}"/>
              </a:ext>
            </a:extLst>
          </p:cNvPr>
          <p:cNvSpPr/>
          <p:nvPr/>
        </p:nvSpPr>
        <p:spPr>
          <a:xfrm>
            <a:off x="4508586" y="5587152"/>
            <a:ext cx="1551872" cy="406058"/>
          </a:xfrm>
          <a:prstGeom prst="borderCallout1">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K-Means: Number of Clusters</a:t>
            </a:r>
          </a:p>
        </p:txBody>
      </p:sp>
      <p:sp>
        <p:nvSpPr>
          <p:cNvPr id="113" name="Callout: Line 112">
            <a:extLst>
              <a:ext uri="{FF2B5EF4-FFF2-40B4-BE49-F238E27FC236}">
                <a16:creationId xmlns:a16="http://schemas.microsoft.com/office/drawing/2014/main" id="{87385BB0-150C-4BDA-9FF0-B8135120351D}"/>
              </a:ext>
            </a:extLst>
          </p:cNvPr>
          <p:cNvSpPr/>
          <p:nvPr/>
        </p:nvSpPr>
        <p:spPr>
          <a:xfrm flipH="1">
            <a:off x="403509" y="1783567"/>
            <a:ext cx="1526939" cy="462516"/>
          </a:xfrm>
          <a:prstGeom prst="borderCallout1">
            <a:avLst>
              <a:gd name="adj1" fmla="val 121720"/>
              <a:gd name="adj2" fmla="val 32932"/>
              <a:gd name="adj3" fmla="val 236064"/>
              <a:gd name="adj4" fmla="val 15686"/>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Equal-weighted or Value-weighted</a:t>
            </a:r>
          </a:p>
        </p:txBody>
      </p:sp>
      <mc:AlternateContent xmlns:mc="http://schemas.openxmlformats.org/markup-compatibility/2006" xmlns:a14="http://schemas.microsoft.com/office/drawing/2010/main">
        <mc:Choice Requires="a14">
          <p:sp>
            <p:nvSpPr>
              <p:cNvPr id="114" name="Callout: Line 113">
                <a:extLst>
                  <a:ext uri="{FF2B5EF4-FFF2-40B4-BE49-F238E27FC236}">
                    <a16:creationId xmlns:a16="http://schemas.microsoft.com/office/drawing/2014/main" id="{5C79B3FF-581F-4880-9531-374128ED08C2}"/>
                  </a:ext>
                </a:extLst>
              </p:cNvPr>
              <p:cNvSpPr/>
              <p:nvPr/>
            </p:nvSpPr>
            <p:spPr>
              <a:xfrm>
                <a:off x="4391557" y="3730322"/>
                <a:ext cx="1824471" cy="451757"/>
              </a:xfrm>
              <a:prstGeom prst="borderCallout1">
                <a:avLst>
                  <a:gd name="adj1" fmla="val 81042"/>
                  <a:gd name="adj2" fmla="val -7752"/>
                  <a:gd name="adj3" fmla="val 174792"/>
                  <a:gd name="adj4" fmla="val -35426"/>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m:rPr>
                              <m:nor/>
                            </m:rPr>
                            <a:rPr lang="en-US" sz="1200" dirty="0" smtClean="0"/>
                            <m:t>#</m:t>
                          </m:r>
                          <m:r>
                            <m:rPr>
                              <m:nor/>
                            </m:rPr>
                            <a:rPr lang="en-US" sz="1200" dirty="0" smtClean="0"/>
                            <m:t>Non</m:t>
                          </m:r>
                          <m:r>
                            <m:rPr>
                              <m:nor/>
                            </m:rPr>
                            <a:rPr lang="en-US" sz="1200" b="0" i="0" dirty="0" smtClean="0"/>
                            <m:t>−</m:t>
                          </m:r>
                          <m:r>
                            <m:rPr>
                              <m:nor/>
                            </m:rPr>
                            <a:rPr lang="en-US" sz="1200" b="0" i="0" dirty="0" smtClean="0"/>
                            <m:t>Cashout</m:t>
                          </m:r>
                          <m:r>
                            <m:rPr>
                              <m:nor/>
                            </m:rPr>
                            <a:rPr lang="en-US" sz="1200" dirty="0" smtClean="0"/>
                            <m:t> </m:t>
                          </m:r>
                          <m:r>
                            <m:rPr>
                              <m:nor/>
                            </m:rPr>
                            <a:rPr lang="en-US" sz="1200" dirty="0" smtClean="0"/>
                            <m:t>Transactions</m:t>
                          </m:r>
                        </m:num>
                        <m:den>
                          <m:r>
                            <m:rPr>
                              <m:nor/>
                            </m:rPr>
                            <a:rPr lang="en-US" sz="1200" dirty="0" smtClean="0"/>
                            <m:t>#</m:t>
                          </m:r>
                          <m:r>
                            <m:rPr>
                              <m:nor/>
                            </m:rPr>
                            <a:rPr lang="en-US" sz="1200" dirty="0" smtClean="0"/>
                            <m:t>Cashouts</m:t>
                          </m:r>
                        </m:den>
                      </m:f>
                    </m:oMath>
                  </m:oMathPara>
                </a14:m>
                <a:endParaRPr lang="en-US" sz="1200" dirty="0"/>
              </a:p>
            </p:txBody>
          </p:sp>
        </mc:Choice>
        <mc:Fallback xmlns="">
          <p:sp>
            <p:nvSpPr>
              <p:cNvPr id="114" name="Callout: Line 113">
                <a:extLst>
                  <a:ext uri="{FF2B5EF4-FFF2-40B4-BE49-F238E27FC236}">
                    <a16:creationId xmlns:a16="http://schemas.microsoft.com/office/drawing/2014/main" id="{5C79B3FF-581F-4880-9531-374128ED08C2}"/>
                  </a:ext>
                </a:extLst>
              </p:cNvPr>
              <p:cNvSpPr>
                <a:spLocks noRot="1" noChangeAspect="1" noMove="1" noResize="1" noEditPoints="1" noAdjustHandles="1" noChangeArrowheads="1" noChangeShapeType="1" noTextEdit="1"/>
              </p:cNvSpPr>
              <p:nvPr/>
            </p:nvSpPr>
            <p:spPr>
              <a:xfrm>
                <a:off x="4391557" y="3730322"/>
                <a:ext cx="1824471" cy="451757"/>
              </a:xfrm>
              <a:prstGeom prst="borderCallout1">
                <a:avLst>
                  <a:gd name="adj1" fmla="val 81042"/>
                  <a:gd name="adj2" fmla="val -7752"/>
                  <a:gd name="adj3" fmla="val 174792"/>
                  <a:gd name="adj4" fmla="val -35426"/>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F14C8451-934E-4C0A-B168-32BA5BE5DB0F}"/>
                  </a:ext>
                </a:extLst>
              </p:cNvPr>
              <p:cNvSpPr txBox="1"/>
              <p:nvPr/>
            </p:nvSpPr>
            <p:spPr>
              <a:xfrm>
                <a:off x="6838600" y="1351209"/>
                <a:ext cx="4819089" cy="4438972"/>
              </a:xfrm>
              <a:prstGeom prst="rect">
                <a:avLst/>
              </a:prstGeom>
              <a:noFill/>
            </p:spPr>
            <p:txBody>
              <a:bodyPr wrap="square" rtlCol="0">
                <a:spAutoFit/>
              </a:bodyPr>
              <a:lstStyle/>
              <a:p>
                <a:r>
                  <a:rPr lang="en-US" sz="1400" b="1" dirty="0"/>
                  <a:t>Weights of 3 Types of </a:t>
                </a:r>
                <a:r>
                  <a:rPr lang="en-US" sz="1400" b="1" dirty="0" err="1"/>
                  <a:t>Cashouts</a:t>
                </a:r>
                <a:endParaRPr lang="en-US" sz="1400" b="1" dirty="0"/>
              </a:p>
              <a:p>
                <a:pPr marL="285750" indent="-285750">
                  <a:buFont typeface="Wingdings" panose="05000000000000000000" pitchFamily="2" charset="2"/>
                  <a:buChar char="Ø"/>
                </a:pPr>
                <a:r>
                  <a:rPr lang="en-US" sz="1400" dirty="0"/>
                  <a:t>Equal-weighted</a:t>
                </a:r>
              </a:p>
              <a:p>
                <a:r>
                  <a:rPr lang="en-US" sz="1400" dirty="0"/>
                  <a:t>Camouflaged </a:t>
                </a:r>
                <a:r>
                  <a:rPr lang="en-US" sz="1400" dirty="0" err="1"/>
                  <a:t>Cashouts</a:t>
                </a:r>
                <a:r>
                  <a:rPr lang="en-US" sz="1400" dirty="0"/>
                  <a:t> : Disastrous </a:t>
                </a:r>
                <a:r>
                  <a:rPr lang="en-US" sz="1400" dirty="0" err="1"/>
                  <a:t>Cashouts</a:t>
                </a:r>
                <a:r>
                  <a:rPr lang="en-US" sz="1400" dirty="0"/>
                  <a:t> : Small </a:t>
                </a:r>
                <a:r>
                  <a:rPr lang="en-US" sz="1400" dirty="0" err="1"/>
                  <a:t>Cashouts</a:t>
                </a:r>
                <a:r>
                  <a:rPr lang="en-US" sz="1400" dirty="0"/>
                  <a:t> = M1 : M2 : M3 = 1 : 1 : 1</a:t>
                </a:r>
              </a:p>
              <a:p>
                <a:endParaRPr lang="en-US" sz="1400" dirty="0"/>
              </a:p>
              <a:p>
                <a:pPr marL="285750" indent="-285750">
                  <a:buFont typeface="Wingdings" panose="05000000000000000000" pitchFamily="2" charset="2"/>
                  <a:buChar char="Ø"/>
                </a:pPr>
                <a:r>
                  <a:rPr lang="en-US" sz="1400" dirty="0"/>
                  <a:t>Value-weighted</a:t>
                </a:r>
              </a:p>
              <a:p>
                <a:r>
                  <a:rPr lang="en-US" sz="1400" dirty="0"/>
                  <a:t>Camouflaged </a:t>
                </a:r>
                <a:r>
                  <a:rPr lang="en-US" sz="1400" dirty="0" err="1"/>
                  <a:t>Cashouts</a:t>
                </a:r>
                <a:r>
                  <a:rPr lang="en-US" sz="1400" dirty="0"/>
                  <a:t> : Disastrous </a:t>
                </a:r>
                <a:r>
                  <a:rPr lang="en-US" sz="1400" dirty="0" err="1"/>
                  <a:t>Cashouts</a:t>
                </a:r>
                <a:r>
                  <a:rPr lang="en-US" sz="1400" dirty="0"/>
                  <a:t> : Small </a:t>
                </a:r>
                <a:r>
                  <a:rPr lang="en-US" sz="1400" dirty="0" err="1"/>
                  <a:t>Cashouts</a:t>
                </a:r>
                <a:r>
                  <a:rPr lang="en-US" sz="1400" dirty="0"/>
                  <a:t> = M1 : M2 : M3 = 8 : 12 : 1</a:t>
                </a:r>
              </a:p>
              <a:p>
                <a:endParaRPr lang="en-US" sz="2400" dirty="0"/>
              </a:p>
              <a:p>
                <a:r>
                  <a:rPr lang="en-US" sz="1400" b="1" dirty="0"/>
                  <a:t>Total </a:t>
                </a:r>
                <a:r>
                  <a:rPr lang="en-US" sz="1400" b="1" dirty="0" err="1"/>
                  <a:t>cashout</a:t>
                </a:r>
                <a:r>
                  <a:rPr lang="en-US" sz="1400" b="1" dirty="0"/>
                  <a:t> weights</a:t>
                </a:r>
              </a:p>
              <a:p>
                <a14:m>
                  <m:oMath xmlns:m="http://schemas.openxmlformats.org/officeDocument/2006/math">
                    <m:f>
                      <m:fPr>
                        <m:ctrlPr>
                          <a:rPr lang="en-US" sz="1400" i="1" smtClean="0">
                            <a:latin typeface="Cambria Math" panose="02040503050406030204" pitchFamily="18" charset="0"/>
                          </a:rPr>
                        </m:ctrlPr>
                      </m:fPr>
                      <m:num>
                        <m:r>
                          <m:rPr>
                            <m:nor/>
                          </m:rPr>
                          <a:rPr lang="en-US" sz="1400" dirty="0"/>
                          <m:t>#</m:t>
                        </m:r>
                        <m:r>
                          <m:rPr>
                            <m:nor/>
                          </m:rPr>
                          <a:rPr lang="en-US" sz="1400" dirty="0"/>
                          <m:t>Non</m:t>
                        </m:r>
                        <m:r>
                          <m:rPr>
                            <m:nor/>
                          </m:rPr>
                          <a:rPr lang="en-US" sz="1400" dirty="0"/>
                          <m:t>−</m:t>
                        </m:r>
                        <m:r>
                          <m:rPr>
                            <m:nor/>
                          </m:rPr>
                          <a:rPr lang="en-US" sz="1400" dirty="0"/>
                          <m:t>Cashout</m:t>
                        </m:r>
                        <m:r>
                          <m:rPr>
                            <m:nor/>
                          </m:rPr>
                          <a:rPr lang="en-US" sz="1400" dirty="0"/>
                          <m:t> </m:t>
                        </m:r>
                        <m:r>
                          <m:rPr>
                            <m:nor/>
                          </m:rPr>
                          <a:rPr lang="en-US" sz="1400" dirty="0"/>
                          <m:t>Transactions</m:t>
                        </m:r>
                      </m:num>
                      <m:den>
                        <m:r>
                          <m:rPr>
                            <m:nor/>
                          </m:rPr>
                          <a:rPr lang="en-US" sz="1400" dirty="0"/>
                          <m:t>#</m:t>
                        </m:r>
                        <m:r>
                          <m:rPr>
                            <m:nor/>
                          </m:rPr>
                          <a:rPr lang="en-US" sz="1400" dirty="0"/>
                          <m:t>Cashouts</m:t>
                        </m:r>
                      </m:den>
                    </m:f>
                    <m:r>
                      <a:rPr lang="en-US" sz="1400" b="0" i="1" dirty="0" smtClean="0">
                        <a:latin typeface="Cambria Math" panose="02040503050406030204" pitchFamily="18" charset="0"/>
                      </a:rPr>
                      <m:t>=</m:t>
                    </m:r>
                    <m:r>
                      <a:rPr lang="en-US" sz="1400" i="1" dirty="0">
                        <a:latin typeface="Cambria Math" panose="02040503050406030204" pitchFamily="18" charset="0"/>
                      </a:rPr>
                      <m:t> </m:t>
                    </m:r>
                    <m:f>
                      <m:fPr>
                        <m:ctrlPr>
                          <a:rPr lang="en-US" sz="1400" i="1">
                            <a:latin typeface="Cambria Math" panose="02040503050406030204" pitchFamily="18" charset="0"/>
                          </a:rPr>
                        </m:ctrlPr>
                      </m:fPr>
                      <m:num>
                        <m:r>
                          <m:rPr>
                            <m:nor/>
                          </m:rPr>
                          <a:rPr lang="en-US" sz="1400" b="0" i="0" dirty="0" smtClean="0"/>
                          <m:t>K</m:t>
                        </m:r>
                      </m:num>
                      <m:den>
                        <m:r>
                          <m:rPr>
                            <m:nor/>
                          </m:rPr>
                          <a:rPr lang="en-US" sz="1400" b="0" i="0" dirty="0" smtClean="0"/>
                          <m:t>M</m:t>
                        </m:r>
                        <m:r>
                          <m:rPr>
                            <m:nor/>
                          </m:rPr>
                          <a:rPr lang="en-US" sz="1400" b="0" i="0" dirty="0" smtClean="0"/>
                          <m:t>1+</m:t>
                        </m:r>
                        <m:r>
                          <m:rPr>
                            <m:nor/>
                          </m:rPr>
                          <a:rPr lang="en-US" sz="1400" b="0" i="0" dirty="0" smtClean="0"/>
                          <m:t>M</m:t>
                        </m:r>
                        <m:r>
                          <m:rPr>
                            <m:nor/>
                          </m:rPr>
                          <a:rPr lang="en-US" sz="1400" b="0" i="0" dirty="0" smtClean="0"/>
                          <m:t>2+</m:t>
                        </m:r>
                        <m:r>
                          <m:rPr>
                            <m:nor/>
                          </m:rPr>
                          <a:rPr lang="en-US" sz="1400" b="0" i="0" dirty="0" smtClean="0"/>
                          <m:t>M</m:t>
                        </m:r>
                        <m:r>
                          <m:rPr>
                            <m:nor/>
                          </m:rPr>
                          <a:rPr lang="en-US" sz="1400" b="0" i="0" dirty="0" smtClean="0"/>
                          <m:t>3</m:t>
                        </m:r>
                      </m:den>
                    </m:f>
                    <m:r>
                      <a:rPr lang="en-US" sz="1400" b="0" i="0" dirty="0" smtClean="0">
                        <a:latin typeface="Cambria Math" panose="02040503050406030204" pitchFamily="18" charset="0"/>
                      </a:rPr>
                      <m:t> </m:t>
                    </m:r>
                    <m:r>
                      <a:rPr lang="zh-CN" altLang="en-US" sz="1400" i="1" dirty="0">
                        <a:latin typeface="Cambria Math" panose="02040503050406030204" pitchFamily="18" charset="0"/>
                      </a:rPr>
                      <m:t>∈</m:t>
                    </m:r>
                  </m:oMath>
                </a14:m>
                <a:r>
                  <a:rPr lang="en-US" sz="1400" dirty="0"/>
                  <a:t> {1,2,…,10}</a:t>
                </a:r>
              </a:p>
              <a:p>
                <a:endParaRPr lang="en-US" sz="1400" dirty="0"/>
              </a:p>
              <a:p>
                <a:r>
                  <a:rPr lang="en-US" sz="1400" b="1" dirty="0"/>
                  <a:t>Risk Threshold</a:t>
                </a:r>
                <a:r>
                  <a:rPr lang="en-US" sz="1400" dirty="0"/>
                  <a:t> </a:t>
                </a:r>
                <a:r>
                  <a:rPr lang="zh-CN" altLang="en-US" sz="1400" dirty="0"/>
                  <a:t>∈ </a:t>
                </a:r>
                <a:r>
                  <a:rPr lang="en-US" altLang="zh-CN" sz="1400" dirty="0"/>
                  <a:t>{</a:t>
                </a:r>
                <a:r>
                  <a:rPr lang="en-US" sz="1400" dirty="0"/>
                  <a:t>0, 0.1, 0.2, … , 0.5</a:t>
                </a:r>
                <a:r>
                  <a:rPr lang="en-US" altLang="zh-CN" sz="1400" dirty="0"/>
                  <a:t>}</a:t>
                </a:r>
                <a:endParaRPr lang="en-US" sz="1400" dirty="0"/>
              </a:p>
              <a:p>
                <a:endParaRPr lang="en-US" sz="1400" dirty="0"/>
              </a:p>
              <a:p>
                <a:r>
                  <a:rPr lang="en-US" sz="1400" b="1" dirty="0"/>
                  <a:t>Number of Clusters</a:t>
                </a:r>
                <a:r>
                  <a:rPr lang="en-US" sz="1400" dirty="0"/>
                  <a:t> </a:t>
                </a:r>
                <a:r>
                  <a:rPr lang="zh-CN" altLang="en-US" sz="1400" dirty="0"/>
                  <a:t>∈ </a:t>
                </a:r>
                <a:r>
                  <a:rPr lang="en-US" altLang="zh-CN" sz="1400" dirty="0"/>
                  <a:t>{</a:t>
                </a:r>
                <a:r>
                  <a:rPr lang="en-US" sz="1400" dirty="0"/>
                  <a:t>4,5,…,9</a:t>
                </a:r>
                <a:r>
                  <a:rPr lang="en-US" altLang="zh-CN" sz="1400" dirty="0"/>
                  <a:t>}</a:t>
                </a:r>
                <a:r>
                  <a:rPr lang="en-US" sz="1400" dirty="0"/>
                  <a:t> </a:t>
                </a:r>
              </a:p>
              <a:p>
                <a:endParaRPr lang="en-US" dirty="0"/>
              </a:p>
              <a:p>
                <a:endParaRPr lang="en-US" dirty="0"/>
              </a:p>
              <a:p>
                <a:endParaRPr lang="en-US" dirty="0"/>
              </a:p>
            </p:txBody>
          </p:sp>
        </mc:Choice>
        <mc:Fallback xmlns="">
          <p:sp>
            <p:nvSpPr>
              <p:cNvPr id="115" name="TextBox 114">
                <a:extLst>
                  <a:ext uri="{FF2B5EF4-FFF2-40B4-BE49-F238E27FC236}">
                    <a16:creationId xmlns:a16="http://schemas.microsoft.com/office/drawing/2014/main" id="{F14C8451-934E-4C0A-B168-32BA5BE5DB0F}"/>
                  </a:ext>
                </a:extLst>
              </p:cNvPr>
              <p:cNvSpPr txBox="1">
                <a:spLocks noRot="1" noChangeAspect="1" noMove="1" noResize="1" noEditPoints="1" noAdjustHandles="1" noChangeArrowheads="1" noChangeShapeType="1" noTextEdit="1"/>
              </p:cNvSpPr>
              <p:nvPr/>
            </p:nvSpPr>
            <p:spPr>
              <a:xfrm>
                <a:off x="6838600" y="1351209"/>
                <a:ext cx="4819089" cy="4438972"/>
              </a:xfrm>
              <a:prstGeom prst="rect">
                <a:avLst/>
              </a:prstGeom>
              <a:blipFill>
                <a:blip r:embed="rId3"/>
                <a:stretch>
                  <a:fillRect l="-380" t="-275"/>
                </a:stretch>
              </a:blipFill>
            </p:spPr>
            <p:txBody>
              <a:bodyPr/>
              <a:lstStyle/>
              <a:p>
                <a:r>
                  <a:rPr lang="en-US">
                    <a:noFill/>
                  </a:rPr>
                  <a:t> </a:t>
                </a:r>
              </a:p>
            </p:txBody>
          </p:sp>
        </mc:Fallback>
      </mc:AlternateContent>
    </p:spTree>
    <p:extLst>
      <p:ext uri="{BB962C8B-B14F-4D97-AF65-F5344CB8AC3E}">
        <p14:creationId xmlns:p14="http://schemas.microsoft.com/office/powerpoint/2010/main" val="4007888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6D8AD18-E77B-44E7-B82E-44FB1C3776C6}"/>
              </a:ext>
            </a:extLst>
          </p:cNvPr>
          <p:cNvGraphicFramePr>
            <a:graphicFrameLocks noGrp="1"/>
          </p:cNvGraphicFramePr>
          <p:nvPr>
            <p:extLst>
              <p:ext uri="{D42A27DB-BD31-4B8C-83A1-F6EECF244321}">
                <p14:modId xmlns:p14="http://schemas.microsoft.com/office/powerpoint/2010/main" val="458693529"/>
              </p:ext>
            </p:extLst>
          </p:nvPr>
        </p:nvGraphicFramePr>
        <p:xfrm>
          <a:off x="5505314" y="1816966"/>
          <a:ext cx="6387490" cy="3635971"/>
        </p:xfrm>
        <a:graphic>
          <a:graphicData uri="http://schemas.openxmlformats.org/drawingml/2006/table">
            <a:tbl>
              <a:tblPr firstRow="1" bandRow="1">
                <a:tableStyleId>{6E25E649-3F16-4E02-A733-19D2CDBF48F0}</a:tableStyleId>
              </a:tblPr>
              <a:tblGrid>
                <a:gridCol w="1226398">
                  <a:extLst>
                    <a:ext uri="{9D8B030D-6E8A-4147-A177-3AD203B41FA5}">
                      <a16:colId xmlns:a16="http://schemas.microsoft.com/office/drawing/2014/main" val="643931575"/>
                    </a:ext>
                  </a:extLst>
                </a:gridCol>
                <a:gridCol w="1588920">
                  <a:extLst>
                    <a:ext uri="{9D8B030D-6E8A-4147-A177-3AD203B41FA5}">
                      <a16:colId xmlns:a16="http://schemas.microsoft.com/office/drawing/2014/main" val="3510868924"/>
                    </a:ext>
                  </a:extLst>
                </a:gridCol>
                <a:gridCol w="1498862">
                  <a:extLst>
                    <a:ext uri="{9D8B030D-6E8A-4147-A177-3AD203B41FA5}">
                      <a16:colId xmlns:a16="http://schemas.microsoft.com/office/drawing/2014/main" val="513382298"/>
                    </a:ext>
                  </a:extLst>
                </a:gridCol>
                <a:gridCol w="2073310">
                  <a:extLst>
                    <a:ext uri="{9D8B030D-6E8A-4147-A177-3AD203B41FA5}">
                      <a16:colId xmlns:a16="http://schemas.microsoft.com/office/drawing/2014/main" val="2977779390"/>
                    </a:ext>
                  </a:extLst>
                </a:gridCol>
              </a:tblGrid>
              <a:tr h="659536">
                <a:tc>
                  <a:txBody>
                    <a:bodyPr/>
                    <a:lstStyle/>
                    <a:p>
                      <a:pPr algn="ctr" rtl="0" fontAlgn="ctr"/>
                      <a:r>
                        <a:rPr lang="en-US" sz="1800" u="none" strike="noStrike" dirty="0">
                          <a:effectLst/>
                        </a:rPr>
                        <a:t>Cluster</a:t>
                      </a:r>
                      <a:endParaRPr lang="en-US" sz="1800" b="1" i="0" u="none" strike="noStrike" dirty="0">
                        <a:solidFill>
                          <a:srgbClr val="FFFFFF"/>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 Fraud</a:t>
                      </a:r>
                      <a:endParaRPr lang="en-US" sz="1800" b="1" i="0" u="none" strike="noStrike" dirty="0">
                        <a:solidFill>
                          <a:srgbClr val="FFFFFF"/>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 </a:t>
                      </a:r>
                      <a:r>
                        <a:rPr lang="en-US" sz="1800" u="none" strike="noStrike" dirty="0" err="1">
                          <a:effectLst/>
                        </a:rPr>
                        <a:t>Cashout</a:t>
                      </a:r>
                      <a:endParaRPr lang="en-US" sz="1800" b="1" i="0" u="none" strike="noStrike" dirty="0">
                        <a:solidFill>
                          <a:srgbClr val="FFFFFF"/>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 Transactions</a:t>
                      </a:r>
                      <a:endParaRPr lang="en-US" sz="1800" b="1" i="0" u="none" strike="noStrike" dirty="0">
                        <a:solidFill>
                          <a:srgbClr val="FFFFFF"/>
                        </a:solidFill>
                        <a:effectLst/>
                        <a:latin typeface="Calibri" panose="020F0502020204030204" pitchFamily="34" charset="0"/>
                      </a:endParaRPr>
                    </a:p>
                  </a:txBody>
                  <a:tcPr marL="7620" marT="7620" marB="0" anchor="ctr"/>
                </a:tc>
                <a:extLst>
                  <a:ext uri="{0D108BD9-81ED-4DB2-BD59-A6C34878D82A}">
                    <a16:rowId xmlns:a16="http://schemas.microsoft.com/office/drawing/2014/main" val="3504299821"/>
                  </a:ext>
                </a:extLst>
              </a:tr>
              <a:tr h="330715">
                <a:tc>
                  <a:txBody>
                    <a:bodyPr/>
                    <a:lstStyle/>
                    <a:p>
                      <a:pPr algn="ctr" rtl="0" fontAlgn="ctr"/>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4.75%</a:t>
                      </a:r>
                      <a:endParaRPr lang="en-US" sz="1800" b="0" i="0" u="none" strike="noStrike" dirty="0">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4.52%</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2147</a:t>
                      </a:r>
                      <a:endParaRPr lang="en-US" sz="1800" b="0" i="0" u="none" strike="noStrike" dirty="0">
                        <a:solidFill>
                          <a:srgbClr val="000000"/>
                        </a:solidFill>
                        <a:effectLst/>
                        <a:latin typeface="Calibri" panose="020F0502020204030204" pitchFamily="34" charset="0"/>
                      </a:endParaRPr>
                    </a:p>
                  </a:txBody>
                  <a:tcPr marL="7620" marT="7620" marB="0" anchor="ctr"/>
                </a:tc>
                <a:extLst>
                  <a:ext uri="{0D108BD9-81ED-4DB2-BD59-A6C34878D82A}">
                    <a16:rowId xmlns:a16="http://schemas.microsoft.com/office/drawing/2014/main" val="2926683609"/>
                  </a:ext>
                </a:extLst>
              </a:tr>
              <a:tr h="330715">
                <a:tc>
                  <a:txBody>
                    <a:bodyPr/>
                    <a:lstStyle/>
                    <a:p>
                      <a:pPr algn="ctr" rtl="0" fontAlgn="ctr"/>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1.28%</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0.87%</a:t>
                      </a:r>
                      <a:endParaRPr lang="en-US" sz="1800" b="0" i="0" u="none" strike="noStrike" dirty="0">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2978</a:t>
                      </a:r>
                      <a:endParaRPr lang="en-US" sz="1800" b="0" i="0" u="none" strike="noStrike" dirty="0">
                        <a:solidFill>
                          <a:srgbClr val="000000"/>
                        </a:solidFill>
                        <a:effectLst/>
                        <a:latin typeface="Calibri" panose="020F0502020204030204" pitchFamily="34" charset="0"/>
                      </a:endParaRPr>
                    </a:p>
                  </a:txBody>
                  <a:tcPr marL="7620" marT="7620" marB="0" anchor="ctr"/>
                </a:tc>
                <a:extLst>
                  <a:ext uri="{0D108BD9-81ED-4DB2-BD59-A6C34878D82A}">
                    <a16:rowId xmlns:a16="http://schemas.microsoft.com/office/drawing/2014/main" val="617775163"/>
                  </a:ext>
                </a:extLst>
              </a:tr>
              <a:tr h="330715">
                <a:tc>
                  <a:txBody>
                    <a:bodyPr/>
                    <a:lstStyle/>
                    <a:p>
                      <a:pPr algn="ctr" rtl="0"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0.00%</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0.00%</a:t>
                      </a:r>
                      <a:endParaRPr lang="en-US" sz="1800" b="0" i="0" u="none" strike="noStrike" dirty="0">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14</a:t>
                      </a:r>
                      <a:endParaRPr lang="en-US" sz="1800" b="0" i="0" u="none" strike="noStrike">
                        <a:solidFill>
                          <a:srgbClr val="000000"/>
                        </a:solidFill>
                        <a:effectLst/>
                        <a:latin typeface="Calibri" panose="020F0502020204030204" pitchFamily="34" charset="0"/>
                      </a:endParaRPr>
                    </a:p>
                  </a:txBody>
                  <a:tcPr marL="7620" marT="7620" marB="0" anchor="ctr"/>
                </a:tc>
                <a:extLst>
                  <a:ext uri="{0D108BD9-81ED-4DB2-BD59-A6C34878D82A}">
                    <a16:rowId xmlns:a16="http://schemas.microsoft.com/office/drawing/2014/main" val="1682381662"/>
                  </a:ext>
                </a:extLst>
              </a:tr>
              <a:tr h="330715">
                <a:tc>
                  <a:txBody>
                    <a:bodyPr/>
                    <a:lstStyle/>
                    <a:p>
                      <a:pPr algn="ctr" rtl="0" fontAlgn="ctr"/>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81.23%</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74.73%</a:t>
                      </a:r>
                      <a:endParaRPr lang="en-US" sz="1800" b="0" i="0" u="none" strike="noStrike" dirty="0">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554</a:t>
                      </a:r>
                      <a:endParaRPr lang="en-US" sz="1800" b="0" i="0" u="none" strike="noStrike">
                        <a:solidFill>
                          <a:srgbClr val="000000"/>
                        </a:solidFill>
                        <a:effectLst/>
                        <a:latin typeface="Calibri" panose="020F0502020204030204" pitchFamily="34" charset="0"/>
                      </a:endParaRPr>
                    </a:p>
                  </a:txBody>
                  <a:tcPr marL="7620" marT="7620" marB="0" anchor="ctr"/>
                </a:tc>
                <a:extLst>
                  <a:ext uri="{0D108BD9-81ED-4DB2-BD59-A6C34878D82A}">
                    <a16:rowId xmlns:a16="http://schemas.microsoft.com/office/drawing/2014/main" val="1871194712"/>
                  </a:ext>
                </a:extLst>
              </a:tr>
              <a:tr h="330715">
                <a:tc>
                  <a:txBody>
                    <a:bodyPr/>
                    <a:lstStyle/>
                    <a:p>
                      <a:pPr algn="ctr" rtl="0" fontAlgn="ctr"/>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1.31%</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0.44%</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916</a:t>
                      </a:r>
                      <a:endParaRPr lang="en-US" sz="1800" b="0" i="0" u="none" strike="noStrike" dirty="0">
                        <a:solidFill>
                          <a:srgbClr val="000000"/>
                        </a:solidFill>
                        <a:effectLst/>
                        <a:latin typeface="Calibri" panose="020F0502020204030204" pitchFamily="34" charset="0"/>
                      </a:endParaRPr>
                    </a:p>
                  </a:txBody>
                  <a:tcPr marL="7620" marT="7620" marB="0" anchor="ctr"/>
                </a:tc>
                <a:extLst>
                  <a:ext uri="{0D108BD9-81ED-4DB2-BD59-A6C34878D82A}">
                    <a16:rowId xmlns:a16="http://schemas.microsoft.com/office/drawing/2014/main" val="3001150012"/>
                  </a:ext>
                </a:extLst>
              </a:tr>
              <a:tr h="330715">
                <a:tc>
                  <a:txBody>
                    <a:bodyPr/>
                    <a:lstStyle/>
                    <a:p>
                      <a:pPr algn="ctr" rtl="0" fontAlgn="ctr"/>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89.40%</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89.24%</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604</a:t>
                      </a:r>
                      <a:endParaRPr lang="en-US" sz="1800" b="0" i="0" u="none" strike="noStrike" dirty="0">
                        <a:solidFill>
                          <a:srgbClr val="000000"/>
                        </a:solidFill>
                        <a:effectLst/>
                        <a:latin typeface="Calibri" panose="020F0502020204030204" pitchFamily="34" charset="0"/>
                      </a:endParaRPr>
                    </a:p>
                  </a:txBody>
                  <a:tcPr marL="7620" marT="7620" marB="0" anchor="ctr"/>
                </a:tc>
                <a:extLst>
                  <a:ext uri="{0D108BD9-81ED-4DB2-BD59-A6C34878D82A}">
                    <a16:rowId xmlns:a16="http://schemas.microsoft.com/office/drawing/2014/main" val="807580976"/>
                  </a:ext>
                </a:extLst>
              </a:tr>
              <a:tr h="330715">
                <a:tc>
                  <a:txBody>
                    <a:bodyPr/>
                    <a:lstStyle/>
                    <a:p>
                      <a:pPr algn="ctr" rtl="0" fontAlgn="ctr"/>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14.88%</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13.82%</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1889</a:t>
                      </a:r>
                      <a:endParaRPr lang="en-US" sz="1800" b="0" i="0" u="none" strike="noStrike" dirty="0">
                        <a:solidFill>
                          <a:srgbClr val="000000"/>
                        </a:solidFill>
                        <a:effectLst/>
                        <a:latin typeface="Calibri" panose="020F0502020204030204" pitchFamily="34" charset="0"/>
                      </a:endParaRPr>
                    </a:p>
                  </a:txBody>
                  <a:tcPr marL="7620" marT="7620" marB="0" anchor="ctr"/>
                </a:tc>
                <a:extLst>
                  <a:ext uri="{0D108BD9-81ED-4DB2-BD59-A6C34878D82A}">
                    <a16:rowId xmlns:a16="http://schemas.microsoft.com/office/drawing/2014/main" val="1187539031"/>
                  </a:ext>
                </a:extLst>
              </a:tr>
              <a:tr h="330715">
                <a:tc>
                  <a:txBody>
                    <a:bodyPr/>
                    <a:lstStyle/>
                    <a:p>
                      <a:pPr algn="ctr" rtl="0" fontAlgn="ctr"/>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0.00%</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0.00%</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115</a:t>
                      </a:r>
                      <a:endParaRPr lang="en-US" sz="1800" b="0" i="0" u="none" strike="noStrike" dirty="0">
                        <a:solidFill>
                          <a:srgbClr val="000000"/>
                        </a:solidFill>
                        <a:effectLst/>
                        <a:latin typeface="Calibri" panose="020F0502020204030204" pitchFamily="34" charset="0"/>
                      </a:endParaRPr>
                    </a:p>
                  </a:txBody>
                  <a:tcPr marL="7620" marT="7620" marB="0" anchor="ctr"/>
                </a:tc>
                <a:extLst>
                  <a:ext uri="{0D108BD9-81ED-4DB2-BD59-A6C34878D82A}">
                    <a16:rowId xmlns:a16="http://schemas.microsoft.com/office/drawing/2014/main" val="3161601448"/>
                  </a:ext>
                </a:extLst>
              </a:tr>
              <a:tr h="330715">
                <a:tc>
                  <a:txBody>
                    <a:bodyPr/>
                    <a:lstStyle/>
                    <a:p>
                      <a:pPr algn="ctr" rtl="0" fontAlgn="ctr"/>
                      <a:r>
                        <a:rPr lang="en-US" sz="1800" u="none" strike="noStrike" dirty="0">
                          <a:effectLst/>
                        </a:rPr>
                        <a:t>8</a:t>
                      </a:r>
                      <a:endParaRPr lang="en-US" sz="1800" b="0" i="0" u="none" strike="noStrike" dirty="0">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3.77%</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a:effectLst/>
                        </a:rPr>
                        <a:t>2.83%</a:t>
                      </a:r>
                      <a:endParaRPr lang="en-US" sz="1800" b="0" i="0" u="none" strike="noStrike">
                        <a:solidFill>
                          <a:srgbClr val="000000"/>
                        </a:solidFill>
                        <a:effectLst/>
                        <a:latin typeface="Calibri" panose="020F0502020204030204" pitchFamily="34" charset="0"/>
                      </a:endParaRPr>
                    </a:p>
                  </a:txBody>
                  <a:tcPr marL="7620" marT="7620" marB="0" anchor="ctr"/>
                </a:tc>
                <a:tc>
                  <a:txBody>
                    <a:bodyPr/>
                    <a:lstStyle/>
                    <a:p>
                      <a:pPr algn="ctr" rtl="0" fontAlgn="ctr"/>
                      <a:r>
                        <a:rPr lang="en-US" sz="1800" u="none" strike="noStrike" dirty="0">
                          <a:effectLst/>
                        </a:rPr>
                        <a:t>212</a:t>
                      </a:r>
                      <a:endParaRPr lang="en-US" sz="1800" b="0" i="0" u="none" strike="noStrike" dirty="0">
                        <a:solidFill>
                          <a:srgbClr val="000000"/>
                        </a:solidFill>
                        <a:effectLst/>
                        <a:latin typeface="Calibri" panose="020F0502020204030204" pitchFamily="34" charset="0"/>
                      </a:endParaRPr>
                    </a:p>
                  </a:txBody>
                  <a:tcPr marL="7620" marT="7620" marB="0" anchor="ctr"/>
                </a:tc>
                <a:extLst>
                  <a:ext uri="{0D108BD9-81ED-4DB2-BD59-A6C34878D82A}">
                    <a16:rowId xmlns:a16="http://schemas.microsoft.com/office/drawing/2014/main" val="4034154051"/>
                  </a:ext>
                </a:extLst>
              </a:tr>
            </a:tbl>
          </a:graphicData>
        </a:graphic>
      </p:graphicFrame>
      <p:sp>
        <p:nvSpPr>
          <p:cNvPr id="5" name="Title 1">
            <a:extLst>
              <a:ext uri="{FF2B5EF4-FFF2-40B4-BE49-F238E27FC236}">
                <a16:creationId xmlns:a16="http://schemas.microsoft.com/office/drawing/2014/main" id="{F96F227F-B340-45B8-BF35-8A83156799A1}"/>
              </a:ext>
            </a:extLst>
          </p:cNvPr>
          <p:cNvSpPr>
            <a:spLocks noGrp="1"/>
          </p:cNvSpPr>
          <p:nvPr>
            <p:ph type="title"/>
          </p:nvPr>
        </p:nvSpPr>
        <p:spPr>
          <a:xfrm>
            <a:off x="447582" y="0"/>
            <a:ext cx="10515600" cy="1325563"/>
          </a:xfrm>
        </p:spPr>
        <p:txBody>
          <a:bodyPr>
            <a:normAutofit/>
          </a:bodyPr>
          <a:lstStyle/>
          <a:p>
            <a:pPr>
              <a:spcBef>
                <a:spcPts val="0"/>
              </a:spcBef>
              <a:buClr>
                <a:schemeClr val="dk1"/>
              </a:buClr>
              <a:buSzPts val="1800"/>
            </a:pPr>
            <a:r>
              <a:rPr lang="en-US" sz="3733" b="1" dirty="0">
                <a:solidFill>
                  <a:srgbClr val="012E8C"/>
                </a:solidFill>
                <a:latin typeface="Calibri"/>
                <a:cs typeface="Calibri"/>
                <a:sym typeface="Calibri"/>
              </a:rPr>
              <a:t>K-Means Clustering: Best Model</a:t>
            </a:r>
          </a:p>
        </p:txBody>
      </p:sp>
      <p:graphicFrame>
        <p:nvGraphicFramePr>
          <p:cNvPr id="6" name="Table 8">
            <a:extLst>
              <a:ext uri="{FF2B5EF4-FFF2-40B4-BE49-F238E27FC236}">
                <a16:creationId xmlns:a16="http://schemas.microsoft.com/office/drawing/2014/main" id="{3B8FBD27-9BC6-4A62-8EDD-8881A9C84B88}"/>
              </a:ext>
            </a:extLst>
          </p:cNvPr>
          <p:cNvGraphicFramePr>
            <a:graphicFrameLocks noGrp="1"/>
          </p:cNvGraphicFramePr>
          <p:nvPr>
            <p:extLst>
              <p:ext uri="{D42A27DB-BD31-4B8C-83A1-F6EECF244321}">
                <p14:modId xmlns:p14="http://schemas.microsoft.com/office/powerpoint/2010/main" val="3837511031"/>
              </p:ext>
            </p:extLst>
          </p:nvPr>
        </p:nvGraphicFramePr>
        <p:xfrm>
          <a:off x="662822" y="1816966"/>
          <a:ext cx="3876675" cy="2090670"/>
        </p:xfrm>
        <a:graphic>
          <a:graphicData uri="http://schemas.openxmlformats.org/drawingml/2006/table">
            <a:tbl>
              <a:tblPr firstRow="1" bandRow="1">
                <a:tableStyleId>{6E25E649-3F16-4E02-A733-19D2CDBF48F0}</a:tableStyleId>
              </a:tblPr>
              <a:tblGrid>
                <a:gridCol w="2431078">
                  <a:extLst>
                    <a:ext uri="{9D8B030D-6E8A-4147-A177-3AD203B41FA5}">
                      <a16:colId xmlns:a16="http://schemas.microsoft.com/office/drawing/2014/main" val="4277417882"/>
                    </a:ext>
                  </a:extLst>
                </a:gridCol>
                <a:gridCol w="1445597">
                  <a:extLst>
                    <a:ext uri="{9D8B030D-6E8A-4147-A177-3AD203B41FA5}">
                      <a16:colId xmlns:a16="http://schemas.microsoft.com/office/drawing/2014/main" val="3446052161"/>
                    </a:ext>
                  </a:extLst>
                </a:gridCol>
              </a:tblGrid>
              <a:tr h="319863">
                <a:tc>
                  <a:txBody>
                    <a:bodyPr/>
                    <a:lstStyle/>
                    <a:p>
                      <a:pPr algn="l"/>
                      <a:r>
                        <a:rPr lang="en-US" sz="1800" dirty="0" err="1"/>
                        <a:t>Fradulent</a:t>
                      </a:r>
                      <a:r>
                        <a:rPr lang="en-US" sz="1800" dirty="0"/>
                        <a:t> transactions </a:t>
                      </a:r>
                    </a:p>
                  </a:txBody>
                  <a:tcPr/>
                </a:tc>
                <a:tc>
                  <a:txBody>
                    <a:bodyPr/>
                    <a:lstStyle/>
                    <a:p>
                      <a:pPr algn="l"/>
                      <a:r>
                        <a:rPr lang="en-US" sz="1800"/>
                        <a:t>15.18%</a:t>
                      </a:r>
                    </a:p>
                  </a:txBody>
                  <a:tcPr/>
                </a:tc>
                <a:extLst>
                  <a:ext uri="{0D108BD9-81ED-4DB2-BD59-A6C34878D82A}">
                    <a16:rowId xmlns:a16="http://schemas.microsoft.com/office/drawing/2014/main" val="107650338"/>
                  </a:ext>
                </a:extLst>
              </a:tr>
              <a:tr h="496695">
                <a:tc>
                  <a:txBody>
                    <a:bodyPr/>
                    <a:lstStyle/>
                    <a:p>
                      <a:pPr algn="l"/>
                      <a:r>
                        <a:rPr lang="en-US" sz="1800" dirty="0"/>
                        <a:t>Camouflaged </a:t>
                      </a:r>
                      <a:r>
                        <a:rPr lang="en-US" sz="1800" dirty="0" err="1"/>
                        <a:t>cashouts</a:t>
                      </a:r>
                      <a:endParaRPr lang="en-US" sz="1800" dirty="0"/>
                    </a:p>
                  </a:txBody>
                  <a:tcPr anchor="ctr"/>
                </a:tc>
                <a:tc>
                  <a:txBody>
                    <a:bodyPr/>
                    <a:lstStyle/>
                    <a:p>
                      <a:pPr algn="l"/>
                      <a:r>
                        <a:rPr lang="en-US" sz="1800" dirty="0"/>
                        <a:t>4.76%</a:t>
                      </a:r>
                    </a:p>
                  </a:txBody>
                  <a:tcPr anchor="ctr"/>
                </a:tc>
                <a:extLst>
                  <a:ext uri="{0D108BD9-81ED-4DB2-BD59-A6C34878D82A}">
                    <a16:rowId xmlns:a16="http://schemas.microsoft.com/office/drawing/2014/main" val="1255856364"/>
                  </a:ext>
                </a:extLst>
              </a:tr>
              <a:tr h="319863">
                <a:tc>
                  <a:txBody>
                    <a:bodyPr/>
                    <a:lstStyle/>
                    <a:p>
                      <a:pPr algn="l"/>
                      <a:r>
                        <a:rPr lang="en-US" sz="1800" dirty="0"/>
                        <a:t>Disastrous </a:t>
                      </a:r>
                      <a:r>
                        <a:rPr lang="en-US" sz="1800" dirty="0" err="1"/>
                        <a:t>cashouts</a:t>
                      </a:r>
                      <a:endParaRPr lang="en-US" sz="1800" dirty="0"/>
                    </a:p>
                  </a:txBody>
                  <a:tcPr anchor="ctr"/>
                </a:tc>
                <a:tc>
                  <a:txBody>
                    <a:bodyPr/>
                    <a:lstStyle/>
                    <a:p>
                      <a:pPr lvl="0" algn="l">
                        <a:lnSpc>
                          <a:spcPct val="100000"/>
                        </a:lnSpc>
                        <a:spcBef>
                          <a:spcPts val="0"/>
                        </a:spcBef>
                        <a:spcAft>
                          <a:spcPts val="0"/>
                        </a:spcAft>
                        <a:buNone/>
                      </a:pPr>
                      <a:r>
                        <a:rPr lang="en-US" sz="1800" dirty="0"/>
                        <a:t>4.76</a:t>
                      </a:r>
                      <a:r>
                        <a:rPr lang="en-US" sz="1800" u="none" strike="noStrike" noProof="0" dirty="0"/>
                        <a:t>%</a:t>
                      </a:r>
                    </a:p>
                  </a:txBody>
                  <a:tcPr anchor="ctr"/>
                </a:tc>
                <a:extLst>
                  <a:ext uri="{0D108BD9-81ED-4DB2-BD59-A6C34878D82A}">
                    <a16:rowId xmlns:a16="http://schemas.microsoft.com/office/drawing/2014/main" val="2677873229"/>
                  </a:ext>
                </a:extLst>
              </a:tr>
              <a:tr h="496695">
                <a:tc>
                  <a:txBody>
                    <a:bodyPr/>
                    <a:lstStyle/>
                    <a:p>
                      <a:pPr algn="l"/>
                      <a:r>
                        <a:rPr lang="en-US" sz="1800"/>
                        <a:t>Small </a:t>
                      </a:r>
                      <a:r>
                        <a:rPr lang="en-US" sz="1800" err="1"/>
                        <a:t>cashouts</a:t>
                      </a:r>
                      <a:endParaRPr lang="en-US" sz="1800"/>
                    </a:p>
                  </a:txBody>
                  <a:tcPr anchor="ctr"/>
                </a:tc>
                <a:tc>
                  <a:txBody>
                    <a:bodyPr/>
                    <a:lstStyle/>
                    <a:p>
                      <a:pPr lvl="0" algn="l">
                        <a:lnSpc>
                          <a:spcPct val="100000"/>
                        </a:lnSpc>
                        <a:spcBef>
                          <a:spcPts val="0"/>
                        </a:spcBef>
                        <a:spcAft>
                          <a:spcPts val="0"/>
                        </a:spcAft>
                        <a:buNone/>
                      </a:pPr>
                      <a:r>
                        <a:rPr lang="en-US" sz="1800" dirty="0"/>
                        <a:t>4.76</a:t>
                      </a:r>
                      <a:r>
                        <a:rPr lang="en-US" sz="1800" u="none" strike="noStrike" noProof="0" dirty="0"/>
                        <a:t>%</a:t>
                      </a:r>
                    </a:p>
                  </a:txBody>
                  <a:tcPr anchor="ctr"/>
                </a:tc>
                <a:extLst>
                  <a:ext uri="{0D108BD9-81ED-4DB2-BD59-A6C34878D82A}">
                    <a16:rowId xmlns:a16="http://schemas.microsoft.com/office/drawing/2014/main" val="885651308"/>
                  </a:ext>
                </a:extLst>
              </a:tr>
              <a:tr h="319863">
                <a:tc>
                  <a:txBody>
                    <a:bodyPr/>
                    <a:lstStyle/>
                    <a:p>
                      <a:pPr algn="l"/>
                      <a:r>
                        <a:rPr lang="en-US"/>
                        <a:t>Total transactions</a:t>
                      </a:r>
                    </a:p>
                  </a:txBody>
                  <a:tcPr anchor="ctr"/>
                </a:tc>
                <a:tc>
                  <a:txBody>
                    <a:bodyPr/>
                    <a:lstStyle/>
                    <a:p>
                      <a:pPr lvl="0" algn="l">
                        <a:buNone/>
                      </a:pPr>
                      <a:r>
                        <a:rPr lang="en-US" dirty="0"/>
                        <a:t>9429</a:t>
                      </a:r>
                    </a:p>
                  </a:txBody>
                  <a:tcPr anchor="ctr"/>
                </a:tc>
                <a:extLst>
                  <a:ext uri="{0D108BD9-81ED-4DB2-BD59-A6C34878D82A}">
                    <a16:rowId xmlns:a16="http://schemas.microsoft.com/office/drawing/2014/main" val="2238652336"/>
                  </a:ext>
                </a:extLst>
              </a:tr>
            </a:tbl>
          </a:graphicData>
        </a:graphic>
      </p:graphicFrame>
      <p:graphicFrame>
        <p:nvGraphicFramePr>
          <p:cNvPr id="9" name="Table 8">
            <a:extLst>
              <a:ext uri="{FF2B5EF4-FFF2-40B4-BE49-F238E27FC236}">
                <a16:creationId xmlns:a16="http://schemas.microsoft.com/office/drawing/2014/main" id="{7B854D12-FC47-4E32-872F-838CF51A2D5E}"/>
              </a:ext>
            </a:extLst>
          </p:cNvPr>
          <p:cNvGraphicFramePr>
            <a:graphicFrameLocks noGrp="1"/>
          </p:cNvGraphicFramePr>
          <p:nvPr>
            <p:extLst>
              <p:ext uri="{D42A27DB-BD31-4B8C-83A1-F6EECF244321}">
                <p14:modId xmlns:p14="http://schemas.microsoft.com/office/powerpoint/2010/main" val="1943751800"/>
              </p:ext>
            </p:extLst>
          </p:nvPr>
        </p:nvGraphicFramePr>
        <p:xfrm>
          <a:off x="596147" y="5156821"/>
          <a:ext cx="3943350" cy="731520"/>
        </p:xfrm>
        <a:graphic>
          <a:graphicData uri="http://schemas.openxmlformats.org/drawingml/2006/table">
            <a:tbl>
              <a:tblPr firstRow="1" bandRow="1">
                <a:tableStyleId>{6E25E649-3F16-4E02-A733-19D2CDBF48F0}</a:tableStyleId>
              </a:tblPr>
              <a:tblGrid>
                <a:gridCol w="1769293">
                  <a:extLst>
                    <a:ext uri="{9D8B030D-6E8A-4147-A177-3AD203B41FA5}">
                      <a16:colId xmlns:a16="http://schemas.microsoft.com/office/drawing/2014/main" val="2224739207"/>
                    </a:ext>
                  </a:extLst>
                </a:gridCol>
                <a:gridCol w="1197205">
                  <a:extLst>
                    <a:ext uri="{9D8B030D-6E8A-4147-A177-3AD203B41FA5}">
                      <a16:colId xmlns:a16="http://schemas.microsoft.com/office/drawing/2014/main" val="3330460132"/>
                    </a:ext>
                  </a:extLst>
                </a:gridCol>
                <a:gridCol w="976852">
                  <a:extLst>
                    <a:ext uri="{9D8B030D-6E8A-4147-A177-3AD203B41FA5}">
                      <a16:colId xmlns:a16="http://schemas.microsoft.com/office/drawing/2014/main" val="1377013644"/>
                    </a:ext>
                  </a:extLst>
                </a:gridCol>
              </a:tblGrid>
              <a:tr h="292021">
                <a:tc>
                  <a:txBody>
                    <a:bodyPr/>
                    <a:lstStyle/>
                    <a:p>
                      <a:pPr algn="r" fontAlgn="ctr"/>
                      <a:r>
                        <a:rPr lang="en-US" dirty="0">
                          <a:effectLst/>
                        </a:rPr>
                        <a:t>R</a:t>
                      </a:r>
                      <a:r>
                        <a:rPr lang="en-US" altLang="zh-CN" dirty="0">
                          <a:effectLst/>
                        </a:rPr>
                        <a:t>isk T</a:t>
                      </a:r>
                      <a:r>
                        <a:rPr lang="en-US" dirty="0">
                          <a:effectLst/>
                        </a:rPr>
                        <a:t>hreshold</a:t>
                      </a:r>
                      <a:endParaRPr lang="en-US" b="1" dirty="0">
                        <a:effectLst/>
                      </a:endParaRPr>
                    </a:p>
                  </a:txBody>
                  <a:tcPr anchor="ctr"/>
                </a:tc>
                <a:tc>
                  <a:txBody>
                    <a:bodyPr/>
                    <a:lstStyle/>
                    <a:p>
                      <a:pPr algn="r" fontAlgn="ctr"/>
                      <a:r>
                        <a:rPr lang="en-US" altLang="zh-CN" dirty="0">
                          <a:effectLst/>
                        </a:rPr>
                        <a:t># </a:t>
                      </a:r>
                      <a:r>
                        <a:rPr lang="en-US" dirty="0">
                          <a:effectLst/>
                        </a:rPr>
                        <a:t>Cluster</a:t>
                      </a:r>
                      <a:endParaRPr lang="en-US" b="1" dirty="0">
                        <a:effectLst/>
                      </a:endParaRPr>
                    </a:p>
                  </a:txBody>
                  <a:tcPr anchor="ctr"/>
                </a:tc>
                <a:tc>
                  <a:txBody>
                    <a:bodyPr/>
                    <a:lstStyle/>
                    <a:p>
                      <a:pPr algn="r" fontAlgn="ctr"/>
                      <a:r>
                        <a:rPr lang="en-US" dirty="0">
                          <a:effectLst/>
                        </a:rPr>
                        <a:t>Gini</a:t>
                      </a:r>
                      <a:endParaRPr lang="en-US" b="1" dirty="0">
                        <a:effectLst/>
                      </a:endParaRPr>
                    </a:p>
                  </a:txBody>
                  <a:tcPr anchor="ctr"/>
                </a:tc>
                <a:extLst>
                  <a:ext uri="{0D108BD9-81ED-4DB2-BD59-A6C34878D82A}">
                    <a16:rowId xmlns:a16="http://schemas.microsoft.com/office/drawing/2014/main" val="3463695468"/>
                  </a:ext>
                </a:extLst>
              </a:tr>
              <a:tr h="292021">
                <a:tc>
                  <a:txBody>
                    <a:bodyPr/>
                    <a:lstStyle/>
                    <a:p>
                      <a:pPr algn="r" fontAlgn="ctr"/>
                      <a:r>
                        <a:rPr lang="en-US">
                          <a:effectLst/>
                        </a:rPr>
                        <a:t>0.0</a:t>
                      </a:r>
                    </a:p>
                  </a:txBody>
                  <a:tcPr anchor="ctr"/>
                </a:tc>
                <a:tc>
                  <a:txBody>
                    <a:bodyPr/>
                    <a:lstStyle/>
                    <a:p>
                      <a:pPr algn="r" fontAlgn="ctr"/>
                      <a:r>
                        <a:rPr lang="en-US">
                          <a:effectLst/>
                        </a:rPr>
                        <a:t>9.0</a:t>
                      </a:r>
                    </a:p>
                  </a:txBody>
                  <a:tcPr anchor="ctr"/>
                </a:tc>
                <a:tc>
                  <a:txBody>
                    <a:bodyPr/>
                    <a:lstStyle/>
                    <a:p>
                      <a:pPr algn="r" fontAlgn="ctr"/>
                      <a:r>
                        <a:rPr lang="en-US" dirty="0">
                          <a:effectLst/>
                        </a:rPr>
                        <a:t>0.1094</a:t>
                      </a:r>
                    </a:p>
                  </a:txBody>
                  <a:tcPr anchor="ctr"/>
                </a:tc>
                <a:extLst>
                  <a:ext uri="{0D108BD9-81ED-4DB2-BD59-A6C34878D82A}">
                    <a16:rowId xmlns:a16="http://schemas.microsoft.com/office/drawing/2014/main" val="4216706128"/>
                  </a:ext>
                </a:extLst>
              </a:tr>
            </a:tbl>
          </a:graphicData>
        </a:graphic>
      </p:graphicFrame>
      <p:sp>
        <p:nvSpPr>
          <p:cNvPr id="14" name="Rectangle: Rounded Corners 13">
            <a:extLst>
              <a:ext uri="{FF2B5EF4-FFF2-40B4-BE49-F238E27FC236}">
                <a16:creationId xmlns:a16="http://schemas.microsoft.com/office/drawing/2014/main" id="{EB27DD63-C5AF-48AE-BA4D-C2C529380860}"/>
              </a:ext>
            </a:extLst>
          </p:cNvPr>
          <p:cNvSpPr/>
          <p:nvPr/>
        </p:nvSpPr>
        <p:spPr>
          <a:xfrm>
            <a:off x="5516703" y="4095453"/>
            <a:ext cx="6387490" cy="70038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Rounded Corners 14">
            <a:extLst>
              <a:ext uri="{FF2B5EF4-FFF2-40B4-BE49-F238E27FC236}">
                <a16:creationId xmlns:a16="http://schemas.microsoft.com/office/drawing/2014/main" id="{7379BA2A-1195-4063-A17C-AE93DFF84CD3}"/>
              </a:ext>
            </a:extLst>
          </p:cNvPr>
          <p:cNvSpPr/>
          <p:nvPr/>
        </p:nvSpPr>
        <p:spPr>
          <a:xfrm>
            <a:off x="5505314" y="3431911"/>
            <a:ext cx="6387490" cy="35525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a:extLst>
              <a:ext uri="{FF2B5EF4-FFF2-40B4-BE49-F238E27FC236}">
                <a16:creationId xmlns:a16="http://schemas.microsoft.com/office/drawing/2014/main" id="{C1D57F29-C91F-4E25-AC61-1E5F4D0E0C24}"/>
              </a:ext>
            </a:extLst>
          </p:cNvPr>
          <p:cNvSpPr txBox="1"/>
          <p:nvPr/>
        </p:nvSpPr>
        <p:spPr>
          <a:xfrm>
            <a:off x="568229" y="1159865"/>
            <a:ext cx="8356242"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a:rPr>
              <a:t>Equal weighted model :</a:t>
            </a:r>
          </a:p>
          <a:p>
            <a:endParaRPr lang="en-US" sz="1800" dirty="0">
              <a:latin typeface="Calibri"/>
            </a:endParaRPr>
          </a:p>
          <a:p>
            <a:endParaRPr lang="en-US" dirty="0"/>
          </a:p>
        </p:txBody>
      </p:sp>
      <p:sp>
        <p:nvSpPr>
          <p:cNvPr id="17" name="Rectangle 16">
            <a:extLst>
              <a:ext uri="{FF2B5EF4-FFF2-40B4-BE49-F238E27FC236}">
                <a16:creationId xmlns:a16="http://schemas.microsoft.com/office/drawing/2014/main" id="{02605E53-E60C-4C05-8F79-328450D7AC94}"/>
              </a:ext>
            </a:extLst>
          </p:cNvPr>
          <p:cNvSpPr/>
          <p:nvPr/>
        </p:nvSpPr>
        <p:spPr>
          <a:xfrm>
            <a:off x="501554" y="4456438"/>
            <a:ext cx="6096000" cy="646331"/>
          </a:xfrm>
          <a:prstGeom prst="rect">
            <a:avLst/>
          </a:prstGeom>
        </p:spPr>
        <p:txBody>
          <a:bodyPr>
            <a:spAutoFit/>
          </a:bodyPr>
          <a:lstStyle/>
          <a:p>
            <a:pPr lvl="0"/>
            <a:r>
              <a:rPr lang="en-US" sz="1800" dirty="0">
                <a:latin typeface="Calibri"/>
                <a:cs typeface="Segoe UI"/>
              </a:rPr>
              <a:t>Metric to choose best model : </a:t>
            </a:r>
            <a:r>
              <a:rPr lang="en-US" sz="1800" b="1" dirty="0">
                <a:latin typeface="Calibri"/>
                <a:cs typeface="Segoe UI"/>
              </a:rPr>
              <a:t>Gini index ​</a:t>
            </a:r>
          </a:p>
          <a:p>
            <a:pPr lvl="0"/>
            <a:r>
              <a:rPr lang="en-US" sz="1800" dirty="0">
                <a:latin typeface="Calibri"/>
                <a:cs typeface="Segoe UI"/>
              </a:rPr>
              <a:t>Final model :​</a:t>
            </a:r>
          </a:p>
        </p:txBody>
      </p:sp>
    </p:spTree>
    <p:extLst>
      <p:ext uri="{BB962C8B-B14F-4D97-AF65-F5344CB8AC3E}">
        <p14:creationId xmlns:p14="http://schemas.microsoft.com/office/powerpoint/2010/main" val="2015574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B38DF6-2203-40C1-9BD9-B1D9711AA962}"/>
              </a:ext>
            </a:extLst>
          </p:cNvPr>
          <p:cNvPicPr>
            <a:picLocks noChangeAspect="1"/>
          </p:cNvPicPr>
          <p:nvPr/>
        </p:nvPicPr>
        <p:blipFill rotWithShape="1">
          <a:blip r:embed="rId2"/>
          <a:srcRect b="716"/>
          <a:stretch/>
        </p:blipFill>
        <p:spPr>
          <a:xfrm>
            <a:off x="352426" y="1585913"/>
            <a:ext cx="5353049" cy="2289916"/>
          </a:xfrm>
          <a:prstGeom prst="rect">
            <a:avLst/>
          </a:prstGeom>
        </p:spPr>
      </p:pic>
      <p:sp>
        <p:nvSpPr>
          <p:cNvPr id="6" name="Title 1">
            <a:extLst>
              <a:ext uri="{FF2B5EF4-FFF2-40B4-BE49-F238E27FC236}">
                <a16:creationId xmlns:a16="http://schemas.microsoft.com/office/drawing/2014/main" id="{4BFD5864-70DA-460A-8ABC-D2FDD1A2EF94}"/>
              </a:ext>
            </a:extLst>
          </p:cNvPr>
          <p:cNvSpPr>
            <a:spLocks noGrp="1"/>
          </p:cNvSpPr>
          <p:nvPr>
            <p:ph type="title"/>
          </p:nvPr>
        </p:nvSpPr>
        <p:spPr>
          <a:xfrm>
            <a:off x="447582" y="0"/>
            <a:ext cx="10515600" cy="1325563"/>
          </a:xfrm>
        </p:spPr>
        <p:txBody>
          <a:bodyPr>
            <a:normAutofit/>
          </a:bodyPr>
          <a:lstStyle/>
          <a:p>
            <a:pPr>
              <a:spcBef>
                <a:spcPts val="0"/>
              </a:spcBef>
              <a:buClr>
                <a:schemeClr val="dk1"/>
              </a:buClr>
              <a:buSzPts val="1800"/>
            </a:pPr>
            <a:r>
              <a:rPr lang="en-US" sz="3733" b="1" dirty="0">
                <a:solidFill>
                  <a:srgbClr val="012E8C"/>
                </a:solidFill>
                <a:latin typeface="Calibri"/>
                <a:cs typeface="Calibri"/>
                <a:sym typeface="Calibri"/>
              </a:rPr>
              <a:t>K-Means Clustering: Test</a:t>
            </a:r>
          </a:p>
        </p:txBody>
      </p:sp>
      <p:sp>
        <p:nvSpPr>
          <p:cNvPr id="5" name="Rectangle 4">
            <a:extLst>
              <a:ext uri="{FF2B5EF4-FFF2-40B4-BE49-F238E27FC236}">
                <a16:creationId xmlns:a16="http://schemas.microsoft.com/office/drawing/2014/main" id="{16F3BA22-33CF-410D-93DB-4EF7A18C7D72}"/>
              </a:ext>
            </a:extLst>
          </p:cNvPr>
          <p:cNvSpPr/>
          <p:nvPr/>
        </p:nvSpPr>
        <p:spPr>
          <a:xfrm>
            <a:off x="447582" y="4115515"/>
            <a:ext cx="2884123" cy="369332"/>
          </a:xfrm>
          <a:prstGeom prst="rect">
            <a:avLst/>
          </a:prstGeom>
        </p:spPr>
        <p:txBody>
          <a:bodyPr wrap="none">
            <a:spAutoFit/>
          </a:bodyPr>
          <a:lstStyle/>
          <a:p>
            <a:pPr marL="285750" indent="-285750">
              <a:buFont typeface="Wingdings" panose="05000000000000000000" pitchFamily="2" charset="2"/>
              <a:buChar char="Ø"/>
            </a:pPr>
            <a:r>
              <a:rPr lang="en-US" sz="1800" dirty="0"/>
              <a:t>Camouflaged </a:t>
            </a:r>
            <a:r>
              <a:rPr lang="en-US" sz="1800" dirty="0" err="1"/>
              <a:t>Cashouts</a:t>
            </a:r>
            <a:endParaRPr lang="en-US" sz="1800" dirty="0"/>
          </a:p>
        </p:txBody>
      </p:sp>
      <p:sp>
        <p:nvSpPr>
          <p:cNvPr id="7" name="Rectangle 6">
            <a:extLst>
              <a:ext uri="{FF2B5EF4-FFF2-40B4-BE49-F238E27FC236}">
                <a16:creationId xmlns:a16="http://schemas.microsoft.com/office/drawing/2014/main" id="{52C2BAC1-5E89-482D-BEF6-60AE29B01BA6}"/>
              </a:ext>
            </a:extLst>
          </p:cNvPr>
          <p:cNvSpPr/>
          <p:nvPr/>
        </p:nvSpPr>
        <p:spPr>
          <a:xfrm>
            <a:off x="447582" y="1195917"/>
            <a:ext cx="2601994" cy="369332"/>
          </a:xfrm>
          <a:prstGeom prst="rect">
            <a:avLst/>
          </a:prstGeom>
        </p:spPr>
        <p:txBody>
          <a:bodyPr wrap="none">
            <a:spAutoFit/>
          </a:bodyPr>
          <a:lstStyle/>
          <a:p>
            <a:pPr marL="285750" indent="-285750">
              <a:buFont typeface="Wingdings" panose="05000000000000000000" pitchFamily="2" charset="2"/>
              <a:buChar char="Ø"/>
            </a:pPr>
            <a:r>
              <a:rPr lang="en-US" sz="1800" dirty="0"/>
              <a:t>Disastrous </a:t>
            </a:r>
            <a:r>
              <a:rPr lang="en-US" sz="1800" dirty="0" err="1"/>
              <a:t>Cashouts</a:t>
            </a:r>
            <a:endParaRPr lang="en-US" sz="1800" dirty="0"/>
          </a:p>
        </p:txBody>
      </p:sp>
      <p:pic>
        <p:nvPicPr>
          <p:cNvPr id="8" name="Picture 7">
            <a:extLst>
              <a:ext uri="{FF2B5EF4-FFF2-40B4-BE49-F238E27FC236}">
                <a16:creationId xmlns:a16="http://schemas.microsoft.com/office/drawing/2014/main" id="{2797AEF4-DC19-4A5A-9291-B7670F4C4905}"/>
              </a:ext>
            </a:extLst>
          </p:cNvPr>
          <p:cNvPicPr>
            <a:picLocks noChangeAspect="1"/>
          </p:cNvPicPr>
          <p:nvPr/>
        </p:nvPicPr>
        <p:blipFill>
          <a:blip r:embed="rId3"/>
          <a:stretch>
            <a:fillRect/>
          </a:stretch>
        </p:blipFill>
        <p:spPr>
          <a:xfrm>
            <a:off x="352426" y="4484847"/>
            <a:ext cx="7886793" cy="2330488"/>
          </a:xfrm>
          <a:prstGeom prst="rect">
            <a:avLst/>
          </a:prstGeom>
        </p:spPr>
      </p:pic>
      <p:sp>
        <p:nvSpPr>
          <p:cNvPr id="9" name="Speech Bubble: Rectangle with Corners Rounded 8">
            <a:extLst>
              <a:ext uri="{FF2B5EF4-FFF2-40B4-BE49-F238E27FC236}">
                <a16:creationId xmlns:a16="http://schemas.microsoft.com/office/drawing/2014/main" id="{8FD23194-459F-4C4C-811F-CF7E7C7818AA}"/>
              </a:ext>
            </a:extLst>
          </p:cNvPr>
          <p:cNvSpPr/>
          <p:nvPr/>
        </p:nvSpPr>
        <p:spPr>
          <a:xfrm>
            <a:off x="9445658" y="312717"/>
            <a:ext cx="2298760" cy="700128"/>
          </a:xfrm>
          <a:prstGeom prst="wedgeRoundRectCallou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Cashout</a:t>
            </a:r>
            <a:r>
              <a:rPr lang="en-US" dirty="0"/>
              <a:t> Clusters: 3, 5 &amp; 6</a:t>
            </a:r>
          </a:p>
        </p:txBody>
      </p:sp>
      <p:sp>
        <p:nvSpPr>
          <p:cNvPr id="10" name="TextBox 9">
            <a:extLst>
              <a:ext uri="{FF2B5EF4-FFF2-40B4-BE49-F238E27FC236}">
                <a16:creationId xmlns:a16="http://schemas.microsoft.com/office/drawing/2014/main" id="{0FB8E2CF-41F6-4A73-AEBF-AC9AE80F6ECC}"/>
              </a:ext>
            </a:extLst>
          </p:cNvPr>
          <p:cNvSpPr txBox="1"/>
          <p:nvPr/>
        </p:nvSpPr>
        <p:spPr>
          <a:xfrm>
            <a:off x="6505575" y="1704975"/>
            <a:ext cx="3733800" cy="369332"/>
          </a:xfrm>
          <a:prstGeom prst="rect">
            <a:avLst/>
          </a:prstGeom>
          <a:noFill/>
        </p:spPr>
        <p:txBody>
          <a:bodyPr wrap="square" rtlCol="0">
            <a:spAutoFit/>
          </a:bodyPr>
          <a:lstStyle/>
          <a:p>
            <a:r>
              <a:rPr lang="en-US" sz="1800" dirty="0"/>
              <a:t>10/05/2018, 10/27/2018: C</a:t>
            </a:r>
            <a:r>
              <a:rPr lang="en-US" altLang="zh-CN" sz="1800" dirty="0"/>
              <a:t>luster 5</a:t>
            </a:r>
            <a:endParaRPr lang="en-US" sz="1800" dirty="0"/>
          </a:p>
        </p:txBody>
      </p:sp>
      <p:sp>
        <p:nvSpPr>
          <p:cNvPr id="12" name="TextBox 11">
            <a:extLst>
              <a:ext uri="{FF2B5EF4-FFF2-40B4-BE49-F238E27FC236}">
                <a16:creationId xmlns:a16="http://schemas.microsoft.com/office/drawing/2014/main" id="{1A035E73-E931-4987-B884-50CCABCF4226}"/>
              </a:ext>
            </a:extLst>
          </p:cNvPr>
          <p:cNvSpPr txBox="1"/>
          <p:nvPr/>
        </p:nvSpPr>
        <p:spPr>
          <a:xfrm>
            <a:off x="8859547" y="4812268"/>
            <a:ext cx="3733800" cy="923330"/>
          </a:xfrm>
          <a:prstGeom prst="rect">
            <a:avLst/>
          </a:prstGeom>
          <a:noFill/>
        </p:spPr>
        <p:txBody>
          <a:bodyPr wrap="square" rtlCol="0">
            <a:spAutoFit/>
          </a:bodyPr>
          <a:lstStyle/>
          <a:p>
            <a:r>
              <a:rPr lang="en-US" sz="1800" dirty="0"/>
              <a:t>01/12/2019: C</a:t>
            </a:r>
            <a:r>
              <a:rPr lang="en-US" altLang="zh-CN" sz="1800" dirty="0"/>
              <a:t>luster 5,</a:t>
            </a:r>
            <a:r>
              <a:rPr lang="zh-CN" altLang="en-US" sz="1800" dirty="0"/>
              <a:t> </a:t>
            </a:r>
            <a:r>
              <a:rPr lang="en-US" altLang="zh-CN" sz="1800" dirty="0"/>
              <a:t>6</a:t>
            </a:r>
          </a:p>
          <a:p>
            <a:r>
              <a:rPr lang="en-US" altLang="zh-CN" sz="1800" dirty="0"/>
              <a:t>03/22/2019: Cluster 0, 6, 3, 5</a:t>
            </a:r>
          </a:p>
          <a:p>
            <a:r>
              <a:rPr lang="en-US" sz="1800" dirty="0"/>
              <a:t>08/17/2018: Cluster 3</a:t>
            </a:r>
          </a:p>
        </p:txBody>
      </p:sp>
    </p:spTree>
    <p:extLst>
      <p:ext uri="{BB962C8B-B14F-4D97-AF65-F5344CB8AC3E}">
        <p14:creationId xmlns:p14="http://schemas.microsoft.com/office/powerpoint/2010/main" val="1525516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BFD5864-70DA-460A-8ABC-D2FDD1A2EF94}"/>
              </a:ext>
            </a:extLst>
          </p:cNvPr>
          <p:cNvSpPr>
            <a:spLocks noGrp="1"/>
          </p:cNvSpPr>
          <p:nvPr>
            <p:ph type="title"/>
          </p:nvPr>
        </p:nvSpPr>
        <p:spPr>
          <a:xfrm>
            <a:off x="447582" y="0"/>
            <a:ext cx="10515600" cy="1325563"/>
          </a:xfrm>
        </p:spPr>
        <p:txBody>
          <a:bodyPr>
            <a:normAutofit/>
          </a:bodyPr>
          <a:lstStyle/>
          <a:p>
            <a:pPr>
              <a:spcBef>
                <a:spcPts val="0"/>
              </a:spcBef>
              <a:buClr>
                <a:schemeClr val="dk1"/>
              </a:buClr>
              <a:buSzPts val="1800"/>
            </a:pPr>
            <a:r>
              <a:rPr lang="en-US" sz="3733" b="1" dirty="0">
                <a:solidFill>
                  <a:srgbClr val="012E8C"/>
                </a:solidFill>
                <a:latin typeface="Calibri"/>
                <a:cs typeface="Calibri"/>
                <a:sym typeface="Calibri"/>
              </a:rPr>
              <a:t>K-Means Clustering: Test</a:t>
            </a:r>
          </a:p>
        </p:txBody>
      </p:sp>
      <p:sp>
        <p:nvSpPr>
          <p:cNvPr id="7" name="Rectangle 6">
            <a:extLst>
              <a:ext uri="{FF2B5EF4-FFF2-40B4-BE49-F238E27FC236}">
                <a16:creationId xmlns:a16="http://schemas.microsoft.com/office/drawing/2014/main" id="{52C2BAC1-5E89-482D-BEF6-60AE29B01BA6}"/>
              </a:ext>
            </a:extLst>
          </p:cNvPr>
          <p:cNvSpPr/>
          <p:nvPr/>
        </p:nvSpPr>
        <p:spPr>
          <a:xfrm>
            <a:off x="447582" y="1173761"/>
            <a:ext cx="2089033" cy="369332"/>
          </a:xfrm>
          <a:prstGeom prst="rect">
            <a:avLst/>
          </a:prstGeom>
        </p:spPr>
        <p:txBody>
          <a:bodyPr wrap="none">
            <a:spAutoFit/>
          </a:bodyPr>
          <a:lstStyle/>
          <a:p>
            <a:pPr marL="285750" indent="-285750">
              <a:buFont typeface="Wingdings" panose="05000000000000000000" pitchFamily="2" charset="2"/>
              <a:buChar char="Ø"/>
            </a:pPr>
            <a:r>
              <a:rPr lang="en-US" sz="1800" dirty="0"/>
              <a:t>Small </a:t>
            </a:r>
            <a:r>
              <a:rPr lang="en-US" sz="1800" dirty="0" err="1"/>
              <a:t>Cashouts</a:t>
            </a:r>
            <a:endParaRPr lang="en-US" sz="1800" dirty="0"/>
          </a:p>
        </p:txBody>
      </p:sp>
      <p:pic>
        <p:nvPicPr>
          <p:cNvPr id="2" name="Picture 1">
            <a:extLst>
              <a:ext uri="{FF2B5EF4-FFF2-40B4-BE49-F238E27FC236}">
                <a16:creationId xmlns:a16="http://schemas.microsoft.com/office/drawing/2014/main" id="{5535DFB4-8133-494B-AE3D-31F9098D7427}"/>
              </a:ext>
            </a:extLst>
          </p:cNvPr>
          <p:cNvPicPr>
            <a:picLocks noChangeAspect="1"/>
          </p:cNvPicPr>
          <p:nvPr/>
        </p:nvPicPr>
        <p:blipFill>
          <a:blip r:embed="rId2"/>
          <a:stretch>
            <a:fillRect/>
          </a:stretch>
        </p:blipFill>
        <p:spPr>
          <a:xfrm>
            <a:off x="381594" y="1721835"/>
            <a:ext cx="2886538" cy="2559198"/>
          </a:xfrm>
          <a:prstGeom prst="rect">
            <a:avLst/>
          </a:prstGeom>
        </p:spPr>
      </p:pic>
      <p:pic>
        <p:nvPicPr>
          <p:cNvPr id="3" name="Picture 2">
            <a:extLst>
              <a:ext uri="{FF2B5EF4-FFF2-40B4-BE49-F238E27FC236}">
                <a16:creationId xmlns:a16="http://schemas.microsoft.com/office/drawing/2014/main" id="{5C1995D6-3D44-443C-A110-47D4EB953E6E}"/>
              </a:ext>
            </a:extLst>
          </p:cNvPr>
          <p:cNvPicPr>
            <a:picLocks noChangeAspect="1"/>
          </p:cNvPicPr>
          <p:nvPr/>
        </p:nvPicPr>
        <p:blipFill>
          <a:blip r:embed="rId3"/>
          <a:stretch>
            <a:fillRect/>
          </a:stretch>
        </p:blipFill>
        <p:spPr>
          <a:xfrm>
            <a:off x="3355942" y="1719002"/>
            <a:ext cx="2886539" cy="2594895"/>
          </a:xfrm>
          <a:prstGeom prst="rect">
            <a:avLst/>
          </a:prstGeom>
        </p:spPr>
      </p:pic>
      <p:pic>
        <p:nvPicPr>
          <p:cNvPr id="10" name="Picture 9">
            <a:extLst>
              <a:ext uri="{FF2B5EF4-FFF2-40B4-BE49-F238E27FC236}">
                <a16:creationId xmlns:a16="http://schemas.microsoft.com/office/drawing/2014/main" id="{4473B7C2-5311-40F2-9CF9-50A02B12B0A3}"/>
              </a:ext>
            </a:extLst>
          </p:cNvPr>
          <p:cNvPicPr>
            <a:picLocks noChangeAspect="1"/>
          </p:cNvPicPr>
          <p:nvPr/>
        </p:nvPicPr>
        <p:blipFill>
          <a:blip r:embed="rId4"/>
          <a:stretch>
            <a:fillRect/>
          </a:stretch>
        </p:blipFill>
        <p:spPr>
          <a:xfrm>
            <a:off x="314720" y="4194692"/>
            <a:ext cx="5927762" cy="2663308"/>
          </a:xfrm>
          <a:prstGeom prst="rect">
            <a:avLst/>
          </a:prstGeom>
        </p:spPr>
      </p:pic>
      <p:sp>
        <p:nvSpPr>
          <p:cNvPr id="11" name="TextBox 10">
            <a:extLst>
              <a:ext uri="{FF2B5EF4-FFF2-40B4-BE49-F238E27FC236}">
                <a16:creationId xmlns:a16="http://schemas.microsoft.com/office/drawing/2014/main" id="{CFA854A4-B099-402C-8D74-D621B308E12D}"/>
              </a:ext>
            </a:extLst>
          </p:cNvPr>
          <p:cNvSpPr txBox="1"/>
          <p:nvPr/>
        </p:nvSpPr>
        <p:spPr>
          <a:xfrm>
            <a:off x="6487025" y="2327072"/>
            <a:ext cx="5524475" cy="923330"/>
          </a:xfrm>
          <a:prstGeom prst="rect">
            <a:avLst/>
          </a:prstGeom>
          <a:noFill/>
        </p:spPr>
        <p:txBody>
          <a:bodyPr wrap="square" rtlCol="0">
            <a:spAutoFit/>
          </a:bodyPr>
          <a:lstStyle/>
          <a:p>
            <a:r>
              <a:rPr lang="en-US" altLang="zh-CN" sz="1800" dirty="0"/>
              <a:t>11/24/2018: Cluster 5</a:t>
            </a:r>
          </a:p>
          <a:p>
            <a:endParaRPr lang="en-US" altLang="zh-CN" sz="1800" dirty="0"/>
          </a:p>
          <a:p>
            <a:r>
              <a:rPr lang="en-US" sz="1800" dirty="0"/>
              <a:t>01/13/2019, 01/19/2019, 03/26/2019: Cluster 3</a:t>
            </a:r>
          </a:p>
        </p:txBody>
      </p:sp>
      <p:sp>
        <p:nvSpPr>
          <p:cNvPr id="12" name="Speech Bubble: Rectangle with Corners Rounded 11">
            <a:extLst>
              <a:ext uri="{FF2B5EF4-FFF2-40B4-BE49-F238E27FC236}">
                <a16:creationId xmlns:a16="http://schemas.microsoft.com/office/drawing/2014/main" id="{04621B4A-E84D-4E01-A00D-2FE35A4008BC}"/>
              </a:ext>
            </a:extLst>
          </p:cNvPr>
          <p:cNvSpPr/>
          <p:nvPr/>
        </p:nvSpPr>
        <p:spPr>
          <a:xfrm>
            <a:off x="9445658" y="312717"/>
            <a:ext cx="2298760" cy="700128"/>
          </a:xfrm>
          <a:prstGeom prst="wedgeRoundRectCallou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Cashout</a:t>
            </a:r>
            <a:r>
              <a:rPr lang="en-US" dirty="0"/>
              <a:t> Clusters: 3, 5 &amp; 6</a:t>
            </a:r>
          </a:p>
        </p:txBody>
      </p:sp>
    </p:spTree>
    <p:extLst>
      <p:ext uri="{BB962C8B-B14F-4D97-AF65-F5344CB8AC3E}">
        <p14:creationId xmlns:p14="http://schemas.microsoft.com/office/powerpoint/2010/main" val="4104951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C9D25A-0638-4A23-B04C-2CA609F8BC0B}"/>
              </a:ext>
            </a:extLst>
          </p:cNvPr>
          <p:cNvSpPr>
            <a:spLocks noGrp="1"/>
          </p:cNvSpPr>
          <p:nvPr>
            <p:ph type="title"/>
          </p:nvPr>
        </p:nvSpPr>
        <p:spPr>
          <a:xfrm>
            <a:off x="447582" y="0"/>
            <a:ext cx="10515600" cy="1325563"/>
          </a:xfrm>
        </p:spPr>
        <p:txBody>
          <a:bodyPr/>
          <a:lstStyle/>
          <a:p>
            <a:pPr>
              <a:spcBef>
                <a:spcPts val="0"/>
              </a:spcBef>
              <a:buClr>
                <a:schemeClr val="dk1"/>
              </a:buClr>
              <a:buSzPts val="1800"/>
            </a:pPr>
            <a:r>
              <a:rPr lang="en-US" sz="3733" b="1" dirty="0">
                <a:solidFill>
                  <a:srgbClr val="012E8C"/>
                </a:solidFill>
                <a:latin typeface="Calibri"/>
                <a:cs typeface="Calibri"/>
                <a:sym typeface="Calibri"/>
              </a:rPr>
              <a:t>K-Means Clustering: </a:t>
            </a:r>
            <a:r>
              <a:rPr lang="en-US" sz="3733" b="1" dirty="0" err="1">
                <a:solidFill>
                  <a:srgbClr val="012E8C"/>
                </a:solidFill>
                <a:latin typeface="Calibri"/>
                <a:cs typeface="Calibri"/>
                <a:sym typeface="Calibri"/>
              </a:rPr>
              <a:t>Cashout</a:t>
            </a:r>
            <a:r>
              <a:rPr lang="en-US" sz="3733" b="1" dirty="0">
                <a:solidFill>
                  <a:srgbClr val="012E8C"/>
                </a:solidFill>
                <a:latin typeface="Calibri"/>
                <a:cs typeface="Calibri"/>
                <a:sym typeface="Calibri"/>
              </a:rPr>
              <a:t> Clusters</a:t>
            </a:r>
          </a:p>
        </p:txBody>
      </p:sp>
      <p:pic>
        <p:nvPicPr>
          <p:cNvPr id="5" name="Picture 4" descr="Screen Clipping"/>
          <p:cNvPicPr>
            <a:picLocks noChangeAspect="1"/>
          </p:cNvPicPr>
          <p:nvPr/>
        </p:nvPicPr>
        <p:blipFill rotWithShape="1">
          <a:blip r:embed="rId2" cstate="hqprint">
            <a:extLst>
              <a:ext uri="{28A0092B-C50C-407E-A947-70E740481C1C}">
                <a14:useLocalDpi xmlns:a14="http://schemas.microsoft.com/office/drawing/2010/main" val="0"/>
              </a:ext>
            </a:extLst>
          </a:blip>
          <a:srcRect l="7843" t="11172"/>
          <a:stretch/>
        </p:blipFill>
        <p:spPr>
          <a:xfrm>
            <a:off x="679097" y="1913597"/>
            <a:ext cx="4062955" cy="2174410"/>
          </a:xfrm>
          <a:prstGeom prst="rect">
            <a:avLst/>
          </a:prstGeom>
        </p:spPr>
      </p:pic>
      <p:sp>
        <p:nvSpPr>
          <p:cNvPr id="10" name="Rectangle 9"/>
          <p:cNvSpPr/>
          <p:nvPr/>
        </p:nvSpPr>
        <p:spPr>
          <a:xfrm>
            <a:off x="741008" y="2164815"/>
            <a:ext cx="4001044" cy="3097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9530" y="3731039"/>
            <a:ext cx="3962522" cy="3931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4"/>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TextBox 21"/>
          <p:cNvSpPr txBox="1"/>
          <p:nvPr/>
        </p:nvSpPr>
        <p:spPr>
          <a:xfrm>
            <a:off x="869597" y="4828766"/>
            <a:ext cx="4008774" cy="646331"/>
          </a:xfrm>
          <a:prstGeom prst="rect">
            <a:avLst/>
          </a:prstGeom>
          <a:noFill/>
        </p:spPr>
        <p:txBody>
          <a:bodyPr wrap="square" rtlCol="0">
            <a:spAutoFit/>
          </a:bodyPr>
          <a:lstStyle/>
          <a:p>
            <a:pPr lvl="0" eaLnBrk="0" fontAlgn="base" hangingPunct="0">
              <a:spcBef>
                <a:spcPct val="0"/>
              </a:spcBef>
              <a:spcAft>
                <a:spcPct val="0"/>
              </a:spcAft>
            </a:pPr>
            <a:r>
              <a:rPr lang="en-US" altLang="en-US" sz="1800" dirty="0" err="1">
                <a:solidFill>
                  <a:srgbClr val="000000"/>
                </a:solidFill>
                <a:latin typeface="+mn-lt"/>
                <a:cs typeface="Courier New" panose="02070309020205020404" pitchFamily="49" charset="0"/>
              </a:rPr>
              <a:t>Cashout</a:t>
            </a:r>
            <a:r>
              <a:rPr lang="en-US" altLang="en-US" sz="1800" dirty="0">
                <a:solidFill>
                  <a:srgbClr val="000000"/>
                </a:solidFill>
                <a:latin typeface="+mn-lt"/>
                <a:cs typeface="Courier New" panose="02070309020205020404" pitchFamily="49" charset="0"/>
              </a:rPr>
              <a:t> BINs:</a:t>
            </a:r>
          </a:p>
          <a:p>
            <a:pPr lvl="0" eaLnBrk="0" fontAlgn="base" hangingPunct="0">
              <a:spcBef>
                <a:spcPct val="0"/>
              </a:spcBef>
              <a:spcAft>
                <a:spcPct val="0"/>
              </a:spcAft>
            </a:pPr>
            <a:r>
              <a:rPr lang="en-US" altLang="en-US" sz="1800" dirty="0">
                <a:solidFill>
                  <a:srgbClr val="000000"/>
                </a:solidFill>
                <a:latin typeface="+mn-lt"/>
                <a:cs typeface="Courier New" panose="02070309020205020404" pitchFamily="49" charset="0"/>
              </a:rPr>
              <a:t>415222,426448</a:t>
            </a:r>
            <a:endParaRPr lang="en-US" altLang="en-US" sz="1800" dirty="0">
              <a:latin typeface="+mn-lt"/>
            </a:endParaRPr>
          </a:p>
        </p:txBody>
      </p:sp>
      <p:sp>
        <p:nvSpPr>
          <p:cNvPr id="2" name="Rounded Rectangular Callout 1"/>
          <p:cNvSpPr/>
          <p:nvPr/>
        </p:nvSpPr>
        <p:spPr>
          <a:xfrm>
            <a:off x="3645626" y="1431369"/>
            <a:ext cx="2240076" cy="391212"/>
          </a:xfrm>
          <a:prstGeom prst="wedgeRoundRectCallou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Ratio = count/1hr_baseline</a:t>
            </a:r>
          </a:p>
        </p:txBody>
      </p:sp>
      <p:pic>
        <p:nvPicPr>
          <p:cNvPr id="19" name="Picture 18" descr="C:\Users\qzeng\AppData\Local\Microsoft\Windows\INetCache\Content.MSO\E5D0AFF7.tmp">
            <a:extLst>
              <a:ext uri="{FF2B5EF4-FFF2-40B4-BE49-F238E27FC236}">
                <a16:creationId xmlns:a16="http://schemas.microsoft.com/office/drawing/2014/main" id="{E13FC3F4-96B3-48C8-9CA1-5392A83E882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3906" y="1683536"/>
            <a:ext cx="6493295" cy="4990641"/>
          </a:xfrm>
          <a:prstGeom prst="rect">
            <a:avLst/>
          </a:prstGeom>
          <a:noFill/>
          <a:ln>
            <a:noFill/>
          </a:ln>
        </p:spPr>
      </p:pic>
      <p:sp>
        <p:nvSpPr>
          <p:cNvPr id="13" name="Speech Bubble: Rectangle with Corners Rounded 12">
            <a:extLst>
              <a:ext uri="{FF2B5EF4-FFF2-40B4-BE49-F238E27FC236}">
                <a16:creationId xmlns:a16="http://schemas.microsoft.com/office/drawing/2014/main" id="{B97BBD51-1633-4E60-AD43-754276E7E63D}"/>
              </a:ext>
            </a:extLst>
          </p:cNvPr>
          <p:cNvSpPr/>
          <p:nvPr/>
        </p:nvSpPr>
        <p:spPr>
          <a:xfrm>
            <a:off x="232705" y="1290075"/>
            <a:ext cx="1841192" cy="506286"/>
          </a:xfrm>
          <a:prstGeom prst="wedgeRoundRectCallou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01/12/2019</a:t>
            </a:r>
          </a:p>
          <a:p>
            <a:pPr algn="ctr"/>
            <a:r>
              <a:rPr lang="en-US" dirty="0"/>
              <a:t>0:00-1:00</a:t>
            </a:r>
          </a:p>
        </p:txBody>
      </p:sp>
    </p:spTree>
    <p:extLst>
      <p:ext uri="{BB962C8B-B14F-4D97-AF65-F5344CB8AC3E}">
        <p14:creationId xmlns:p14="http://schemas.microsoft.com/office/powerpoint/2010/main" val="3690531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11">
            <a:extLst>
              <a:ext uri="{FF2B5EF4-FFF2-40B4-BE49-F238E27FC236}">
                <a16:creationId xmlns:a16="http://schemas.microsoft.com/office/drawing/2014/main" id="{8A3B4567-5D38-4D3E-A8F1-5FD6A807F5A8}"/>
              </a:ext>
            </a:extLst>
          </p:cNvPr>
          <p:cNvGraphicFramePr>
            <a:graphicFrameLocks noGrp="1"/>
          </p:cNvGraphicFramePr>
          <p:nvPr>
            <p:extLst>
              <p:ext uri="{D42A27DB-BD31-4B8C-83A1-F6EECF244321}">
                <p14:modId xmlns:p14="http://schemas.microsoft.com/office/powerpoint/2010/main" val="541825633"/>
              </p:ext>
            </p:extLst>
          </p:nvPr>
        </p:nvGraphicFramePr>
        <p:xfrm>
          <a:off x="386897" y="4127382"/>
          <a:ext cx="4750264" cy="1364671"/>
        </p:xfrm>
        <a:graphic>
          <a:graphicData uri="http://schemas.openxmlformats.org/drawingml/2006/table">
            <a:tbl>
              <a:tblPr firstRow="1" bandRow="1">
                <a:tableStyleId>{6E25E649-3F16-4E02-A733-19D2CDBF48F0}</a:tableStyleId>
              </a:tblPr>
              <a:tblGrid>
                <a:gridCol w="1187566">
                  <a:extLst>
                    <a:ext uri="{9D8B030D-6E8A-4147-A177-3AD203B41FA5}">
                      <a16:colId xmlns:a16="http://schemas.microsoft.com/office/drawing/2014/main" val="2545143477"/>
                    </a:ext>
                  </a:extLst>
                </a:gridCol>
                <a:gridCol w="1187566">
                  <a:extLst>
                    <a:ext uri="{9D8B030D-6E8A-4147-A177-3AD203B41FA5}">
                      <a16:colId xmlns:a16="http://schemas.microsoft.com/office/drawing/2014/main" val="2600705220"/>
                    </a:ext>
                  </a:extLst>
                </a:gridCol>
                <a:gridCol w="1187566">
                  <a:extLst>
                    <a:ext uri="{9D8B030D-6E8A-4147-A177-3AD203B41FA5}">
                      <a16:colId xmlns:a16="http://schemas.microsoft.com/office/drawing/2014/main" val="1141996646"/>
                    </a:ext>
                  </a:extLst>
                </a:gridCol>
                <a:gridCol w="1187566">
                  <a:extLst>
                    <a:ext uri="{9D8B030D-6E8A-4147-A177-3AD203B41FA5}">
                      <a16:colId xmlns:a16="http://schemas.microsoft.com/office/drawing/2014/main" val="3111698601"/>
                    </a:ext>
                  </a:extLst>
                </a:gridCol>
              </a:tblGrid>
              <a:tr h="335919">
                <a:tc>
                  <a:txBody>
                    <a:bodyPr/>
                    <a:lstStyle/>
                    <a:p>
                      <a:pPr algn="ctr"/>
                      <a:endParaRPr lang="en-US" sz="1200"/>
                    </a:p>
                  </a:txBody>
                  <a:tcPr/>
                </a:tc>
                <a:tc>
                  <a:txBody>
                    <a:bodyPr/>
                    <a:lstStyle/>
                    <a:p>
                      <a:pPr algn="ctr"/>
                      <a:r>
                        <a:rPr lang="en-US" sz="1200"/>
                        <a:t>Cluster 3</a:t>
                      </a:r>
                    </a:p>
                  </a:txBody>
                  <a:tcPr/>
                </a:tc>
                <a:tc>
                  <a:txBody>
                    <a:bodyPr/>
                    <a:lstStyle/>
                    <a:p>
                      <a:pPr algn="ctr"/>
                      <a:r>
                        <a:rPr lang="en-US" sz="1200"/>
                        <a:t>Cluster 5</a:t>
                      </a:r>
                    </a:p>
                  </a:txBody>
                  <a:tcPr/>
                </a:tc>
                <a:tc>
                  <a:txBody>
                    <a:bodyPr/>
                    <a:lstStyle/>
                    <a:p>
                      <a:pPr algn="ctr"/>
                      <a:r>
                        <a:rPr lang="en-US" sz="1200"/>
                        <a:t>Cluster 6</a:t>
                      </a:r>
                    </a:p>
                  </a:txBody>
                  <a:tcPr/>
                </a:tc>
                <a:extLst>
                  <a:ext uri="{0D108BD9-81ED-4DB2-BD59-A6C34878D82A}">
                    <a16:rowId xmlns:a16="http://schemas.microsoft.com/office/drawing/2014/main" val="1964163903"/>
                  </a:ext>
                </a:extLst>
              </a:tr>
              <a:tr h="356914">
                <a:tc>
                  <a:txBody>
                    <a:bodyPr/>
                    <a:lstStyle/>
                    <a:p>
                      <a:pPr algn="ctr"/>
                      <a:r>
                        <a:rPr lang="en-US" sz="1200"/>
                        <a:t>BIN</a:t>
                      </a:r>
                    </a:p>
                  </a:txBody>
                  <a:tcPr/>
                </a:tc>
                <a:tc>
                  <a:txBody>
                    <a:bodyPr/>
                    <a:lstStyle/>
                    <a:p>
                      <a:pPr algn="ctr"/>
                      <a:r>
                        <a:rPr lang="en-US" sz="1200"/>
                        <a:t>{3,5,10,20}</a:t>
                      </a:r>
                    </a:p>
                  </a:txBody>
                  <a:tcPr/>
                </a:tc>
                <a:tc>
                  <a:txBody>
                    <a:bodyPr/>
                    <a:lstStyle/>
                    <a:p>
                      <a:pPr algn="ctr"/>
                      <a:r>
                        <a:rPr lang="en-US" sz="1200"/>
                        <a:t>{3,4,6,8}</a:t>
                      </a:r>
                    </a:p>
                  </a:txBody>
                  <a:tcPr/>
                </a:tc>
                <a:tc>
                  <a:txBody>
                    <a:bodyPr/>
                    <a:lstStyle/>
                    <a:p>
                      <a:pPr algn="ctr"/>
                      <a:r>
                        <a:rPr lang="en-US" sz="1200"/>
                        <a:t>{5,7,10,20}</a:t>
                      </a:r>
                    </a:p>
                  </a:txBody>
                  <a:tcPr/>
                </a:tc>
                <a:extLst>
                  <a:ext uri="{0D108BD9-81ED-4DB2-BD59-A6C34878D82A}">
                    <a16:rowId xmlns:a16="http://schemas.microsoft.com/office/drawing/2014/main" val="2975886842"/>
                  </a:ext>
                </a:extLst>
              </a:tr>
              <a:tr h="335919">
                <a:tc>
                  <a:txBody>
                    <a:bodyPr/>
                    <a:lstStyle/>
                    <a:p>
                      <a:pPr algn="ctr"/>
                      <a:r>
                        <a:rPr lang="en-US" sz="1200"/>
                        <a:t>CITY</a:t>
                      </a:r>
                    </a:p>
                  </a:txBody>
                  <a:tcPr/>
                </a:tc>
                <a:tc>
                  <a:txBody>
                    <a:bodyPr/>
                    <a:lstStyle/>
                    <a:p>
                      <a:pPr algn="ctr"/>
                      <a:r>
                        <a:rPr lang="en-US" sz="1200"/>
                        <a:t>{}</a:t>
                      </a:r>
                    </a:p>
                  </a:txBody>
                  <a:tcPr/>
                </a:tc>
                <a:tc>
                  <a:txBody>
                    <a:bodyPr/>
                    <a:lstStyle/>
                    <a:p>
                      <a:pPr algn="ctr"/>
                      <a:r>
                        <a:rPr lang="en-US" sz="1200"/>
                        <a:t>{1,2}</a:t>
                      </a:r>
                    </a:p>
                  </a:txBody>
                  <a:tcPr/>
                </a:tc>
                <a:tc>
                  <a:txBody>
                    <a:bodyPr/>
                    <a:lstStyle/>
                    <a:p>
                      <a:pPr algn="ctr"/>
                      <a:r>
                        <a:rPr lang="en-US" sz="1200"/>
                        <a:t>{}</a:t>
                      </a:r>
                    </a:p>
                  </a:txBody>
                  <a:tcPr/>
                </a:tc>
                <a:extLst>
                  <a:ext uri="{0D108BD9-81ED-4DB2-BD59-A6C34878D82A}">
                    <a16:rowId xmlns:a16="http://schemas.microsoft.com/office/drawing/2014/main" val="2226918591"/>
                  </a:ext>
                </a:extLst>
              </a:tr>
              <a:tr h="335919">
                <a:tc>
                  <a:txBody>
                    <a:bodyPr/>
                    <a:lstStyle/>
                    <a:p>
                      <a:pPr algn="ctr"/>
                      <a:r>
                        <a:rPr lang="en-US" sz="1200"/>
                        <a:t>COUNTRY</a:t>
                      </a:r>
                    </a:p>
                  </a:txBody>
                  <a:tcPr/>
                </a:tc>
                <a:tc>
                  <a:txBody>
                    <a:bodyPr/>
                    <a:lstStyle/>
                    <a:p>
                      <a:pPr algn="ctr"/>
                      <a:r>
                        <a:rPr lang="en-US" sz="1200"/>
                        <a:t>{}</a:t>
                      </a:r>
                    </a:p>
                  </a:txBody>
                  <a:tcPr/>
                </a:tc>
                <a:tc>
                  <a:txBody>
                    <a:bodyPr/>
                    <a:lstStyle/>
                    <a:p>
                      <a:pPr algn="ctr"/>
                      <a:r>
                        <a:rPr lang="en-US" sz="1200"/>
                        <a:t>{0.1,0.2}</a:t>
                      </a:r>
                    </a:p>
                  </a:txBody>
                  <a:tcPr/>
                </a:tc>
                <a:tc>
                  <a:txBody>
                    <a:bodyPr/>
                    <a:lstStyle/>
                    <a:p>
                      <a:pPr algn="ctr"/>
                      <a:r>
                        <a:rPr lang="en-US" sz="1200"/>
                        <a:t>{}</a:t>
                      </a:r>
                    </a:p>
                  </a:txBody>
                  <a:tcPr/>
                </a:tc>
                <a:extLst>
                  <a:ext uri="{0D108BD9-81ED-4DB2-BD59-A6C34878D82A}">
                    <a16:rowId xmlns:a16="http://schemas.microsoft.com/office/drawing/2014/main" val="1788987699"/>
                  </a:ext>
                </a:extLst>
              </a:tr>
            </a:tbl>
          </a:graphicData>
        </a:graphic>
      </p:graphicFrame>
      <p:sp>
        <p:nvSpPr>
          <p:cNvPr id="9" name="TextBox 8">
            <a:extLst>
              <a:ext uri="{FF2B5EF4-FFF2-40B4-BE49-F238E27FC236}">
                <a16:creationId xmlns:a16="http://schemas.microsoft.com/office/drawing/2014/main" id="{BCC7F542-69CA-4333-8E94-D45070E01EF3}"/>
              </a:ext>
            </a:extLst>
          </p:cNvPr>
          <p:cNvSpPr txBox="1"/>
          <p:nvPr/>
        </p:nvSpPr>
        <p:spPr>
          <a:xfrm>
            <a:off x="285588" y="3694509"/>
            <a:ext cx="1570350" cy="369332"/>
          </a:xfrm>
          <a:prstGeom prst="rect">
            <a:avLst/>
          </a:prstGeom>
          <a:noFill/>
        </p:spPr>
        <p:txBody>
          <a:bodyPr wrap="square" rtlCol="0">
            <a:spAutoFit/>
          </a:bodyPr>
          <a:lstStyle/>
          <a:p>
            <a:r>
              <a:rPr lang="en-US" sz="1800" b="1" dirty="0"/>
              <a:t>Test range:</a:t>
            </a:r>
          </a:p>
        </p:txBody>
      </p:sp>
      <p:sp>
        <p:nvSpPr>
          <p:cNvPr id="10" name="Title 1">
            <a:extLst>
              <a:ext uri="{FF2B5EF4-FFF2-40B4-BE49-F238E27FC236}">
                <a16:creationId xmlns:a16="http://schemas.microsoft.com/office/drawing/2014/main" id="{A36A0EED-1F4B-4C8B-871C-D75014D6CB73}"/>
              </a:ext>
            </a:extLst>
          </p:cNvPr>
          <p:cNvSpPr txBox="1">
            <a:spLocks/>
          </p:cNvSpPr>
          <p:nvPr/>
        </p:nvSpPr>
        <p:spPr>
          <a:xfrm>
            <a:off x="285588" y="763063"/>
            <a:ext cx="6316692" cy="18883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1800"/>
            </a:pPr>
            <a:r>
              <a:rPr lang="en-US" sz="3733" b="1" dirty="0">
                <a:solidFill>
                  <a:srgbClr val="012E8C"/>
                </a:solidFill>
                <a:latin typeface="Calibri"/>
                <a:cs typeface="Calibri"/>
                <a:sym typeface="Calibri"/>
              </a:rPr>
              <a:t>K-Means Clustering: </a:t>
            </a:r>
          </a:p>
          <a:p>
            <a:pPr>
              <a:spcBef>
                <a:spcPts val="0"/>
              </a:spcBef>
              <a:buClr>
                <a:schemeClr val="dk1"/>
              </a:buClr>
              <a:buSzPts val="1800"/>
            </a:pPr>
            <a:r>
              <a:rPr lang="en-US" sz="3733" b="1" dirty="0">
                <a:solidFill>
                  <a:srgbClr val="012E8C"/>
                </a:solidFill>
                <a:latin typeface="Calibri"/>
                <a:cs typeface="Calibri"/>
                <a:sym typeface="Calibri"/>
              </a:rPr>
              <a:t>Choosing Threshold</a:t>
            </a:r>
          </a:p>
        </p:txBody>
      </p:sp>
      <p:pic>
        <p:nvPicPr>
          <p:cNvPr id="26" name="Picture 25"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261" y="1264781"/>
            <a:ext cx="3441160" cy="4774873"/>
          </a:xfrm>
          <a:prstGeom prst="rect">
            <a:avLst/>
          </a:prstGeom>
        </p:spPr>
      </p:pic>
      <p:pic>
        <p:nvPicPr>
          <p:cNvPr id="27" name="Picture 26"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1136" y="1281865"/>
            <a:ext cx="3127916" cy="2280310"/>
          </a:xfrm>
          <a:prstGeom prst="rect">
            <a:avLst/>
          </a:prstGeom>
        </p:spPr>
      </p:pic>
      <p:pic>
        <p:nvPicPr>
          <p:cNvPr id="11" name="Picture 10"/>
          <p:cNvPicPr/>
          <p:nvPr/>
        </p:nvPicPr>
        <p:blipFill>
          <a:blip r:embed="rId4" cstate="print">
            <a:extLst>
              <a:ext uri="{28A0092B-C50C-407E-A947-70E740481C1C}">
                <a14:useLocalDpi xmlns:a14="http://schemas.microsoft.com/office/drawing/2010/main" val="0"/>
              </a:ext>
            </a:extLst>
          </a:blip>
          <a:stretch>
            <a:fillRect/>
          </a:stretch>
        </p:blipFill>
        <p:spPr>
          <a:xfrm>
            <a:off x="8679106" y="3742259"/>
            <a:ext cx="3189946" cy="2374929"/>
          </a:xfrm>
          <a:prstGeom prst="rect">
            <a:avLst/>
          </a:prstGeom>
        </p:spPr>
      </p:pic>
    </p:spTree>
    <p:extLst>
      <p:ext uri="{BB962C8B-B14F-4D97-AF65-F5344CB8AC3E}">
        <p14:creationId xmlns:p14="http://schemas.microsoft.com/office/powerpoint/2010/main" val="1666702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42850987-795B-4D0A-9FE9-E29236C3B082}"/>
              </a:ext>
            </a:extLst>
          </p:cNvPr>
          <p:cNvSpPr txBox="1">
            <a:spLocks/>
          </p:cNvSpPr>
          <p:nvPr/>
        </p:nvSpPr>
        <p:spPr>
          <a:xfrm>
            <a:off x="905483" y="823487"/>
            <a:ext cx="4458424" cy="30683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ts val="1800"/>
            </a:pPr>
            <a:r>
              <a:rPr lang="en-US" sz="6000" b="1" dirty="0">
                <a:solidFill>
                  <a:srgbClr val="FFFFFF"/>
                </a:solidFill>
                <a:sym typeface="Calibri"/>
              </a:rPr>
              <a:t>K-Means Clustering: Block BINs</a:t>
            </a:r>
          </a:p>
        </p:txBody>
      </p:sp>
      <p:pic>
        <p:nvPicPr>
          <p:cNvPr id="5" name="Picture 4">
            <a:extLst>
              <a:ext uri="{FF2B5EF4-FFF2-40B4-BE49-F238E27FC236}">
                <a16:creationId xmlns:a16="http://schemas.microsoft.com/office/drawing/2014/main" id="{84B1501F-CBAF-4F6A-A72A-022B82895891}"/>
              </a:ext>
            </a:extLst>
          </p:cNvPr>
          <p:cNvPicPr>
            <a:picLocks noChangeAspect="1"/>
          </p:cNvPicPr>
          <p:nvPr/>
        </p:nvPicPr>
        <p:blipFill>
          <a:blip r:embed="rId2"/>
          <a:stretch>
            <a:fillRect/>
          </a:stretch>
        </p:blipFill>
        <p:spPr>
          <a:xfrm>
            <a:off x="6426769" y="1292131"/>
            <a:ext cx="5390093" cy="1670928"/>
          </a:xfrm>
          <a:prstGeom prst="rect">
            <a:avLst/>
          </a:prstGeom>
        </p:spPr>
      </p:pic>
      <p:cxnSp>
        <p:nvCxnSpPr>
          <p:cNvPr id="42" name="Straight Connector 41">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5" name="Picture 3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9229" y="3894941"/>
            <a:ext cx="5390093" cy="2506391"/>
          </a:xfrm>
          <a:prstGeom prst="rect">
            <a:avLst/>
          </a:prstGeom>
        </p:spPr>
      </p:pic>
      <p:sp>
        <p:nvSpPr>
          <p:cNvPr id="13" name="Speech Bubble: Rectangle with Corners Rounded 12">
            <a:extLst>
              <a:ext uri="{FF2B5EF4-FFF2-40B4-BE49-F238E27FC236}">
                <a16:creationId xmlns:a16="http://schemas.microsoft.com/office/drawing/2014/main" id="{7656D771-E14C-44B3-9F5E-EDC0432FE429}"/>
              </a:ext>
            </a:extLst>
          </p:cNvPr>
          <p:cNvSpPr/>
          <p:nvPr/>
        </p:nvSpPr>
        <p:spPr>
          <a:xfrm>
            <a:off x="6282291" y="456668"/>
            <a:ext cx="980462" cy="373137"/>
          </a:xfrm>
          <a:prstGeom prst="wedgeRoundRectCallou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Cluster 3</a:t>
            </a:r>
          </a:p>
        </p:txBody>
      </p:sp>
      <p:sp>
        <p:nvSpPr>
          <p:cNvPr id="4" name="Rectangle 3">
            <a:extLst>
              <a:ext uri="{FF2B5EF4-FFF2-40B4-BE49-F238E27FC236}">
                <a16:creationId xmlns:a16="http://schemas.microsoft.com/office/drawing/2014/main" id="{6AFDFB9A-7CFA-4F89-84F4-B0AFA2D828F2}"/>
              </a:ext>
            </a:extLst>
          </p:cNvPr>
          <p:cNvSpPr/>
          <p:nvPr/>
        </p:nvSpPr>
        <p:spPr>
          <a:xfrm>
            <a:off x="992956" y="4592703"/>
            <a:ext cx="5103043" cy="2246769"/>
          </a:xfrm>
          <a:prstGeom prst="rect">
            <a:avLst/>
          </a:prstGeom>
        </p:spPr>
        <p:txBody>
          <a:bodyPr wrap="square">
            <a:spAutoFit/>
          </a:bodyPr>
          <a:lstStyle/>
          <a:p>
            <a:pPr marL="285750" indent="-285750">
              <a:buClr>
                <a:schemeClr val="bg1"/>
              </a:buClr>
              <a:buFont typeface="Wingdings" panose="05000000000000000000" pitchFamily="2" charset="2"/>
              <a:buChar char="v"/>
            </a:pPr>
            <a:r>
              <a:rPr lang="en-US" dirty="0">
                <a:solidFill>
                  <a:schemeClr val="bg1"/>
                </a:solidFill>
              </a:rPr>
              <a:t>Optimal ratio threshold is 3</a:t>
            </a:r>
          </a:p>
          <a:p>
            <a:pPr marL="285750" indent="-285750">
              <a:buClr>
                <a:schemeClr val="bg1"/>
              </a:buClr>
              <a:buFont typeface="Wingdings" panose="05000000000000000000" pitchFamily="2" charset="2"/>
              <a:buChar char="v"/>
            </a:pPr>
            <a:r>
              <a:rPr lang="en-US" dirty="0">
                <a:solidFill>
                  <a:schemeClr val="bg1"/>
                </a:solidFill>
              </a:rPr>
              <a:t>Net loss of 3.89M at optimal threshold</a:t>
            </a:r>
          </a:p>
          <a:p>
            <a:pPr marL="285750" indent="-285750">
              <a:buClr>
                <a:schemeClr val="bg1"/>
              </a:buClr>
              <a:buFont typeface="Wingdings" panose="05000000000000000000" pitchFamily="2" charset="2"/>
              <a:buChar char="v"/>
            </a:pPr>
            <a:r>
              <a:rPr lang="en-US" dirty="0">
                <a:solidFill>
                  <a:schemeClr val="bg1"/>
                </a:solidFill>
              </a:rPr>
              <a:t>C</a:t>
            </a:r>
            <a:r>
              <a:rPr lang="en-US" altLang="zh-CN" dirty="0">
                <a:solidFill>
                  <a:schemeClr val="bg1"/>
                </a:solidFill>
              </a:rPr>
              <a:t>luster 3 can capture all types of </a:t>
            </a:r>
            <a:r>
              <a:rPr lang="en-US" altLang="zh-CN" dirty="0" err="1">
                <a:solidFill>
                  <a:schemeClr val="bg1"/>
                </a:solidFill>
              </a:rPr>
              <a:t>cashouts</a:t>
            </a:r>
            <a:r>
              <a:rPr lang="en-US" altLang="zh-CN" dirty="0">
                <a:solidFill>
                  <a:schemeClr val="bg1"/>
                </a:solidFill>
              </a:rPr>
              <a:t>, while its performance on capturing </a:t>
            </a:r>
            <a:r>
              <a:rPr lang="en-US" dirty="0">
                <a:solidFill>
                  <a:schemeClr val="bg1"/>
                </a:solidFill>
              </a:rPr>
              <a:t>camouflaged and disastrous </a:t>
            </a:r>
            <a:r>
              <a:rPr lang="en-US" dirty="0" err="1">
                <a:solidFill>
                  <a:schemeClr val="bg1"/>
                </a:solidFill>
              </a:rPr>
              <a:t>cashouts</a:t>
            </a:r>
            <a:r>
              <a:rPr lang="en-US" dirty="0">
                <a:solidFill>
                  <a:schemeClr val="bg1"/>
                </a:solidFill>
              </a:rPr>
              <a:t> is worse than cluster 5 &amp; 6</a:t>
            </a:r>
            <a:endParaRPr lang="en-US" altLang="zh-CN" dirty="0">
              <a:solidFill>
                <a:schemeClr val="bg1"/>
              </a:solidFill>
            </a:endParaRPr>
          </a:p>
          <a:p>
            <a:pPr marL="285750" indent="-285750">
              <a:buClr>
                <a:schemeClr val="bg1"/>
              </a:buClr>
              <a:buFont typeface="Wingdings" panose="05000000000000000000" pitchFamily="2" charset="2"/>
              <a:buChar char="v"/>
            </a:pPr>
            <a:r>
              <a:rPr lang="en-US" dirty="0">
                <a:solidFill>
                  <a:schemeClr val="bg1"/>
                </a:solidFill>
              </a:rPr>
              <a:t>Cluster 3 is unique in that it can capture small </a:t>
            </a:r>
            <a:r>
              <a:rPr lang="en-US" dirty="0" err="1">
                <a:solidFill>
                  <a:schemeClr val="bg1"/>
                </a:solidFill>
              </a:rPr>
              <a:t>cashouts</a:t>
            </a:r>
            <a:r>
              <a:rPr lang="en-US" dirty="0">
                <a:solidFill>
                  <a:schemeClr val="bg1"/>
                </a:solidFill>
              </a:rPr>
              <a:t>, but the TP is still low, mainly because time lag in taking actions</a:t>
            </a:r>
          </a:p>
          <a:p>
            <a:pPr>
              <a:buClr>
                <a:schemeClr val="bg1"/>
              </a:buClr>
            </a:pPr>
            <a:endParaRPr lang="en-US" dirty="0">
              <a:solidFill>
                <a:schemeClr val="bg1"/>
              </a:solidFill>
            </a:endParaRPr>
          </a:p>
          <a:p>
            <a:pPr>
              <a:buClr>
                <a:schemeClr val="bg1"/>
              </a:buClr>
            </a:pPr>
            <a:endParaRPr lang="en-US" dirty="0">
              <a:solidFill>
                <a:schemeClr val="bg1"/>
              </a:solidFill>
            </a:endParaRPr>
          </a:p>
        </p:txBody>
      </p:sp>
      <p:sp>
        <p:nvSpPr>
          <p:cNvPr id="6" name="Rectangle 5">
            <a:extLst>
              <a:ext uri="{FF2B5EF4-FFF2-40B4-BE49-F238E27FC236}">
                <a16:creationId xmlns:a16="http://schemas.microsoft.com/office/drawing/2014/main" id="{3029D639-C624-4327-AA8B-AF906652D7B8}"/>
              </a:ext>
            </a:extLst>
          </p:cNvPr>
          <p:cNvSpPr/>
          <p:nvPr/>
        </p:nvSpPr>
        <p:spPr>
          <a:xfrm>
            <a:off x="9311023" y="6550223"/>
            <a:ext cx="2855269" cy="307777"/>
          </a:xfrm>
          <a:prstGeom prst="rect">
            <a:avLst/>
          </a:prstGeom>
        </p:spPr>
        <p:txBody>
          <a:bodyPr wrap="none">
            <a:spAutoFit/>
          </a:bodyPr>
          <a:lstStyle/>
          <a:p>
            <a:pPr>
              <a:buClr>
                <a:schemeClr val="bg1"/>
              </a:buClr>
            </a:pPr>
            <a:r>
              <a:rPr lang="en-US" dirty="0">
                <a:solidFill>
                  <a:schemeClr val="accent3">
                    <a:lumMod val="50000"/>
                  </a:schemeClr>
                </a:solidFill>
              </a:rPr>
              <a:t>N</a:t>
            </a:r>
            <a:r>
              <a:rPr lang="en-US" altLang="zh-CN" dirty="0">
                <a:solidFill>
                  <a:schemeClr val="accent3">
                    <a:lumMod val="50000"/>
                  </a:schemeClr>
                </a:solidFill>
              </a:rPr>
              <a:t>et Gain(Loss) = TP - FN - 0.1FP</a:t>
            </a:r>
            <a:endParaRPr lang="en-US" dirty="0">
              <a:solidFill>
                <a:schemeClr val="accent3">
                  <a:lumMod val="50000"/>
                </a:schemeClr>
              </a:solidFill>
            </a:endParaRPr>
          </a:p>
        </p:txBody>
      </p:sp>
    </p:spTree>
    <p:extLst>
      <p:ext uri="{BB962C8B-B14F-4D97-AF65-F5344CB8AC3E}">
        <p14:creationId xmlns:p14="http://schemas.microsoft.com/office/powerpoint/2010/main" val="2901724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p:nvPr/>
        </p:nvSpPr>
        <p:spPr>
          <a:xfrm>
            <a:off x="3154679" y="1125068"/>
            <a:ext cx="2936325" cy="2434561"/>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 name="Google Shape;298;p3"/>
          <p:cNvSpPr txBox="1">
            <a:spLocks noGrp="1"/>
          </p:cNvSpPr>
          <p:nvPr>
            <p:ph type="body" idx="1"/>
          </p:nvPr>
        </p:nvSpPr>
        <p:spPr>
          <a:xfrm>
            <a:off x="3332283" y="1283171"/>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pPr>
            <a:r>
              <a:rPr lang="en-US">
                <a:solidFill>
                  <a:srgbClr val="ED7D31"/>
                </a:solidFill>
              </a:rPr>
              <a:t>01</a:t>
            </a:r>
          </a:p>
        </p:txBody>
      </p:sp>
      <p:sp>
        <p:nvSpPr>
          <p:cNvPr id="299" name="Google Shape;299;p3"/>
          <p:cNvSpPr txBox="1">
            <a:spLocks noGrp="1"/>
          </p:cNvSpPr>
          <p:nvPr>
            <p:ph type="body" idx="2"/>
          </p:nvPr>
        </p:nvSpPr>
        <p:spPr>
          <a:xfrm>
            <a:off x="6212284" y="1283170"/>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02</a:t>
            </a:r>
          </a:p>
        </p:txBody>
      </p:sp>
      <p:sp>
        <p:nvSpPr>
          <p:cNvPr id="300" name="Google Shape;300;p3"/>
          <p:cNvSpPr txBox="1">
            <a:spLocks noGrp="1"/>
          </p:cNvSpPr>
          <p:nvPr>
            <p:ph type="body" idx="3"/>
          </p:nvPr>
        </p:nvSpPr>
        <p:spPr>
          <a:xfrm>
            <a:off x="3332283"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04</a:t>
            </a:r>
          </a:p>
        </p:txBody>
      </p:sp>
      <p:sp>
        <p:nvSpPr>
          <p:cNvPr id="301" name="Google Shape;301;p3"/>
          <p:cNvSpPr txBox="1">
            <a:spLocks noGrp="1"/>
          </p:cNvSpPr>
          <p:nvPr>
            <p:ph type="body" idx="4"/>
          </p:nvPr>
        </p:nvSpPr>
        <p:spPr>
          <a:xfrm>
            <a:off x="6212284"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05</a:t>
            </a:r>
          </a:p>
        </p:txBody>
      </p:sp>
      <p:sp>
        <p:nvSpPr>
          <p:cNvPr id="302" name="Google Shape;302;p3"/>
          <p:cNvSpPr txBox="1">
            <a:spLocks noGrp="1"/>
          </p:cNvSpPr>
          <p:nvPr>
            <p:ph type="body" idx="5"/>
          </p:nvPr>
        </p:nvSpPr>
        <p:spPr>
          <a:xfrm>
            <a:off x="9091495" y="1283169"/>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03</a:t>
            </a:r>
          </a:p>
        </p:txBody>
      </p:sp>
      <p:sp>
        <p:nvSpPr>
          <p:cNvPr id="303" name="Google Shape;303;p3"/>
          <p:cNvSpPr txBox="1">
            <a:spLocks noGrp="1"/>
          </p:cNvSpPr>
          <p:nvPr>
            <p:ph type="body" idx="7"/>
          </p:nvPr>
        </p:nvSpPr>
        <p:spPr>
          <a:xfrm>
            <a:off x="9091495" y="1977438"/>
            <a:ext cx="2637442" cy="144779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a:t>DBSCAN</a:t>
            </a:r>
            <a:endParaRPr/>
          </a:p>
        </p:txBody>
      </p:sp>
      <p:sp>
        <p:nvSpPr>
          <p:cNvPr id="305" name="Google Shape;305;p3"/>
          <p:cNvSpPr txBox="1">
            <a:spLocks noGrp="1"/>
          </p:cNvSpPr>
          <p:nvPr>
            <p:ph type="body" idx="9"/>
          </p:nvPr>
        </p:nvSpPr>
        <p:spPr>
          <a:xfrm>
            <a:off x="3332282" y="1977438"/>
            <a:ext cx="2683163" cy="1447797"/>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Business Intent &amp; Implementation</a:t>
            </a:r>
          </a:p>
        </p:txBody>
      </p:sp>
      <p:sp>
        <p:nvSpPr>
          <p:cNvPr id="306" name="Google Shape;306;p3"/>
          <p:cNvSpPr txBox="1">
            <a:spLocks noGrp="1"/>
          </p:cNvSpPr>
          <p:nvPr>
            <p:ph type="body" idx="14"/>
          </p:nvPr>
        </p:nvSpPr>
        <p:spPr>
          <a:xfrm>
            <a:off x="6212284"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Network Model</a:t>
            </a:r>
          </a:p>
        </p:txBody>
      </p:sp>
      <p:sp>
        <p:nvSpPr>
          <p:cNvPr id="307" name="Google Shape;307;p3"/>
          <p:cNvSpPr txBox="1">
            <a:spLocks noGrp="1"/>
          </p:cNvSpPr>
          <p:nvPr>
            <p:ph type="body" idx="15"/>
          </p:nvPr>
        </p:nvSpPr>
        <p:spPr>
          <a:xfrm>
            <a:off x="3332283"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K-means</a:t>
            </a:r>
            <a:endParaRPr/>
          </a:p>
        </p:txBody>
      </p:sp>
      <p:sp>
        <p:nvSpPr>
          <p:cNvPr id="308" name="Google Shape;308;p3"/>
          <p:cNvSpPr txBox="1">
            <a:spLocks noGrp="1"/>
          </p:cNvSpPr>
          <p:nvPr>
            <p:ph type="title"/>
          </p:nvPr>
        </p:nvSpPr>
        <p:spPr>
          <a:xfrm>
            <a:off x="460389" y="187570"/>
            <a:ext cx="10668000" cy="762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7DB9"/>
              </a:buClr>
              <a:buSzPts val="3733"/>
              <a:buFont typeface="Calibri"/>
              <a:buNone/>
            </a:pPr>
            <a:r>
              <a:rPr lang="en-US" sz="3733" b="1">
                <a:solidFill>
                  <a:srgbClr val="012E8C"/>
                </a:solidFill>
                <a:latin typeface="Calibri"/>
                <a:ea typeface="Calibri"/>
                <a:cs typeface="Calibri"/>
                <a:sym typeface="Calibri"/>
              </a:rPr>
              <a:t>Agenda</a:t>
            </a:r>
            <a:endParaRPr>
              <a:solidFill>
                <a:srgbClr val="012E8C"/>
              </a:solidFill>
            </a:endParaRPr>
          </a:p>
        </p:txBody>
      </p:sp>
      <p:sp>
        <p:nvSpPr>
          <p:cNvPr id="309" name="Google Shape;309;p3"/>
          <p:cNvSpPr txBox="1">
            <a:spLocks noGrp="1"/>
          </p:cNvSpPr>
          <p:nvPr>
            <p:ph type="body" idx="4"/>
          </p:nvPr>
        </p:nvSpPr>
        <p:spPr>
          <a:xfrm>
            <a:off x="9091495"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06</a:t>
            </a:r>
          </a:p>
        </p:txBody>
      </p:sp>
      <p:sp>
        <p:nvSpPr>
          <p:cNvPr id="310" name="Google Shape;310;p3"/>
          <p:cNvSpPr txBox="1">
            <a:spLocks noGrp="1"/>
          </p:cNvSpPr>
          <p:nvPr>
            <p:ph type="body" idx="14"/>
          </p:nvPr>
        </p:nvSpPr>
        <p:spPr>
          <a:xfrm>
            <a:off x="9091495"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Conclusion &amp; Next Steps</a:t>
            </a:r>
          </a:p>
        </p:txBody>
      </p:sp>
      <p:sp>
        <p:nvSpPr>
          <p:cNvPr id="4" name="Google Shape;304;p3">
            <a:extLst>
              <a:ext uri="{FF2B5EF4-FFF2-40B4-BE49-F238E27FC236}">
                <a16:creationId xmlns:a16="http://schemas.microsoft.com/office/drawing/2014/main" id="{6C6D3A26-6361-4FCF-B925-F414B7FCB981}"/>
              </a:ext>
            </a:extLst>
          </p:cNvPr>
          <p:cNvSpPr txBox="1">
            <a:spLocks/>
          </p:cNvSpPr>
          <p:nvPr/>
        </p:nvSpPr>
        <p:spPr>
          <a:xfrm>
            <a:off x="6213175" y="1978330"/>
            <a:ext cx="2637442" cy="156365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chemeClr val="dk1"/>
              </a:buClr>
              <a:buSzPts val="2400"/>
              <a:buFont typeface="Arial"/>
              <a:buChar char="•"/>
              <a:defRPr sz="2400" b="1"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spcBef>
                <a:spcPts val="0"/>
              </a:spcBef>
            </a:pPr>
            <a:r>
              <a:rPr lang="en-US"/>
              <a:t>EDA &amp; Feature Engineering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Speech Bubble: Rectangle with Corners Rounded 23">
            <a:extLst>
              <a:ext uri="{FF2B5EF4-FFF2-40B4-BE49-F238E27FC236}">
                <a16:creationId xmlns:a16="http://schemas.microsoft.com/office/drawing/2014/main" id="{09E5BC38-FBF6-47C0-A954-1EFC53638B4D}"/>
              </a:ext>
            </a:extLst>
          </p:cNvPr>
          <p:cNvSpPr/>
          <p:nvPr/>
        </p:nvSpPr>
        <p:spPr>
          <a:xfrm>
            <a:off x="7962451" y="762327"/>
            <a:ext cx="1854343" cy="373137"/>
          </a:xfrm>
          <a:prstGeom prst="wedgeRoundRectCallou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Cluster </a:t>
            </a:r>
            <a:r>
              <a:rPr lang="en-US" dirty="0"/>
              <a:t>6</a:t>
            </a:r>
            <a:endParaRPr lang="en-US" sz="1400" dirty="0"/>
          </a:p>
        </p:txBody>
      </p:sp>
      <p:sp>
        <p:nvSpPr>
          <p:cNvPr id="28" name="Rectangle: Rounded Corners 27">
            <a:extLst>
              <a:ext uri="{FF2B5EF4-FFF2-40B4-BE49-F238E27FC236}">
                <a16:creationId xmlns:a16="http://schemas.microsoft.com/office/drawing/2014/main" id="{F93E4DD8-4251-4B8A-859F-4EA3EF749BF7}"/>
              </a:ext>
            </a:extLst>
          </p:cNvPr>
          <p:cNvSpPr/>
          <p:nvPr/>
        </p:nvSpPr>
        <p:spPr>
          <a:xfrm>
            <a:off x="6372528" y="5855170"/>
            <a:ext cx="4816651" cy="827252"/>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bg1"/>
              </a:buClr>
              <a:buFont typeface="Wingdings" panose="05000000000000000000" pitchFamily="2" charset="2"/>
              <a:buChar char="v"/>
            </a:pPr>
            <a:r>
              <a:rPr lang="en-US" dirty="0"/>
              <a:t>Optimal BIN threshold is 3 for cluster 5, 5 for cluster 6</a:t>
            </a:r>
          </a:p>
          <a:p>
            <a:pPr marL="171450" indent="-171450">
              <a:buClr>
                <a:schemeClr val="bg1"/>
              </a:buClr>
              <a:buFont typeface="Wingdings" panose="05000000000000000000" pitchFamily="2" charset="2"/>
              <a:buChar char="v"/>
            </a:pPr>
            <a:r>
              <a:rPr lang="en-US" dirty="0"/>
              <a:t>Cluster 5 &amp; 6 are similar: they capture same </a:t>
            </a:r>
            <a:r>
              <a:rPr lang="en-US" dirty="0" err="1"/>
              <a:t>cashout</a:t>
            </a:r>
            <a:r>
              <a:rPr lang="en-US" dirty="0"/>
              <a:t> events</a:t>
            </a:r>
          </a:p>
          <a:p>
            <a:pPr marL="171450" indent="-171450">
              <a:buClr>
                <a:schemeClr val="bg1"/>
              </a:buClr>
              <a:buFont typeface="Wingdings" panose="05000000000000000000" pitchFamily="2" charset="2"/>
              <a:buChar char="v"/>
            </a:pPr>
            <a:r>
              <a:rPr lang="en-US" dirty="0">
                <a:cs typeface="Calibri"/>
              </a:rPr>
              <a:t>Cluster 5 performs better than 6: FP is lower</a:t>
            </a:r>
          </a:p>
        </p:txBody>
      </p:sp>
      <p:sp>
        <p:nvSpPr>
          <p:cNvPr id="41" name="Star: 5 Points 40">
            <a:extLst>
              <a:ext uri="{FF2B5EF4-FFF2-40B4-BE49-F238E27FC236}">
                <a16:creationId xmlns:a16="http://schemas.microsoft.com/office/drawing/2014/main" id="{0DB2AA9A-71A5-4AAD-BDA9-45B3B3D9898C}"/>
              </a:ext>
            </a:extLst>
          </p:cNvPr>
          <p:cNvSpPr/>
          <p:nvPr/>
        </p:nvSpPr>
        <p:spPr>
          <a:xfrm>
            <a:off x="969247" y="3539109"/>
            <a:ext cx="174172" cy="18656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tar: 5 Points 41">
            <a:extLst>
              <a:ext uri="{FF2B5EF4-FFF2-40B4-BE49-F238E27FC236}">
                <a16:creationId xmlns:a16="http://schemas.microsoft.com/office/drawing/2014/main" id="{17CBA061-53AC-40D5-AC54-6FDD4928525B}"/>
              </a:ext>
            </a:extLst>
          </p:cNvPr>
          <p:cNvSpPr/>
          <p:nvPr/>
        </p:nvSpPr>
        <p:spPr>
          <a:xfrm>
            <a:off x="969247" y="4172197"/>
            <a:ext cx="174172" cy="18656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tar: 5 Points 42">
            <a:extLst>
              <a:ext uri="{FF2B5EF4-FFF2-40B4-BE49-F238E27FC236}">
                <a16:creationId xmlns:a16="http://schemas.microsoft.com/office/drawing/2014/main" id="{0CF6A44E-0607-426A-86D0-B6A5237BFB2C}"/>
              </a:ext>
            </a:extLst>
          </p:cNvPr>
          <p:cNvSpPr/>
          <p:nvPr/>
        </p:nvSpPr>
        <p:spPr>
          <a:xfrm>
            <a:off x="969247" y="4630794"/>
            <a:ext cx="174172" cy="18656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tar: 5 Points 43">
            <a:extLst>
              <a:ext uri="{FF2B5EF4-FFF2-40B4-BE49-F238E27FC236}">
                <a16:creationId xmlns:a16="http://schemas.microsoft.com/office/drawing/2014/main" id="{0F7C6F59-DD9F-408B-AAAB-ACB62CC9B465}"/>
              </a:ext>
            </a:extLst>
          </p:cNvPr>
          <p:cNvSpPr/>
          <p:nvPr/>
        </p:nvSpPr>
        <p:spPr>
          <a:xfrm>
            <a:off x="1039586" y="5930927"/>
            <a:ext cx="174172" cy="18656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2C0E1FF1-078B-4187-BF71-5320A0B37910}"/>
              </a:ext>
            </a:extLst>
          </p:cNvPr>
          <p:cNvSpPr txBox="1"/>
          <p:nvPr/>
        </p:nvSpPr>
        <p:spPr>
          <a:xfrm>
            <a:off x="1270425" y="5855170"/>
            <a:ext cx="3987690" cy="307777"/>
          </a:xfrm>
          <a:prstGeom prst="rect">
            <a:avLst/>
          </a:prstGeom>
          <a:noFill/>
        </p:spPr>
        <p:txBody>
          <a:bodyPr wrap="square" rtlCol="0">
            <a:spAutoFit/>
          </a:bodyPr>
          <a:lstStyle/>
          <a:p>
            <a:r>
              <a:rPr lang="en-US" sz="1400" dirty="0"/>
              <a:t>I</a:t>
            </a:r>
            <a:r>
              <a:rPr lang="en-US" altLang="zh-CN" sz="1400" dirty="0"/>
              <a:t>ndicates </a:t>
            </a:r>
            <a:r>
              <a:rPr lang="en-US" altLang="zh-CN" sz="1400" dirty="0" err="1"/>
              <a:t>cashout</a:t>
            </a:r>
            <a:r>
              <a:rPr lang="en-US" altLang="zh-CN" sz="1400" dirty="0"/>
              <a:t> events captured by cluster 3</a:t>
            </a:r>
            <a:endParaRPr lang="en-US" sz="1400" dirty="0"/>
          </a:p>
        </p:txBody>
      </p:sp>
      <p:pic>
        <p:nvPicPr>
          <p:cNvPr id="2" name="Picture 1"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1177" y="2850314"/>
            <a:ext cx="4574948" cy="2135603"/>
          </a:xfrm>
          <a:prstGeom prst="rect">
            <a:avLst/>
          </a:prstGeom>
        </p:spPr>
      </p:pic>
      <p:pic>
        <p:nvPicPr>
          <p:cNvPr id="29" name="Picture 28"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7832" y="2869365"/>
            <a:ext cx="4614310" cy="2152837"/>
          </a:xfrm>
          <a:prstGeom prst="rect">
            <a:avLst/>
          </a:prstGeom>
        </p:spPr>
      </p:pic>
      <p:sp>
        <p:nvSpPr>
          <p:cNvPr id="46" name="Star: 5 Points 42">
            <a:extLst>
              <a:ext uri="{FF2B5EF4-FFF2-40B4-BE49-F238E27FC236}">
                <a16:creationId xmlns:a16="http://schemas.microsoft.com/office/drawing/2014/main" id="{0CF6A44E-0607-426A-86D0-B6A5237BFB2C}"/>
              </a:ext>
            </a:extLst>
          </p:cNvPr>
          <p:cNvSpPr/>
          <p:nvPr/>
        </p:nvSpPr>
        <p:spPr>
          <a:xfrm>
            <a:off x="972595" y="4835536"/>
            <a:ext cx="174172" cy="18656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8C6FF2-B264-42F0-891D-F241BECD5A23}"/>
              </a:ext>
            </a:extLst>
          </p:cNvPr>
          <p:cNvPicPr>
            <a:picLocks noChangeAspect="1"/>
          </p:cNvPicPr>
          <p:nvPr/>
        </p:nvPicPr>
        <p:blipFill>
          <a:blip r:embed="rId4"/>
          <a:stretch>
            <a:fillRect/>
          </a:stretch>
        </p:blipFill>
        <p:spPr>
          <a:xfrm>
            <a:off x="1464093" y="1290088"/>
            <a:ext cx="4361298" cy="1458828"/>
          </a:xfrm>
          <a:prstGeom prst="rect">
            <a:avLst/>
          </a:prstGeom>
        </p:spPr>
      </p:pic>
      <p:pic>
        <p:nvPicPr>
          <p:cNvPr id="4" name="Content Placeholder 3" descr="A screenshot of a cell phone&#10;&#10;Description generated with very high confidence">
            <a:extLst>
              <a:ext uri="{FF2B5EF4-FFF2-40B4-BE49-F238E27FC236}">
                <a16:creationId xmlns:a16="http://schemas.microsoft.com/office/drawing/2014/main" id="{EB603C0A-1C6F-4D6A-9751-C02503AB9DAC}"/>
              </a:ext>
            </a:extLst>
          </p:cNvPr>
          <p:cNvPicPr>
            <a:picLocks noGrp="1" noChangeAspect="1"/>
          </p:cNvPicPr>
          <p:nvPr>
            <p:ph idx="1"/>
          </p:nvPr>
        </p:nvPicPr>
        <p:blipFill>
          <a:blip r:embed="rId5"/>
          <a:stretch>
            <a:fillRect/>
          </a:stretch>
        </p:blipFill>
        <p:spPr>
          <a:xfrm>
            <a:off x="6302189" y="1290089"/>
            <a:ext cx="4538104" cy="1389678"/>
          </a:xfrm>
          <a:prstGeom prst="rect">
            <a:avLst/>
          </a:prstGeom>
        </p:spPr>
      </p:pic>
      <p:sp>
        <p:nvSpPr>
          <p:cNvPr id="26" name="Speech Bubble: Rectangle with Corners Rounded 25">
            <a:extLst>
              <a:ext uri="{FF2B5EF4-FFF2-40B4-BE49-F238E27FC236}">
                <a16:creationId xmlns:a16="http://schemas.microsoft.com/office/drawing/2014/main" id="{8578A20B-0669-4921-9251-3E6348105817}"/>
              </a:ext>
            </a:extLst>
          </p:cNvPr>
          <p:cNvSpPr/>
          <p:nvPr/>
        </p:nvSpPr>
        <p:spPr>
          <a:xfrm flipH="1">
            <a:off x="2375207" y="774301"/>
            <a:ext cx="1854343" cy="349188"/>
          </a:xfrm>
          <a:prstGeom prst="wedgeRoundRectCallou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Cluster </a:t>
            </a:r>
            <a:r>
              <a:rPr lang="en-US" dirty="0"/>
              <a:t>5</a:t>
            </a:r>
            <a:endParaRPr lang="en-US" sz="1400" dirty="0"/>
          </a:p>
        </p:txBody>
      </p:sp>
      <p:cxnSp>
        <p:nvCxnSpPr>
          <p:cNvPr id="8" name="Straight Connector 7">
            <a:extLst>
              <a:ext uri="{FF2B5EF4-FFF2-40B4-BE49-F238E27FC236}">
                <a16:creationId xmlns:a16="http://schemas.microsoft.com/office/drawing/2014/main" id="{F12F7D32-984F-45FA-83E6-4DD1B7416EDA}"/>
              </a:ext>
            </a:extLst>
          </p:cNvPr>
          <p:cNvCxnSpPr/>
          <p:nvPr/>
        </p:nvCxnSpPr>
        <p:spPr>
          <a:xfrm>
            <a:off x="6163388" y="1135464"/>
            <a:ext cx="0" cy="4554250"/>
          </a:xfrm>
          <a:prstGeom prst="line">
            <a:avLst/>
          </a:prstGeom>
        </p:spPr>
        <p:style>
          <a:lnRef idx="1">
            <a:schemeClr val="dk1"/>
          </a:lnRef>
          <a:fillRef idx="0">
            <a:schemeClr val="dk1"/>
          </a:fillRef>
          <a:effectRef idx="0">
            <a:schemeClr val="dk1"/>
          </a:effectRef>
          <a:fontRef idx="minor">
            <a:schemeClr val="tx1"/>
          </a:fontRef>
        </p:style>
      </p:cxnSp>
      <p:sp>
        <p:nvSpPr>
          <p:cNvPr id="25" name="Rectangle: Rounded Corners 24">
            <a:extLst>
              <a:ext uri="{FF2B5EF4-FFF2-40B4-BE49-F238E27FC236}">
                <a16:creationId xmlns:a16="http://schemas.microsoft.com/office/drawing/2014/main" id="{86D1DCE8-1193-489C-9A34-DEE43956172C}"/>
              </a:ext>
            </a:extLst>
          </p:cNvPr>
          <p:cNvSpPr/>
          <p:nvPr/>
        </p:nvSpPr>
        <p:spPr>
          <a:xfrm>
            <a:off x="1464093" y="1749565"/>
            <a:ext cx="4418049" cy="2400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Rectangle: Rounded Corners 26">
            <a:extLst>
              <a:ext uri="{FF2B5EF4-FFF2-40B4-BE49-F238E27FC236}">
                <a16:creationId xmlns:a16="http://schemas.microsoft.com/office/drawing/2014/main" id="{1988F10F-07B5-434F-BB1B-C729C9EB8AAA}"/>
              </a:ext>
            </a:extLst>
          </p:cNvPr>
          <p:cNvSpPr/>
          <p:nvPr/>
        </p:nvSpPr>
        <p:spPr>
          <a:xfrm>
            <a:off x="6379626" y="1762439"/>
            <a:ext cx="4418049" cy="2400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Rectangle: Rounded Corners 30">
            <a:extLst>
              <a:ext uri="{FF2B5EF4-FFF2-40B4-BE49-F238E27FC236}">
                <a16:creationId xmlns:a16="http://schemas.microsoft.com/office/drawing/2014/main" id="{8932AC12-7EE2-4A39-BAB3-A2ACA4D86F15}"/>
              </a:ext>
            </a:extLst>
          </p:cNvPr>
          <p:cNvSpPr/>
          <p:nvPr/>
        </p:nvSpPr>
        <p:spPr>
          <a:xfrm>
            <a:off x="2621328" y="2863781"/>
            <a:ext cx="691678" cy="21583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3" name="Rectangle: Rounded Corners 32">
            <a:extLst>
              <a:ext uri="{FF2B5EF4-FFF2-40B4-BE49-F238E27FC236}">
                <a16:creationId xmlns:a16="http://schemas.microsoft.com/office/drawing/2014/main" id="{7E695FD5-977A-4E5A-82EC-E3D582BDDB1F}"/>
              </a:ext>
            </a:extLst>
          </p:cNvPr>
          <p:cNvSpPr/>
          <p:nvPr/>
        </p:nvSpPr>
        <p:spPr>
          <a:xfrm>
            <a:off x="7673990" y="2850313"/>
            <a:ext cx="576922" cy="208145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525329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8EEDF6BC-4F1D-48CD-977F-71BF428306B1}"/>
              </a:ext>
            </a:extLst>
          </p:cNvPr>
          <p:cNvSpPr txBox="1">
            <a:spLocks/>
          </p:cNvSpPr>
          <p:nvPr/>
        </p:nvSpPr>
        <p:spPr>
          <a:xfrm>
            <a:off x="1018604" y="1053042"/>
            <a:ext cx="4458424" cy="30683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ts val="1800"/>
            </a:pPr>
            <a:r>
              <a:rPr lang="en-US" sz="5100" b="1">
                <a:solidFill>
                  <a:srgbClr val="FFFFFF"/>
                </a:solidFill>
                <a:sym typeface="Calibri"/>
              </a:rPr>
              <a:t>K-Means Clustering: Block BINs in Cities</a:t>
            </a:r>
          </a:p>
        </p:txBody>
      </p:sp>
      <p:pic>
        <p:nvPicPr>
          <p:cNvPr id="7" name="Picture 6">
            <a:extLst>
              <a:ext uri="{FF2B5EF4-FFF2-40B4-BE49-F238E27FC236}">
                <a16:creationId xmlns:a16="http://schemas.microsoft.com/office/drawing/2014/main" id="{1C589BA0-53F1-4272-9134-985F0B3F7E21}"/>
              </a:ext>
            </a:extLst>
          </p:cNvPr>
          <p:cNvPicPr>
            <a:picLocks noChangeAspect="1"/>
          </p:cNvPicPr>
          <p:nvPr/>
        </p:nvPicPr>
        <p:blipFill>
          <a:blip r:embed="rId2"/>
          <a:stretch>
            <a:fillRect/>
          </a:stretch>
        </p:blipFill>
        <p:spPr>
          <a:xfrm>
            <a:off x="6486247" y="568103"/>
            <a:ext cx="5390093" cy="1724829"/>
          </a:xfrm>
          <a:prstGeom prst="rect">
            <a:avLst/>
          </a:prstGeom>
        </p:spPr>
      </p:pic>
      <p:cxnSp>
        <p:nvCxnSpPr>
          <p:cNvPr id="12" name="Straight Connector 16">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9229" y="3807350"/>
            <a:ext cx="5390093" cy="2681572"/>
          </a:xfrm>
          <a:prstGeom prst="rect">
            <a:avLst/>
          </a:prstGeom>
        </p:spPr>
      </p:pic>
      <p:sp>
        <p:nvSpPr>
          <p:cNvPr id="14" name="Speech Bubble: Rectangle with Corners Rounded 13">
            <a:extLst>
              <a:ext uri="{FF2B5EF4-FFF2-40B4-BE49-F238E27FC236}">
                <a16:creationId xmlns:a16="http://schemas.microsoft.com/office/drawing/2014/main" id="{4B75DC9B-C8E0-4973-885F-CE09B30DE167}"/>
              </a:ext>
            </a:extLst>
          </p:cNvPr>
          <p:cNvSpPr/>
          <p:nvPr/>
        </p:nvSpPr>
        <p:spPr>
          <a:xfrm>
            <a:off x="6188225" y="194966"/>
            <a:ext cx="2631343" cy="373137"/>
          </a:xfrm>
          <a:prstGeom prst="wedgeRoundRectCallou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B</a:t>
            </a:r>
            <a:r>
              <a:rPr lang="en-US" altLang="zh-CN" sz="1400" dirty="0"/>
              <a:t>lock BINs in Cities in Cluster 5</a:t>
            </a:r>
            <a:endParaRPr lang="en-US" sz="1400" dirty="0"/>
          </a:p>
        </p:txBody>
      </p:sp>
      <p:pic>
        <p:nvPicPr>
          <p:cNvPr id="21" name="Picture 20">
            <a:extLst>
              <a:ext uri="{FF2B5EF4-FFF2-40B4-BE49-F238E27FC236}">
                <a16:creationId xmlns:a16="http://schemas.microsoft.com/office/drawing/2014/main" id="{4C7A2A41-E4FB-42A4-95D9-4FDB26A9ADEC}"/>
              </a:ext>
            </a:extLst>
          </p:cNvPr>
          <p:cNvPicPr>
            <a:picLocks noChangeAspect="1"/>
          </p:cNvPicPr>
          <p:nvPr/>
        </p:nvPicPr>
        <p:blipFill>
          <a:blip r:embed="rId4"/>
          <a:stretch>
            <a:fillRect/>
          </a:stretch>
        </p:blipFill>
        <p:spPr>
          <a:xfrm>
            <a:off x="6486247" y="2400175"/>
            <a:ext cx="5225680" cy="842475"/>
          </a:xfrm>
          <a:prstGeom prst="rect">
            <a:avLst/>
          </a:prstGeom>
          <a:solidFill>
            <a:srgbClr val="ED7D31"/>
          </a:solidFill>
        </p:spPr>
      </p:pic>
      <p:sp>
        <p:nvSpPr>
          <p:cNvPr id="22" name="Rectangle 21">
            <a:extLst>
              <a:ext uri="{FF2B5EF4-FFF2-40B4-BE49-F238E27FC236}">
                <a16:creationId xmlns:a16="http://schemas.microsoft.com/office/drawing/2014/main" id="{4CF006A9-1076-49A3-8997-C3B73A469D48}"/>
              </a:ext>
            </a:extLst>
          </p:cNvPr>
          <p:cNvSpPr/>
          <p:nvPr/>
        </p:nvSpPr>
        <p:spPr>
          <a:xfrm>
            <a:off x="992957" y="4592703"/>
            <a:ext cx="4624072" cy="954107"/>
          </a:xfrm>
          <a:prstGeom prst="rect">
            <a:avLst/>
          </a:prstGeom>
        </p:spPr>
        <p:txBody>
          <a:bodyPr wrap="square">
            <a:spAutoFit/>
          </a:bodyPr>
          <a:lstStyle/>
          <a:p>
            <a:pPr marL="285750" indent="-285750">
              <a:buClr>
                <a:schemeClr val="bg1"/>
              </a:buClr>
              <a:buFont typeface="Wingdings" panose="05000000000000000000" pitchFamily="2" charset="2"/>
              <a:buChar char="v"/>
            </a:pPr>
            <a:r>
              <a:rPr lang="en-US" dirty="0">
                <a:solidFill>
                  <a:schemeClr val="bg1"/>
                </a:solidFill>
              </a:rPr>
              <a:t>Optimal threshold </a:t>
            </a:r>
            <a:r>
              <a:rPr lang="en-US" altLang="zh-CN" dirty="0">
                <a:solidFill>
                  <a:schemeClr val="bg1"/>
                </a:solidFill>
              </a:rPr>
              <a:t>is </a:t>
            </a:r>
            <a:r>
              <a:rPr lang="en-US" dirty="0">
                <a:solidFill>
                  <a:schemeClr val="bg1"/>
                </a:solidFill>
              </a:rPr>
              <a:t>3 for BINs and 1 for </a:t>
            </a:r>
            <a:r>
              <a:rPr lang="en-US" altLang="zh-CN" dirty="0">
                <a:solidFill>
                  <a:schemeClr val="bg1"/>
                </a:solidFill>
              </a:rPr>
              <a:t>ci</a:t>
            </a:r>
            <a:r>
              <a:rPr lang="en-US" dirty="0">
                <a:solidFill>
                  <a:schemeClr val="bg1"/>
                </a:solidFill>
              </a:rPr>
              <a:t>ties </a:t>
            </a:r>
            <a:r>
              <a:rPr lang="en-US" altLang="zh-CN" dirty="0">
                <a:solidFill>
                  <a:schemeClr val="bg1"/>
                </a:solidFill>
              </a:rPr>
              <a:t>in cluster 5</a:t>
            </a:r>
            <a:endParaRPr lang="en-US" dirty="0">
              <a:solidFill>
                <a:schemeClr val="bg1"/>
              </a:solidFill>
            </a:endParaRPr>
          </a:p>
          <a:p>
            <a:pPr marL="285750" indent="-285750">
              <a:buClr>
                <a:schemeClr val="bg1"/>
              </a:buClr>
              <a:buFont typeface="Wingdings" panose="05000000000000000000" pitchFamily="2" charset="2"/>
              <a:buChar char="v"/>
            </a:pPr>
            <a:r>
              <a:rPr lang="en-US" dirty="0">
                <a:solidFill>
                  <a:schemeClr val="bg1"/>
                </a:solidFill>
              </a:rPr>
              <a:t>Block BINs in cities results in decrease in FP, but also decrease in TP</a:t>
            </a:r>
          </a:p>
        </p:txBody>
      </p:sp>
      <p:sp>
        <p:nvSpPr>
          <p:cNvPr id="23" name="Speech Bubble: Rectangle with Corners Rounded 22">
            <a:extLst>
              <a:ext uri="{FF2B5EF4-FFF2-40B4-BE49-F238E27FC236}">
                <a16:creationId xmlns:a16="http://schemas.microsoft.com/office/drawing/2014/main" id="{C895B7A7-E5C3-4B89-AED4-97F0F0228017}"/>
              </a:ext>
            </a:extLst>
          </p:cNvPr>
          <p:cNvSpPr/>
          <p:nvPr/>
        </p:nvSpPr>
        <p:spPr>
          <a:xfrm>
            <a:off x="6188225" y="2340361"/>
            <a:ext cx="1917911" cy="373137"/>
          </a:xfrm>
          <a:prstGeom prst="wedgeRoundRectCallou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B</a:t>
            </a:r>
            <a:r>
              <a:rPr lang="en-US" altLang="zh-CN" sz="1400" dirty="0"/>
              <a:t>lock BINs in </a:t>
            </a:r>
            <a:r>
              <a:rPr lang="en-US" sz="1400" dirty="0"/>
              <a:t>Cluster 5</a:t>
            </a:r>
          </a:p>
        </p:txBody>
      </p:sp>
      <p:sp>
        <p:nvSpPr>
          <p:cNvPr id="24" name="Rectangle: Rounded Corners 23">
            <a:extLst>
              <a:ext uri="{FF2B5EF4-FFF2-40B4-BE49-F238E27FC236}">
                <a16:creationId xmlns:a16="http://schemas.microsoft.com/office/drawing/2014/main" id="{E5C9AB7E-0761-4EA2-AD60-4A4C39247FB2}"/>
              </a:ext>
            </a:extLst>
          </p:cNvPr>
          <p:cNvSpPr/>
          <p:nvPr/>
        </p:nvSpPr>
        <p:spPr>
          <a:xfrm>
            <a:off x="6486247" y="1188412"/>
            <a:ext cx="5327731" cy="2585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Rectangle: Rounded Corners 24">
            <a:extLst>
              <a:ext uri="{FF2B5EF4-FFF2-40B4-BE49-F238E27FC236}">
                <a16:creationId xmlns:a16="http://schemas.microsoft.com/office/drawing/2014/main" id="{2B57B592-0E4A-4698-9022-64293E6309B5}"/>
              </a:ext>
            </a:extLst>
          </p:cNvPr>
          <p:cNvSpPr/>
          <p:nvPr/>
        </p:nvSpPr>
        <p:spPr>
          <a:xfrm>
            <a:off x="6538707" y="2998528"/>
            <a:ext cx="5327731" cy="2585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Rectangle 25">
            <a:extLst>
              <a:ext uri="{FF2B5EF4-FFF2-40B4-BE49-F238E27FC236}">
                <a16:creationId xmlns:a16="http://schemas.microsoft.com/office/drawing/2014/main" id="{4707A9D1-8EA7-4B83-9149-B557A644A3E8}"/>
              </a:ext>
            </a:extLst>
          </p:cNvPr>
          <p:cNvSpPr/>
          <p:nvPr/>
        </p:nvSpPr>
        <p:spPr>
          <a:xfrm>
            <a:off x="9311023" y="6550223"/>
            <a:ext cx="2855269" cy="307777"/>
          </a:xfrm>
          <a:prstGeom prst="rect">
            <a:avLst/>
          </a:prstGeom>
        </p:spPr>
        <p:txBody>
          <a:bodyPr wrap="none">
            <a:spAutoFit/>
          </a:bodyPr>
          <a:lstStyle/>
          <a:p>
            <a:pPr>
              <a:buClr>
                <a:schemeClr val="bg1"/>
              </a:buClr>
            </a:pPr>
            <a:r>
              <a:rPr lang="en-US" dirty="0">
                <a:solidFill>
                  <a:schemeClr val="accent3">
                    <a:lumMod val="50000"/>
                  </a:schemeClr>
                </a:solidFill>
              </a:rPr>
              <a:t>N</a:t>
            </a:r>
            <a:r>
              <a:rPr lang="en-US" altLang="zh-CN" dirty="0">
                <a:solidFill>
                  <a:schemeClr val="accent3">
                    <a:lumMod val="50000"/>
                  </a:schemeClr>
                </a:solidFill>
              </a:rPr>
              <a:t>et Gain(Loss) = TP - FN - 0.1FP</a:t>
            </a:r>
            <a:endParaRPr lang="en-US" dirty="0">
              <a:solidFill>
                <a:schemeClr val="accent3">
                  <a:lumMod val="50000"/>
                </a:schemeClr>
              </a:solidFill>
            </a:endParaRPr>
          </a:p>
        </p:txBody>
      </p:sp>
    </p:spTree>
    <p:extLst>
      <p:ext uri="{BB962C8B-B14F-4D97-AF65-F5344CB8AC3E}">
        <p14:creationId xmlns:p14="http://schemas.microsoft.com/office/powerpoint/2010/main" val="4150305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Content Placeholder 34">
            <a:extLst>
              <a:ext uri="{FF2B5EF4-FFF2-40B4-BE49-F238E27FC236}">
                <a16:creationId xmlns:a16="http://schemas.microsoft.com/office/drawing/2014/main" id="{12793B58-C123-4D15-8B17-9AA24491780F}"/>
              </a:ext>
            </a:extLst>
          </p:cNvPr>
          <p:cNvPicPr>
            <a:picLocks noGrp="1" noChangeAspect="1"/>
          </p:cNvPicPr>
          <p:nvPr>
            <p:ph idx="1"/>
          </p:nvPr>
        </p:nvPicPr>
        <p:blipFill>
          <a:blip r:embed="rId2"/>
          <a:stretch>
            <a:fillRect/>
          </a:stretch>
        </p:blipFill>
        <p:spPr>
          <a:xfrm>
            <a:off x="6536728" y="562492"/>
            <a:ext cx="5346173" cy="1723337"/>
          </a:xfrm>
          <a:prstGeom prst="rect">
            <a:avLst/>
          </a:prstGeom>
        </p:spPr>
      </p:pic>
      <p:pic>
        <p:nvPicPr>
          <p:cNvPr id="17" name="Picture 16">
            <a:extLst>
              <a:ext uri="{FF2B5EF4-FFF2-40B4-BE49-F238E27FC236}">
                <a16:creationId xmlns:a16="http://schemas.microsoft.com/office/drawing/2014/main" id="{508784BD-E76F-47A5-BE90-616A3F2C4FA4}"/>
              </a:ext>
            </a:extLst>
          </p:cNvPr>
          <p:cNvPicPr>
            <a:picLocks noChangeAspect="1"/>
          </p:cNvPicPr>
          <p:nvPr/>
        </p:nvPicPr>
        <p:blipFill>
          <a:blip r:embed="rId3"/>
          <a:stretch>
            <a:fillRect/>
          </a:stretch>
        </p:blipFill>
        <p:spPr>
          <a:xfrm>
            <a:off x="6632663" y="2428344"/>
            <a:ext cx="5139817" cy="829718"/>
          </a:xfrm>
          <a:prstGeom prst="rect">
            <a:avLst/>
          </a:prstGeom>
        </p:spPr>
      </p:pic>
      <p:sp>
        <p:nvSpPr>
          <p:cNvPr id="15" name="Rectangle 14">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0" name="Title 1">
            <a:extLst>
              <a:ext uri="{FF2B5EF4-FFF2-40B4-BE49-F238E27FC236}">
                <a16:creationId xmlns:a16="http://schemas.microsoft.com/office/drawing/2014/main" id="{8EEDF6BC-4F1D-48CD-977F-71BF428306B1}"/>
              </a:ext>
            </a:extLst>
          </p:cNvPr>
          <p:cNvSpPr txBox="1">
            <a:spLocks/>
          </p:cNvSpPr>
          <p:nvPr/>
        </p:nvSpPr>
        <p:spPr>
          <a:xfrm>
            <a:off x="1018603" y="1053042"/>
            <a:ext cx="4835441" cy="30683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
                <a:prstClr val="black"/>
              </a:buClr>
              <a:buSzPts val="1800"/>
              <a:buFont typeface="Arial"/>
              <a:buNone/>
              <a:tabLst/>
              <a:defRPr/>
            </a:pPr>
            <a:r>
              <a:rPr kumimoji="0" lang="en-US" sz="5100" b="1" i="0" u="none" strike="noStrike" kern="1200" cap="none" spc="0" normalizeH="0" baseline="0" noProof="0" dirty="0">
                <a:ln>
                  <a:noFill/>
                </a:ln>
                <a:solidFill>
                  <a:srgbClr val="FFFFFF"/>
                </a:solidFill>
                <a:effectLst/>
                <a:uLnTx/>
                <a:uFillTx/>
                <a:latin typeface="Calibri Light" panose="020F0302020204030204"/>
                <a:ea typeface="+mj-ea"/>
                <a:cs typeface="+mj-cs"/>
                <a:sym typeface="Calibri"/>
              </a:rPr>
              <a:t>K-Means Clustering: Block BINs in C</a:t>
            </a:r>
            <a:r>
              <a:rPr kumimoji="0" lang="en-US" altLang="zh-CN" sz="5100" b="1" i="0" u="none" strike="noStrike" kern="1200" cap="none" spc="0" normalizeH="0" baseline="0" noProof="0" dirty="0">
                <a:ln>
                  <a:noFill/>
                </a:ln>
                <a:solidFill>
                  <a:srgbClr val="FFFFFF"/>
                </a:solidFill>
                <a:effectLst/>
                <a:uLnTx/>
                <a:uFillTx/>
                <a:latin typeface="Calibri Light" panose="020F0302020204030204"/>
                <a:ea typeface="+mj-ea"/>
                <a:cs typeface="+mj-cs"/>
                <a:sym typeface="Calibri"/>
              </a:rPr>
              <a:t>ountries</a:t>
            </a:r>
            <a:endParaRPr kumimoji="0" lang="en-US" sz="5100" b="1" i="0" u="none" strike="noStrike" kern="1200" cap="none" spc="0" normalizeH="0" baseline="0" noProof="0" dirty="0">
              <a:ln>
                <a:noFill/>
              </a:ln>
              <a:solidFill>
                <a:srgbClr val="FFFFFF"/>
              </a:solidFill>
              <a:effectLst/>
              <a:uLnTx/>
              <a:uFillTx/>
              <a:latin typeface="Calibri Light" panose="020F0302020204030204"/>
              <a:ea typeface="+mj-ea"/>
              <a:cs typeface="+mj-cs"/>
              <a:sym typeface="Calibri"/>
            </a:endParaRPr>
          </a:p>
        </p:txBody>
      </p:sp>
      <p:cxnSp>
        <p:nvCxnSpPr>
          <p:cNvPr id="12" name="Straight Connector 16">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4" name="Speech Bubble: Rectangle with Corners Rounded 13">
            <a:extLst>
              <a:ext uri="{FF2B5EF4-FFF2-40B4-BE49-F238E27FC236}">
                <a16:creationId xmlns:a16="http://schemas.microsoft.com/office/drawing/2014/main" id="{4B75DC9B-C8E0-4973-885F-CE09B30DE167}"/>
              </a:ext>
            </a:extLst>
          </p:cNvPr>
          <p:cNvSpPr/>
          <p:nvPr/>
        </p:nvSpPr>
        <p:spPr>
          <a:xfrm>
            <a:off x="6188225" y="194966"/>
            <a:ext cx="2855291" cy="373137"/>
          </a:xfrm>
          <a:prstGeom prst="wedgeRoundRectCallou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sym typeface="Arial"/>
              </a:rPr>
              <a:t>B</a:t>
            </a:r>
            <a:r>
              <a:rPr kumimoji="0" lang="en-US" altLang="zh-CN" sz="14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sym typeface="Arial"/>
              </a:rPr>
              <a:t>lock BINs in Countries in Cluster 5</a:t>
            </a:r>
            <a:endPar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22" name="Rectangle 21">
            <a:extLst>
              <a:ext uri="{FF2B5EF4-FFF2-40B4-BE49-F238E27FC236}">
                <a16:creationId xmlns:a16="http://schemas.microsoft.com/office/drawing/2014/main" id="{4CF006A9-1076-49A3-8997-C3B73A469D48}"/>
              </a:ext>
            </a:extLst>
          </p:cNvPr>
          <p:cNvSpPr/>
          <p:nvPr/>
        </p:nvSpPr>
        <p:spPr>
          <a:xfrm>
            <a:off x="992957" y="4592703"/>
            <a:ext cx="4861088" cy="954107"/>
          </a:xfrm>
          <a:prstGeom prst="rect">
            <a:avLst/>
          </a:prstGeom>
        </p:spPr>
        <p:txBody>
          <a:bodyPr wrap="square">
            <a:spAutoFit/>
          </a:bodyPr>
          <a:lstStyle/>
          <a:p>
            <a:pPr marL="285750" indent="-285750">
              <a:buClr>
                <a:prstClr val="white"/>
              </a:buClr>
              <a:buFont typeface="Wingdings" panose="05000000000000000000" pitchFamily="2" charset="2"/>
              <a:buChar char="v"/>
            </a:pPr>
            <a:r>
              <a:rPr lang="en-US" dirty="0">
                <a:solidFill>
                  <a:schemeClr val="bg1"/>
                </a:solidFill>
              </a:rPr>
              <a:t>Optimal threshold </a:t>
            </a:r>
            <a:r>
              <a:rPr lang="en-US" altLang="zh-CN" dirty="0">
                <a:solidFill>
                  <a:schemeClr val="bg1"/>
                </a:solidFill>
              </a:rPr>
              <a:t>is </a:t>
            </a:r>
            <a:r>
              <a:rPr lang="en-US" dirty="0">
                <a:solidFill>
                  <a:schemeClr val="bg1"/>
                </a:solidFill>
              </a:rPr>
              <a:t>3 for BINs and 0.1 for </a:t>
            </a:r>
            <a:r>
              <a:rPr lang="en-US" altLang="zh-CN" dirty="0">
                <a:solidFill>
                  <a:schemeClr val="bg1"/>
                </a:solidFill>
              </a:rPr>
              <a:t>countries</a:t>
            </a:r>
            <a:r>
              <a:rPr lang="en-US" dirty="0">
                <a:solidFill>
                  <a:schemeClr val="bg1"/>
                </a:solidFill>
              </a:rPr>
              <a:t> </a:t>
            </a:r>
            <a:r>
              <a:rPr lang="en-US" altLang="zh-CN" dirty="0">
                <a:solidFill>
                  <a:schemeClr val="bg1"/>
                </a:solidFill>
              </a:rPr>
              <a:t>in cluster 5</a:t>
            </a:r>
            <a:endParaRPr lang="en-US" dirty="0">
              <a:solidFill>
                <a:schemeClr val="bg1"/>
              </a:solidFill>
            </a:endParaRPr>
          </a:p>
          <a:p>
            <a:pPr marL="285750" marR="0" lvl="0" indent="-285750" algn="l" defTabSz="914400" rtl="0" eaLnBrk="1" fontAlgn="auto" latinLnBrk="0" hangingPunct="1">
              <a:lnSpc>
                <a:spcPct val="100000"/>
              </a:lnSpc>
              <a:spcBef>
                <a:spcPts val="0"/>
              </a:spcBef>
              <a:spcAft>
                <a:spcPts val="0"/>
              </a:spcAft>
              <a:buClr>
                <a:prstClr val="white"/>
              </a:buClr>
              <a:buSzTx/>
              <a:buFont typeface="Wingdings" panose="05000000000000000000" pitchFamily="2" charset="2"/>
              <a:buChar char="v"/>
              <a:tabLst/>
              <a:defRPr/>
            </a:pPr>
            <a:r>
              <a:rPr kumimoji="0" lang="en-US" sz="1400" b="0" i="0" u="none" strike="noStrike" kern="0" cap="none" spc="0" normalizeH="0" baseline="0" noProof="0" dirty="0">
                <a:ln>
                  <a:noFill/>
                </a:ln>
                <a:solidFill>
                  <a:prstClr val="white"/>
                </a:solidFill>
                <a:effectLst/>
                <a:uLnTx/>
                <a:uFillTx/>
                <a:latin typeface="Arial"/>
                <a:cs typeface="Arial"/>
                <a:sym typeface="Arial"/>
              </a:rPr>
              <a:t>Block BINs in c</a:t>
            </a:r>
            <a:r>
              <a:rPr kumimoji="0" lang="en-US" altLang="zh-CN" sz="1400" b="0" i="0" u="none" strike="noStrike" kern="0" cap="none" spc="0" normalizeH="0" baseline="0" noProof="0" dirty="0">
                <a:ln>
                  <a:noFill/>
                </a:ln>
                <a:solidFill>
                  <a:prstClr val="white"/>
                </a:solidFill>
                <a:effectLst/>
                <a:uLnTx/>
                <a:uFillTx/>
                <a:latin typeface="Arial"/>
                <a:cs typeface="Arial"/>
                <a:sym typeface="Arial"/>
              </a:rPr>
              <a:t>ountries</a:t>
            </a:r>
            <a:r>
              <a:rPr kumimoji="0" lang="en-US" sz="1400" b="0" i="0" u="none" strike="noStrike" kern="0" cap="none" spc="0" normalizeH="0" baseline="0" noProof="0" dirty="0">
                <a:ln>
                  <a:noFill/>
                </a:ln>
                <a:solidFill>
                  <a:prstClr val="white"/>
                </a:solidFill>
                <a:effectLst/>
                <a:uLnTx/>
                <a:uFillTx/>
                <a:latin typeface="Arial"/>
                <a:cs typeface="Arial"/>
                <a:sym typeface="Arial"/>
              </a:rPr>
              <a:t> results in decrease in FP, but also decrease in TP</a:t>
            </a:r>
          </a:p>
        </p:txBody>
      </p:sp>
      <p:sp>
        <p:nvSpPr>
          <p:cNvPr id="23" name="Speech Bubble: Rectangle with Corners Rounded 22">
            <a:extLst>
              <a:ext uri="{FF2B5EF4-FFF2-40B4-BE49-F238E27FC236}">
                <a16:creationId xmlns:a16="http://schemas.microsoft.com/office/drawing/2014/main" id="{C895B7A7-E5C3-4B89-AED4-97F0F0228017}"/>
              </a:ext>
            </a:extLst>
          </p:cNvPr>
          <p:cNvSpPr/>
          <p:nvPr/>
        </p:nvSpPr>
        <p:spPr>
          <a:xfrm>
            <a:off x="6188225" y="2340361"/>
            <a:ext cx="1917911" cy="373137"/>
          </a:xfrm>
          <a:prstGeom prst="wedgeRoundRectCallout">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sym typeface="Arial"/>
              </a:rPr>
              <a:t>B</a:t>
            </a:r>
            <a:r>
              <a:rPr kumimoji="0" lang="en-US" altLang="zh-CN" sz="14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sym typeface="Arial"/>
              </a:rPr>
              <a:t>lock BINs in </a:t>
            </a: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sym typeface="Arial"/>
              </a:rPr>
              <a:t>Cluster 5</a:t>
            </a:r>
          </a:p>
        </p:txBody>
      </p:sp>
      <p:sp>
        <p:nvSpPr>
          <p:cNvPr id="24" name="Rectangle: Rounded Corners 23">
            <a:extLst>
              <a:ext uri="{FF2B5EF4-FFF2-40B4-BE49-F238E27FC236}">
                <a16:creationId xmlns:a16="http://schemas.microsoft.com/office/drawing/2014/main" id="{E5C9AB7E-0761-4EA2-AD60-4A4C39247FB2}"/>
              </a:ext>
            </a:extLst>
          </p:cNvPr>
          <p:cNvSpPr/>
          <p:nvPr/>
        </p:nvSpPr>
        <p:spPr>
          <a:xfrm>
            <a:off x="6536728" y="1120897"/>
            <a:ext cx="5327731" cy="2585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0000"/>
              </a:solidFill>
              <a:effectLst/>
              <a:uLnTx/>
              <a:uFillTx/>
              <a:latin typeface="Calibri" panose="020F0502020204030204"/>
              <a:ea typeface="+mn-ea"/>
              <a:cs typeface="+mn-cs"/>
              <a:sym typeface="Arial"/>
            </a:endParaRPr>
          </a:p>
        </p:txBody>
      </p:sp>
      <p:sp>
        <p:nvSpPr>
          <p:cNvPr id="25" name="Rectangle: Rounded Corners 24">
            <a:extLst>
              <a:ext uri="{FF2B5EF4-FFF2-40B4-BE49-F238E27FC236}">
                <a16:creationId xmlns:a16="http://schemas.microsoft.com/office/drawing/2014/main" id="{2B57B592-0E4A-4698-9022-64293E6309B5}"/>
              </a:ext>
            </a:extLst>
          </p:cNvPr>
          <p:cNvSpPr/>
          <p:nvPr/>
        </p:nvSpPr>
        <p:spPr>
          <a:xfrm>
            <a:off x="6538707" y="2998528"/>
            <a:ext cx="5327731" cy="2585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0000"/>
              </a:solidFill>
              <a:effectLst/>
              <a:uLnTx/>
              <a:uFillTx/>
              <a:latin typeface="Calibri" panose="020F0502020204030204"/>
              <a:ea typeface="+mn-ea"/>
              <a:cs typeface="+mn-cs"/>
              <a:sym typeface="Arial"/>
            </a:endParaRPr>
          </a:p>
        </p:txBody>
      </p:sp>
      <p:pic>
        <p:nvPicPr>
          <p:cNvPr id="18" name="Picture 17" descr="Screen Clipping">
            <a:extLst>
              <a:ext uri="{FF2B5EF4-FFF2-40B4-BE49-F238E27FC236}">
                <a16:creationId xmlns:a16="http://schemas.microsoft.com/office/drawing/2014/main" id="{B16D006C-EF30-4AA6-A89E-A87A428C78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3265" y="3962675"/>
            <a:ext cx="5160713" cy="2555431"/>
          </a:xfrm>
          <a:prstGeom prst="rect">
            <a:avLst/>
          </a:prstGeom>
        </p:spPr>
      </p:pic>
      <p:sp>
        <p:nvSpPr>
          <p:cNvPr id="26" name="Rectangle 25">
            <a:extLst>
              <a:ext uri="{FF2B5EF4-FFF2-40B4-BE49-F238E27FC236}">
                <a16:creationId xmlns:a16="http://schemas.microsoft.com/office/drawing/2014/main" id="{1721355D-C917-4E03-A195-83F2336A4CB7}"/>
              </a:ext>
            </a:extLst>
          </p:cNvPr>
          <p:cNvSpPr/>
          <p:nvPr/>
        </p:nvSpPr>
        <p:spPr>
          <a:xfrm>
            <a:off x="9311023" y="6550223"/>
            <a:ext cx="2855269" cy="307777"/>
          </a:xfrm>
          <a:prstGeom prst="rect">
            <a:avLst/>
          </a:prstGeom>
        </p:spPr>
        <p:txBody>
          <a:bodyPr wrap="none">
            <a:spAutoFit/>
          </a:bodyPr>
          <a:lstStyle/>
          <a:p>
            <a:pPr>
              <a:buClr>
                <a:schemeClr val="bg1"/>
              </a:buClr>
            </a:pPr>
            <a:r>
              <a:rPr lang="en-US" dirty="0">
                <a:solidFill>
                  <a:schemeClr val="accent3">
                    <a:lumMod val="50000"/>
                  </a:schemeClr>
                </a:solidFill>
              </a:rPr>
              <a:t>N</a:t>
            </a:r>
            <a:r>
              <a:rPr lang="en-US" altLang="zh-CN" dirty="0">
                <a:solidFill>
                  <a:schemeClr val="accent3">
                    <a:lumMod val="50000"/>
                  </a:schemeClr>
                </a:solidFill>
              </a:rPr>
              <a:t>et Gain(Loss) = TP - FN - 0.1FP</a:t>
            </a:r>
            <a:endParaRPr lang="en-US" dirty="0">
              <a:solidFill>
                <a:schemeClr val="accent3">
                  <a:lumMod val="50000"/>
                </a:schemeClr>
              </a:solidFill>
            </a:endParaRPr>
          </a:p>
        </p:txBody>
      </p:sp>
    </p:spTree>
    <p:extLst>
      <p:ext uri="{BB962C8B-B14F-4D97-AF65-F5344CB8AC3E}">
        <p14:creationId xmlns:p14="http://schemas.microsoft.com/office/powerpoint/2010/main" val="201890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4" name="Title 1">
            <a:extLst>
              <a:ext uri="{FF2B5EF4-FFF2-40B4-BE49-F238E27FC236}">
                <a16:creationId xmlns:a16="http://schemas.microsoft.com/office/drawing/2014/main" id="{EE1114D6-97CA-41A8-AA96-60B9DE81F633}"/>
              </a:ext>
            </a:extLst>
          </p:cNvPr>
          <p:cNvSpPr>
            <a:spLocks noGrp="1"/>
          </p:cNvSpPr>
          <p:nvPr>
            <p:ph type="title"/>
          </p:nvPr>
        </p:nvSpPr>
        <p:spPr>
          <a:xfrm>
            <a:off x="535020" y="685800"/>
            <a:ext cx="3057476" cy="5105400"/>
          </a:xfrm>
        </p:spPr>
        <p:txBody>
          <a:bodyPr>
            <a:normAutofit/>
          </a:bodyPr>
          <a:lstStyle/>
          <a:p>
            <a:pPr>
              <a:spcBef>
                <a:spcPts val="0"/>
              </a:spcBef>
              <a:buClr>
                <a:schemeClr val="dk1"/>
              </a:buClr>
              <a:buSzPts val="1800"/>
            </a:pPr>
            <a:r>
              <a:rPr lang="en-US" sz="4000" b="1" dirty="0">
                <a:solidFill>
                  <a:srgbClr val="FFFFFF"/>
                </a:solidFill>
                <a:latin typeface="Calibri"/>
                <a:cs typeface="Calibri"/>
                <a:sym typeface="Arial"/>
              </a:rPr>
              <a:t>K-Means Clustering: Why Blocking BINs Works Best?</a:t>
            </a:r>
          </a:p>
        </p:txBody>
      </p:sp>
      <p:graphicFrame>
        <p:nvGraphicFramePr>
          <p:cNvPr id="21" name="Content Placeholder 2">
            <a:extLst>
              <a:ext uri="{FF2B5EF4-FFF2-40B4-BE49-F238E27FC236}">
                <a16:creationId xmlns:a16="http://schemas.microsoft.com/office/drawing/2014/main" id="{BFD6B9DC-2175-4235-9656-11A61691152C}"/>
              </a:ext>
            </a:extLst>
          </p:cNvPr>
          <p:cNvGraphicFramePr>
            <a:graphicFrameLocks noGrp="1"/>
          </p:cNvGraphicFramePr>
          <p:nvPr>
            <p:ph idx="1"/>
            <p:extLst>
              <p:ext uri="{D42A27DB-BD31-4B8C-83A1-F6EECF244321}">
                <p14:modId xmlns:p14="http://schemas.microsoft.com/office/powerpoint/2010/main" val="12176378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4145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A780EF-6C9F-4899-A0D7-9DE9E134154B}"/>
              </a:ext>
            </a:extLst>
          </p:cNvPr>
          <p:cNvSpPr>
            <a:spLocks noGrp="1"/>
          </p:cNvSpPr>
          <p:nvPr>
            <p:ph type="title"/>
          </p:nvPr>
        </p:nvSpPr>
        <p:spPr>
          <a:xfrm>
            <a:off x="447582" y="0"/>
            <a:ext cx="10515600" cy="1325563"/>
          </a:xfrm>
        </p:spPr>
        <p:txBody>
          <a:bodyPr>
            <a:normAutofit/>
          </a:bodyPr>
          <a:lstStyle/>
          <a:p>
            <a:pPr>
              <a:spcBef>
                <a:spcPts val="0"/>
              </a:spcBef>
              <a:buClr>
                <a:schemeClr val="dk1"/>
              </a:buClr>
              <a:buSzPts val="1800"/>
            </a:pPr>
            <a:r>
              <a:rPr lang="en-US" sz="3733" b="1" dirty="0">
                <a:solidFill>
                  <a:srgbClr val="012E8C"/>
                </a:solidFill>
                <a:latin typeface="Calibri"/>
                <a:cs typeface="Calibri"/>
                <a:sym typeface="Arial"/>
              </a:rPr>
              <a:t>K-Means Clustering: Conclusion</a:t>
            </a:r>
          </a:p>
        </p:txBody>
      </p:sp>
      <p:sp>
        <p:nvSpPr>
          <p:cNvPr id="5" name="TextBox 4">
            <a:extLst>
              <a:ext uri="{FF2B5EF4-FFF2-40B4-BE49-F238E27FC236}">
                <a16:creationId xmlns:a16="http://schemas.microsoft.com/office/drawing/2014/main" id="{97FA499D-0174-4A9F-AADA-6F027ED1D23C}"/>
              </a:ext>
            </a:extLst>
          </p:cNvPr>
          <p:cNvSpPr txBox="1"/>
          <p:nvPr/>
        </p:nvSpPr>
        <p:spPr>
          <a:xfrm>
            <a:off x="545303" y="1158633"/>
            <a:ext cx="3094542" cy="369332"/>
          </a:xfrm>
          <a:prstGeom prst="rect">
            <a:avLst/>
          </a:prstGeom>
          <a:noFill/>
        </p:spPr>
        <p:txBody>
          <a:bodyPr wrap="square" rtlCol="0">
            <a:spAutoFit/>
          </a:bodyPr>
          <a:lstStyle/>
          <a:p>
            <a:r>
              <a:rPr lang="en-US"/>
              <a:t>O</a:t>
            </a:r>
            <a:r>
              <a:rPr lang="en-US" altLang="zh-CN"/>
              <a:t>ptimal ratio threshold</a:t>
            </a:r>
            <a:r>
              <a:rPr lang="en-US"/>
              <a:t>:</a:t>
            </a:r>
          </a:p>
        </p:txBody>
      </p:sp>
      <p:graphicFrame>
        <p:nvGraphicFramePr>
          <p:cNvPr id="6" name="Table 11">
            <a:extLst>
              <a:ext uri="{FF2B5EF4-FFF2-40B4-BE49-F238E27FC236}">
                <a16:creationId xmlns:a16="http://schemas.microsoft.com/office/drawing/2014/main" id="{4FE0443D-BA9F-40F1-B3D1-101F25AAC1A2}"/>
              </a:ext>
            </a:extLst>
          </p:cNvPr>
          <p:cNvGraphicFramePr>
            <a:graphicFrameLocks noGrp="1"/>
          </p:cNvGraphicFramePr>
          <p:nvPr>
            <p:extLst>
              <p:ext uri="{D42A27DB-BD31-4B8C-83A1-F6EECF244321}">
                <p14:modId xmlns:p14="http://schemas.microsoft.com/office/powerpoint/2010/main" val="1588331284"/>
              </p:ext>
            </p:extLst>
          </p:nvPr>
        </p:nvGraphicFramePr>
        <p:xfrm>
          <a:off x="646611" y="1603055"/>
          <a:ext cx="4520192" cy="1131416"/>
        </p:xfrm>
        <a:graphic>
          <a:graphicData uri="http://schemas.openxmlformats.org/drawingml/2006/table">
            <a:tbl>
              <a:tblPr firstRow="1" bandRow="1">
                <a:tableStyleId>{6E25E649-3F16-4E02-A733-19D2CDBF48F0}</a:tableStyleId>
              </a:tblPr>
              <a:tblGrid>
                <a:gridCol w="1130048">
                  <a:extLst>
                    <a:ext uri="{9D8B030D-6E8A-4147-A177-3AD203B41FA5}">
                      <a16:colId xmlns:a16="http://schemas.microsoft.com/office/drawing/2014/main" val="2545143477"/>
                    </a:ext>
                  </a:extLst>
                </a:gridCol>
                <a:gridCol w="1130048">
                  <a:extLst>
                    <a:ext uri="{9D8B030D-6E8A-4147-A177-3AD203B41FA5}">
                      <a16:colId xmlns:a16="http://schemas.microsoft.com/office/drawing/2014/main" val="2600705220"/>
                    </a:ext>
                  </a:extLst>
                </a:gridCol>
                <a:gridCol w="1130048">
                  <a:extLst>
                    <a:ext uri="{9D8B030D-6E8A-4147-A177-3AD203B41FA5}">
                      <a16:colId xmlns:a16="http://schemas.microsoft.com/office/drawing/2014/main" val="1141996646"/>
                    </a:ext>
                  </a:extLst>
                </a:gridCol>
                <a:gridCol w="1130048">
                  <a:extLst>
                    <a:ext uri="{9D8B030D-6E8A-4147-A177-3AD203B41FA5}">
                      <a16:colId xmlns:a16="http://schemas.microsoft.com/office/drawing/2014/main" val="3111698601"/>
                    </a:ext>
                  </a:extLst>
                </a:gridCol>
              </a:tblGrid>
              <a:tr h="226448">
                <a:tc>
                  <a:txBody>
                    <a:bodyPr/>
                    <a:lstStyle/>
                    <a:p>
                      <a:pPr algn="ctr"/>
                      <a:endParaRPr lang="en-US" sz="1200"/>
                    </a:p>
                  </a:txBody>
                  <a:tcPr/>
                </a:tc>
                <a:tc>
                  <a:txBody>
                    <a:bodyPr/>
                    <a:lstStyle/>
                    <a:p>
                      <a:pPr algn="ctr"/>
                      <a:r>
                        <a:rPr lang="en-US" sz="1200"/>
                        <a:t>Cluster 3</a:t>
                      </a:r>
                    </a:p>
                  </a:txBody>
                  <a:tcPr/>
                </a:tc>
                <a:tc>
                  <a:txBody>
                    <a:bodyPr/>
                    <a:lstStyle/>
                    <a:p>
                      <a:pPr algn="ctr"/>
                      <a:r>
                        <a:rPr lang="en-US" sz="1200"/>
                        <a:t>Cluster 5</a:t>
                      </a:r>
                    </a:p>
                  </a:txBody>
                  <a:tcPr/>
                </a:tc>
                <a:tc>
                  <a:txBody>
                    <a:bodyPr/>
                    <a:lstStyle/>
                    <a:p>
                      <a:pPr algn="ctr"/>
                      <a:r>
                        <a:rPr lang="en-US" sz="1200"/>
                        <a:t>Cluster 6</a:t>
                      </a:r>
                    </a:p>
                  </a:txBody>
                  <a:tcPr/>
                </a:tc>
                <a:extLst>
                  <a:ext uri="{0D108BD9-81ED-4DB2-BD59-A6C34878D82A}">
                    <a16:rowId xmlns:a16="http://schemas.microsoft.com/office/drawing/2014/main" val="1964163903"/>
                  </a:ext>
                </a:extLst>
              </a:tr>
              <a:tr h="302972">
                <a:tc>
                  <a:txBody>
                    <a:bodyPr/>
                    <a:lstStyle/>
                    <a:p>
                      <a:pPr algn="ctr"/>
                      <a:r>
                        <a:rPr lang="en-US" sz="1200"/>
                        <a:t>BIN</a:t>
                      </a:r>
                    </a:p>
                  </a:txBody>
                  <a:tcPr/>
                </a:tc>
                <a:tc>
                  <a:txBody>
                    <a:bodyPr/>
                    <a:lstStyle/>
                    <a:p>
                      <a:pPr algn="ctr"/>
                      <a:r>
                        <a:rPr lang="en-US" sz="1200"/>
                        <a:t>3</a:t>
                      </a:r>
                    </a:p>
                  </a:txBody>
                  <a:tcPr/>
                </a:tc>
                <a:tc>
                  <a:txBody>
                    <a:bodyPr/>
                    <a:lstStyle/>
                    <a:p>
                      <a:pPr algn="ctr"/>
                      <a:r>
                        <a:rPr lang="en-US" sz="1200"/>
                        <a:t>3</a:t>
                      </a:r>
                    </a:p>
                  </a:txBody>
                  <a:tcPr/>
                </a:tc>
                <a:tc>
                  <a:txBody>
                    <a:bodyPr/>
                    <a:lstStyle/>
                    <a:p>
                      <a:pPr algn="ctr"/>
                      <a:r>
                        <a:rPr lang="en-US" sz="1200"/>
                        <a:t>5</a:t>
                      </a:r>
                    </a:p>
                  </a:txBody>
                  <a:tcPr/>
                </a:tc>
                <a:extLst>
                  <a:ext uri="{0D108BD9-81ED-4DB2-BD59-A6C34878D82A}">
                    <a16:rowId xmlns:a16="http://schemas.microsoft.com/office/drawing/2014/main" val="2975886842"/>
                  </a:ext>
                </a:extLst>
              </a:tr>
              <a:tr h="277062">
                <a:tc>
                  <a:txBody>
                    <a:bodyPr/>
                    <a:lstStyle/>
                    <a:p>
                      <a:pPr algn="ctr"/>
                      <a:r>
                        <a:rPr lang="en-US" sz="1200"/>
                        <a:t>CITY</a:t>
                      </a:r>
                    </a:p>
                  </a:txBody>
                  <a:tcPr/>
                </a:tc>
                <a:tc>
                  <a:txBody>
                    <a:bodyPr/>
                    <a:lstStyle/>
                    <a:p>
                      <a:pPr algn="ctr"/>
                      <a:r>
                        <a:rPr lang="en-US" sz="1200"/>
                        <a:t>-</a:t>
                      </a:r>
                    </a:p>
                  </a:txBody>
                  <a:tcPr/>
                </a:tc>
                <a:tc>
                  <a:txBody>
                    <a:bodyPr/>
                    <a:lstStyle/>
                    <a:p>
                      <a:pPr algn="ctr"/>
                      <a:r>
                        <a:rPr lang="en-US" sz="1200"/>
                        <a:t>1</a:t>
                      </a:r>
                    </a:p>
                  </a:txBody>
                  <a:tcPr/>
                </a:tc>
                <a:tc>
                  <a:txBody>
                    <a:bodyPr/>
                    <a:lstStyle/>
                    <a:p>
                      <a:pPr algn="ctr"/>
                      <a:r>
                        <a:rPr lang="en-US" sz="1200"/>
                        <a:t>-</a:t>
                      </a:r>
                    </a:p>
                  </a:txBody>
                  <a:tcPr/>
                </a:tc>
                <a:extLst>
                  <a:ext uri="{0D108BD9-81ED-4DB2-BD59-A6C34878D82A}">
                    <a16:rowId xmlns:a16="http://schemas.microsoft.com/office/drawing/2014/main" val="2226918591"/>
                  </a:ext>
                </a:extLst>
              </a:tr>
              <a:tr h="277062">
                <a:tc>
                  <a:txBody>
                    <a:bodyPr/>
                    <a:lstStyle/>
                    <a:p>
                      <a:pPr algn="ctr"/>
                      <a:r>
                        <a:rPr lang="en-US" sz="1200"/>
                        <a:t>COUNTRY</a:t>
                      </a:r>
                    </a:p>
                  </a:txBody>
                  <a:tcPr/>
                </a:tc>
                <a:tc>
                  <a:txBody>
                    <a:bodyPr/>
                    <a:lstStyle/>
                    <a:p>
                      <a:pPr algn="ctr"/>
                      <a:r>
                        <a:rPr lang="en-US" sz="1200"/>
                        <a:t>-</a:t>
                      </a:r>
                    </a:p>
                  </a:txBody>
                  <a:tcPr/>
                </a:tc>
                <a:tc>
                  <a:txBody>
                    <a:bodyPr/>
                    <a:lstStyle/>
                    <a:p>
                      <a:pPr algn="ctr"/>
                      <a:r>
                        <a:rPr lang="en-US" sz="1200"/>
                        <a:t>0.1</a:t>
                      </a:r>
                    </a:p>
                  </a:txBody>
                  <a:tcPr/>
                </a:tc>
                <a:tc>
                  <a:txBody>
                    <a:bodyPr/>
                    <a:lstStyle/>
                    <a:p>
                      <a:pPr algn="ctr"/>
                      <a:r>
                        <a:rPr lang="en-US" sz="1200"/>
                        <a:t>-</a:t>
                      </a:r>
                    </a:p>
                  </a:txBody>
                  <a:tcPr/>
                </a:tc>
                <a:extLst>
                  <a:ext uri="{0D108BD9-81ED-4DB2-BD59-A6C34878D82A}">
                    <a16:rowId xmlns:a16="http://schemas.microsoft.com/office/drawing/2014/main" val="1788987699"/>
                  </a:ext>
                </a:extLst>
              </a:tr>
            </a:tbl>
          </a:graphicData>
        </a:graphic>
      </p:graphicFrame>
      <p:graphicFrame>
        <p:nvGraphicFramePr>
          <p:cNvPr id="7" name="Table 7">
            <a:extLst>
              <a:ext uri="{FF2B5EF4-FFF2-40B4-BE49-F238E27FC236}">
                <a16:creationId xmlns:a16="http://schemas.microsoft.com/office/drawing/2014/main" id="{7C8F02ED-E684-4292-B146-15DC805992F3}"/>
              </a:ext>
            </a:extLst>
          </p:cNvPr>
          <p:cNvGraphicFramePr>
            <a:graphicFrameLocks noGrp="1"/>
          </p:cNvGraphicFramePr>
          <p:nvPr>
            <p:extLst>
              <p:ext uri="{D42A27DB-BD31-4B8C-83A1-F6EECF244321}">
                <p14:modId xmlns:p14="http://schemas.microsoft.com/office/powerpoint/2010/main" val="1744947994"/>
              </p:ext>
            </p:extLst>
          </p:nvPr>
        </p:nvGraphicFramePr>
        <p:xfrm>
          <a:off x="680478" y="4265371"/>
          <a:ext cx="7565234" cy="2111863"/>
        </p:xfrm>
        <a:graphic>
          <a:graphicData uri="http://schemas.openxmlformats.org/drawingml/2006/table">
            <a:tbl>
              <a:tblPr firstRow="1" bandRow="1">
                <a:tableStyleId>{6E25E649-3F16-4E02-A733-19D2CDBF48F0}</a:tableStyleId>
              </a:tblPr>
              <a:tblGrid>
                <a:gridCol w="2380222">
                  <a:extLst>
                    <a:ext uri="{9D8B030D-6E8A-4147-A177-3AD203B41FA5}">
                      <a16:colId xmlns:a16="http://schemas.microsoft.com/office/drawing/2014/main" val="1265310535"/>
                    </a:ext>
                  </a:extLst>
                </a:gridCol>
                <a:gridCol w="1244600">
                  <a:extLst>
                    <a:ext uri="{9D8B030D-6E8A-4147-A177-3AD203B41FA5}">
                      <a16:colId xmlns:a16="http://schemas.microsoft.com/office/drawing/2014/main" val="1622351921"/>
                    </a:ext>
                  </a:extLst>
                </a:gridCol>
                <a:gridCol w="1265767">
                  <a:extLst>
                    <a:ext uri="{9D8B030D-6E8A-4147-A177-3AD203B41FA5}">
                      <a16:colId xmlns:a16="http://schemas.microsoft.com/office/drawing/2014/main" val="1298528343"/>
                    </a:ext>
                  </a:extLst>
                </a:gridCol>
                <a:gridCol w="1341967">
                  <a:extLst>
                    <a:ext uri="{9D8B030D-6E8A-4147-A177-3AD203B41FA5}">
                      <a16:colId xmlns:a16="http://schemas.microsoft.com/office/drawing/2014/main" val="1379537002"/>
                    </a:ext>
                  </a:extLst>
                </a:gridCol>
                <a:gridCol w="1332678">
                  <a:extLst>
                    <a:ext uri="{9D8B030D-6E8A-4147-A177-3AD203B41FA5}">
                      <a16:colId xmlns:a16="http://schemas.microsoft.com/office/drawing/2014/main" val="3878925875"/>
                    </a:ext>
                  </a:extLst>
                </a:gridCol>
              </a:tblGrid>
              <a:tr h="263793">
                <a:tc>
                  <a:txBody>
                    <a:bodyPr/>
                    <a:lstStyle/>
                    <a:p>
                      <a:pPr algn="ctr"/>
                      <a:r>
                        <a:rPr lang="en-US" sz="1200"/>
                        <a:t>Action</a:t>
                      </a:r>
                    </a:p>
                  </a:txBody>
                  <a:tcPr/>
                </a:tc>
                <a:tc>
                  <a:txBody>
                    <a:bodyPr/>
                    <a:lstStyle/>
                    <a:p>
                      <a:pPr algn="ctr"/>
                      <a:r>
                        <a:rPr lang="en-US" sz="1200"/>
                        <a:t>TP</a:t>
                      </a:r>
                    </a:p>
                  </a:txBody>
                  <a:tcPr/>
                </a:tc>
                <a:tc>
                  <a:txBody>
                    <a:bodyPr/>
                    <a:lstStyle/>
                    <a:p>
                      <a:pPr algn="ctr"/>
                      <a:r>
                        <a:rPr lang="en-US" sz="1200"/>
                        <a:t>TN</a:t>
                      </a:r>
                    </a:p>
                  </a:txBody>
                  <a:tcPr/>
                </a:tc>
                <a:tc>
                  <a:txBody>
                    <a:bodyPr/>
                    <a:lstStyle/>
                    <a:p>
                      <a:pPr algn="ctr"/>
                      <a:r>
                        <a:rPr lang="en-US" sz="1200"/>
                        <a:t>FP</a:t>
                      </a:r>
                    </a:p>
                  </a:txBody>
                  <a:tcPr/>
                </a:tc>
                <a:tc>
                  <a:txBody>
                    <a:bodyPr/>
                    <a:lstStyle/>
                    <a:p>
                      <a:pPr algn="ctr"/>
                      <a:r>
                        <a:rPr lang="en-US" sz="1200"/>
                        <a:t>Net Gain(Loss)</a:t>
                      </a:r>
                    </a:p>
                  </a:txBody>
                  <a:tcPr/>
                </a:tc>
                <a:extLst>
                  <a:ext uri="{0D108BD9-81ED-4DB2-BD59-A6C34878D82A}">
                    <a16:rowId xmlns:a16="http://schemas.microsoft.com/office/drawing/2014/main" val="1863308147"/>
                  </a:ext>
                </a:extLst>
              </a:tr>
              <a:tr h="263793">
                <a:tc>
                  <a:txBody>
                    <a:bodyPr/>
                    <a:lstStyle/>
                    <a:p>
                      <a:pPr algn="ctr"/>
                      <a:r>
                        <a:rPr lang="en-US" sz="1200"/>
                        <a:t>Block BINs in Cluster 3</a:t>
                      </a:r>
                    </a:p>
                  </a:txBody>
                  <a:tcPr anchor="ctr"/>
                </a:tc>
                <a:tc>
                  <a:txBody>
                    <a:bodyPr/>
                    <a:lstStyle/>
                    <a:p>
                      <a:pPr algn="ctr" fontAlgn="ctr"/>
                      <a:r>
                        <a:rPr lang="en-US" sz="1200">
                          <a:effectLst/>
                        </a:rPr>
                        <a:t>6,887,405.29</a:t>
                      </a:r>
                    </a:p>
                  </a:txBody>
                  <a:tcPr anchor="ctr"/>
                </a:tc>
                <a:tc>
                  <a:txBody>
                    <a:bodyPr/>
                    <a:lstStyle/>
                    <a:p>
                      <a:pPr algn="ctr" fontAlgn="ctr"/>
                      <a:r>
                        <a:rPr lang="en-US" sz="1200">
                          <a:effectLst/>
                        </a:rPr>
                        <a:t>10,764,441.33</a:t>
                      </a:r>
                    </a:p>
                  </a:txBody>
                  <a:tcPr anchor="ctr"/>
                </a:tc>
                <a:tc>
                  <a:txBody>
                    <a:bodyPr/>
                    <a:lstStyle/>
                    <a:p>
                      <a:pPr algn="ctr" fontAlgn="ctr"/>
                      <a:r>
                        <a:rPr lang="en-US" sz="1200">
                          <a:effectLst/>
                        </a:rPr>
                        <a:t>144,269.43</a:t>
                      </a:r>
                    </a:p>
                  </a:txBody>
                  <a:tcPr anchor="ctr"/>
                </a:tc>
                <a:tc>
                  <a:txBody>
                    <a:bodyPr/>
                    <a:lstStyle/>
                    <a:p>
                      <a:pPr algn="ctr"/>
                      <a:r>
                        <a:rPr lang="en-US" sz="1200" b="0" i="0" kern="1200">
                          <a:solidFill>
                            <a:schemeClr val="dk1"/>
                          </a:solidFill>
                          <a:effectLst/>
                          <a:latin typeface="+mn-lt"/>
                          <a:ea typeface="+mn-ea"/>
                          <a:cs typeface="+mn-cs"/>
                        </a:rPr>
                        <a:t>(3,891,462.983)</a:t>
                      </a:r>
                      <a:endParaRPr lang="en-US" sz="1200"/>
                    </a:p>
                  </a:txBody>
                  <a:tcPr anchor="ctr"/>
                </a:tc>
                <a:extLst>
                  <a:ext uri="{0D108BD9-81ED-4DB2-BD59-A6C34878D82A}">
                    <a16:rowId xmlns:a16="http://schemas.microsoft.com/office/drawing/2014/main" val="1226506177"/>
                  </a:ext>
                </a:extLst>
              </a:tr>
              <a:tr h="2637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Block BINs in Cluster 5</a:t>
                      </a:r>
                    </a:p>
                  </a:txBody>
                  <a:tcPr anchor="ctr"/>
                </a:tc>
                <a:tc>
                  <a:txBody>
                    <a:bodyPr/>
                    <a:lstStyle/>
                    <a:p>
                      <a:pPr algn="ctr"/>
                      <a:r>
                        <a:rPr lang="en-US" sz="1200" b="0" i="0" kern="1200">
                          <a:solidFill>
                            <a:schemeClr val="dk1"/>
                          </a:solidFill>
                          <a:effectLst/>
                          <a:latin typeface="+mn-lt"/>
                          <a:ea typeface="+mn-ea"/>
                          <a:cs typeface="+mn-cs"/>
                        </a:rPr>
                        <a:t>11,684,031.40</a:t>
                      </a:r>
                      <a:endParaRPr lang="en-US" sz="1200"/>
                    </a:p>
                  </a:txBody>
                  <a:tcPr anchor="ctr"/>
                </a:tc>
                <a:tc>
                  <a:txBody>
                    <a:bodyPr/>
                    <a:lstStyle/>
                    <a:p>
                      <a:pPr algn="ctr" fontAlgn="ctr"/>
                      <a:r>
                        <a:rPr lang="en-US" sz="1200">
                          <a:effectLst/>
                        </a:rPr>
                        <a:t>5,970,844.90</a:t>
                      </a:r>
                    </a:p>
                  </a:txBody>
                  <a:tcPr anchor="ctr"/>
                </a:tc>
                <a:tc>
                  <a:txBody>
                    <a:bodyPr/>
                    <a:lstStyle/>
                    <a:p>
                      <a:pPr algn="ctr"/>
                      <a:r>
                        <a:rPr lang="en-US" sz="1200" b="0" i="0" kern="1200">
                          <a:solidFill>
                            <a:schemeClr val="dk1"/>
                          </a:solidFill>
                          <a:effectLst/>
                          <a:latin typeface="+mn-lt"/>
                          <a:ea typeface="+mn-ea"/>
                          <a:cs typeface="+mn-cs"/>
                        </a:rPr>
                        <a:t>60,274.00</a:t>
                      </a:r>
                      <a:endParaRPr lang="en-US" sz="1200"/>
                    </a:p>
                  </a:txBody>
                  <a:tcPr anchor="ctr"/>
                </a:tc>
                <a:tc>
                  <a:txBody>
                    <a:bodyPr/>
                    <a:lstStyle/>
                    <a:p>
                      <a:pPr algn="ctr"/>
                      <a:r>
                        <a:rPr lang="en-US" sz="1200" b="0" i="0" kern="1200">
                          <a:solidFill>
                            <a:schemeClr val="dk1"/>
                          </a:solidFill>
                          <a:effectLst/>
                          <a:latin typeface="+mn-lt"/>
                          <a:ea typeface="+mn-ea"/>
                          <a:cs typeface="+mn-cs"/>
                        </a:rPr>
                        <a:t>5,707,159.100</a:t>
                      </a:r>
                      <a:endParaRPr lang="en-US" sz="1200"/>
                    </a:p>
                  </a:txBody>
                  <a:tcPr anchor="ctr"/>
                </a:tc>
                <a:extLst>
                  <a:ext uri="{0D108BD9-81ED-4DB2-BD59-A6C34878D82A}">
                    <a16:rowId xmlns:a16="http://schemas.microsoft.com/office/drawing/2014/main" val="1826069947"/>
                  </a:ext>
                </a:extLst>
              </a:tr>
              <a:tr h="2637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Block BINs in Cluster 6</a:t>
                      </a:r>
                    </a:p>
                  </a:txBody>
                  <a:tcPr anchor="ctr"/>
                </a:tc>
                <a:tc>
                  <a:txBody>
                    <a:bodyPr/>
                    <a:lstStyle/>
                    <a:p>
                      <a:pPr algn="ctr"/>
                      <a:r>
                        <a:rPr lang="en-US" sz="1200" b="0" i="0" kern="1200">
                          <a:solidFill>
                            <a:schemeClr val="dk1"/>
                          </a:solidFill>
                          <a:effectLst/>
                          <a:latin typeface="+mn-lt"/>
                          <a:ea typeface="+mn-ea"/>
                          <a:cs typeface="+mn-cs"/>
                        </a:rPr>
                        <a:t>11,698,117.76</a:t>
                      </a:r>
                      <a:endParaRPr lang="en-US" sz="1200"/>
                    </a:p>
                  </a:txBody>
                  <a:tcPr anchor="ctr"/>
                </a:tc>
                <a:tc>
                  <a:txBody>
                    <a:bodyPr/>
                    <a:lstStyle/>
                    <a:p>
                      <a:pPr algn="ctr" fontAlgn="ctr"/>
                      <a:r>
                        <a:rPr lang="en-US" sz="1200">
                          <a:effectLst/>
                        </a:rPr>
                        <a:t>5,965,131.22</a:t>
                      </a:r>
                    </a:p>
                  </a:txBody>
                  <a:tcPr anchor="ctr"/>
                </a:tc>
                <a:tc>
                  <a:txBody>
                    <a:bodyPr/>
                    <a:lstStyle/>
                    <a:p>
                      <a:pPr algn="ctr" fontAlgn="ctr"/>
                      <a:r>
                        <a:rPr lang="en-US" sz="1200">
                          <a:effectLst/>
                        </a:rPr>
                        <a:t>380,552.26</a:t>
                      </a:r>
                    </a:p>
                  </a:txBody>
                  <a:tcPr anchor="ctr"/>
                </a:tc>
                <a:tc>
                  <a:txBody>
                    <a:bodyPr/>
                    <a:lstStyle/>
                    <a:p>
                      <a:pPr algn="ctr"/>
                      <a:r>
                        <a:rPr lang="en-US" sz="1200" b="0" i="0" kern="1200">
                          <a:solidFill>
                            <a:schemeClr val="dk1"/>
                          </a:solidFill>
                          <a:effectLst/>
                          <a:latin typeface="+mn-lt"/>
                          <a:ea typeface="+mn-ea"/>
                          <a:cs typeface="+mn-cs"/>
                        </a:rPr>
                        <a:t>5,694,931.314</a:t>
                      </a:r>
                      <a:endParaRPr lang="en-US" sz="1200"/>
                    </a:p>
                  </a:txBody>
                  <a:tcPr anchor="ctr"/>
                </a:tc>
                <a:extLst>
                  <a:ext uri="{0D108BD9-81ED-4DB2-BD59-A6C34878D82A}">
                    <a16:rowId xmlns:a16="http://schemas.microsoft.com/office/drawing/2014/main" val="3252131997"/>
                  </a:ext>
                </a:extLst>
              </a:tr>
              <a:tr h="2637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Block BINs in Cities in Cluster 5</a:t>
                      </a:r>
                    </a:p>
                  </a:txBody>
                  <a:tcPr anchor="ctr"/>
                </a:tc>
                <a:tc>
                  <a:txBody>
                    <a:bodyPr/>
                    <a:lstStyle/>
                    <a:p>
                      <a:pPr algn="ctr" fontAlgn="ctr"/>
                      <a:r>
                        <a:rPr lang="en-US" sz="1200">
                          <a:effectLst/>
                        </a:rPr>
                        <a:t>6,218,697.02</a:t>
                      </a:r>
                    </a:p>
                  </a:txBody>
                  <a:tcPr anchor="ctr"/>
                </a:tc>
                <a:tc>
                  <a:txBody>
                    <a:bodyPr/>
                    <a:lstStyle/>
                    <a:p>
                      <a:pPr algn="ctr" fontAlgn="ctr"/>
                      <a:r>
                        <a:rPr lang="en-US" sz="1200">
                          <a:effectLst/>
                        </a:rPr>
                        <a:t>11,435,629.96</a:t>
                      </a:r>
                    </a:p>
                  </a:txBody>
                  <a:tcPr anchor="ctr"/>
                </a:tc>
                <a:tc>
                  <a:txBody>
                    <a:bodyPr/>
                    <a:lstStyle/>
                    <a:p>
                      <a:pPr algn="ctr" fontAlgn="ctr"/>
                      <a:r>
                        <a:rPr lang="en-US" sz="1200">
                          <a:effectLst/>
                        </a:rPr>
                        <a:t>27,570.60</a:t>
                      </a:r>
                    </a:p>
                  </a:txBody>
                  <a:tcPr anchor="ctr"/>
                </a:tc>
                <a:tc>
                  <a:txBody>
                    <a:bodyPr/>
                    <a:lstStyle/>
                    <a:p>
                      <a:pPr algn="ctr"/>
                      <a:r>
                        <a:rPr lang="en-US" sz="1200" b="0" i="0" kern="1200">
                          <a:solidFill>
                            <a:schemeClr val="dk1"/>
                          </a:solidFill>
                          <a:effectLst/>
                          <a:latin typeface="+mn-lt"/>
                          <a:ea typeface="+mn-ea"/>
                          <a:cs typeface="+mn-cs"/>
                        </a:rPr>
                        <a:t>(5,219,690.000)</a:t>
                      </a:r>
                      <a:endParaRPr lang="en-US" sz="1200"/>
                    </a:p>
                  </a:txBody>
                  <a:tcPr anchor="ctr"/>
                </a:tc>
                <a:extLst>
                  <a:ext uri="{0D108BD9-81ED-4DB2-BD59-A6C34878D82A}">
                    <a16:rowId xmlns:a16="http://schemas.microsoft.com/office/drawing/2014/main" val="1466930249"/>
                  </a:ext>
                </a:extLst>
              </a:tr>
              <a:tr h="3153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Block BINs in Countries in Cluster 5</a:t>
                      </a:r>
                    </a:p>
                  </a:txBody>
                  <a:tcPr anchor="ctr"/>
                </a:tc>
                <a:tc>
                  <a:txBody>
                    <a:bodyPr/>
                    <a:lstStyle/>
                    <a:p>
                      <a:pPr algn="ctr" fontAlgn="ctr"/>
                      <a:r>
                        <a:rPr lang="en-US" sz="1200">
                          <a:effectLst/>
                        </a:rPr>
                        <a:t>9,230,621.32</a:t>
                      </a:r>
                    </a:p>
                  </a:txBody>
                  <a:tcPr anchor="ctr"/>
                </a:tc>
                <a:tc>
                  <a:txBody>
                    <a:bodyPr/>
                    <a:lstStyle/>
                    <a:p>
                      <a:pPr algn="ctr" fontAlgn="ctr"/>
                      <a:r>
                        <a:rPr lang="en-US" sz="1200">
                          <a:effectLst/>
                        </a:rPr>
                        <a:t>8,424,091.81</a:t>
                      </a:r>
                    </a:p>
                  </a:txBody>
                  <a:tcPr anchor="ctr"/>
                </a:tc>
                <a:tc>
                  <a:txBody>
                    <a:bodyPr/>
                    <a:lstStyle/>
                    <a:p>
                      <a:pPr algn="ctr" fontAlgn="ctr"/>
                      <a:r>
                        <a:rPr lang="en-US" sz="1200">
                          <a:effectLst/>
                        </a:rPr>
                        <a:t>41,025.43</a:t>
                      </a:r>
                    </a:p>
                  </a:txBody>
                  <a:tcPr anchor="ctr"/>
                </a:tc>
                <a:tc>
                  <a:txBody>
                    <a:bodyPr/>
                    <a:lstStyle/>
                    <a:p>
                      <a:pPr algn="ctr"/>
                      <a:r>
                        <a:rPr lang="en-US" sz="1200" b="0" i="0" kern="1200">
                          <a:solidFill>
                            <a:schemeClr val="dk1"/>
                          </a:solidFill>
                          <a:effectLst/>
                          <a:latin typeface="+mn-lt"/>
                          <a:ea typeface="+mn-ea"/>
                          <a:cs typeface="+mn-cs"/>
                        </a:rPr>
                        <a:t>802,426.967</a:t>
                      </a:r>
                      <a:endParaRPr lang="en-US" sz="1200"/>
                    </a:p>
                  </a:txBody>
                  <a:tcPr anchor="ctr"/>
                </a:tc>
                <a:extLst>
                  <a:ext uri="{0D108BD9-81ED-4DB2-BD59-A6C34878D82A}">
                    <a16:rowId xmlns:a16="http://schemas.microsoft.com/office/drawing/2014/main" val="747598134"/>
                  </a:ext>
                </a:extLst>
              </a:tr>
              <a:tr h="4248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Block BINs in Cluster 3&amp;5</a:t>
                      </a:r>
                    </a:p>
                  </a:txBody>
                  <a:tcPr anchor="ctr"/>
                </a:tc>
                <a:tc>
                  <a:txBody>
                    <a:bodyPr/>
                    <a:lstStyle/>
                    <a:p>
                      <a:pPr algn="ctr" fontAlgn="ctr"/>
                      <a:r>
                        <a:rPr lang="en-US" sz="1200">
                          <a:effectLst/>
                        </a:rPr>
                        <a:t>11,695,580.17</a:t>
                      </a:r>
                    </a:p>
                  </a:txBody>
                  <a:tcPr anchor="ctr"/>
                </a:tc>
                <a:tc>
                  <a:txBody>
                    <a:bodyPr/>
                    <a:lstStyle/>
                    <a:p>
                      <a:pPr algn="ctr" fontAlgn="ctr"/>
                      <a:r>
                        <a:rPr lang="en-US" sz="1200">
                          <a:effectLst/>
                        </a:rPr>
                        <a:t>5,963,167.21</a:t>
                      </a:r>
                    </a:p>
                  </a:txBody>
                  <a:tcPr anchor="ctr"/>
                </a:tc>
                <a:tc>
                  <a:txBody>
                    <a:bodyPr/>
                    <a:lstStyle/>
                    <a:p>
                      <a:pPr algn="ctr" fontAlgn="ctr"/>
                      <a:r>
                        <a:rPr lang="en-US" sz="1200">
                          <a:effectLst/>
                        </a:rPr>
                        <a:t>165,133.02</a:t>
                      </a:r>
                    </a:p>
                  </a:txBody>
                  <a:tcPr anchor="ctr"/>
                </a:tc>
                <a:tc>
                  <a:txBody>
                    <a:bodyPr/>
                    <a:lstStyle/>
                    <a:p>
                      <a:pPr algn="ctr"/>
                      <a:r>
                        <a:rPr lang="en-US" sz="1200" b="0" i="0" kern="1200">
                          <a:solidFill>
                            <a:schemeClr val="dk1"/>
                          </a:solidFill>
                          <a:effectLst/>
                          <a:latin typeface="+mn-lt"/>
                          <a:ea typeface="+mn-ea"/>
                          <a:cs typeface="+mn-cs"/>
                        </a:rPr>
                        <a:t>5,715,899.658</a:t>
                      </a:r>
                      <a:endParaRPr lang="en-US" sz="1200"/>
                    </a:p>
                  </a:txBody>
                  <a:tcPr anchor="ctr"/>
                </a:tc>
                <a:extLst>
                  <a:ext uri="{0D108BD9-81ED-4DB2-BD59-A6C34878D82A}">
                    <a16:rowId xmlns:a16="http://schemas.microsoft.com/office/drawing/2014/main" val="1858731256"/>
                  </a:ext>
                </a:extLst>
              </a:tr>
            </a:tbl>
          </a:graphicData>
        </a:graphic>
      </p:graphicFrame>
      <p:sp>
        <p:nvSpPr>
          <p:cNvPr id="11" name="TextBox 10">
            <a:extLst>
              <a:ext uri="{FF2B5EF4-FFF2-40B4-BE49-F238E27FC236}">
                <a16:creationId xmlns:a16="http://schemas.microsoft.com/office/drawing/2014/main" id="{DE9BC4B8-66D7-413C-958A-1541D76EAB7C}"/>
              </a:ext>
            </a:extLst>
          </p:cNvPr>
          <p:cNvSpPr txBox="1"/>
          <p:nvPr/>
        </p:nvSpPr>
        <p:spPr>
          <a:xfrm>
            <a:off x="545302" y="3256885"/>
            <a:ext cx="5891009" cy="923330"/>
          </a:xfrm>
          <a:prstGeom prst="rect">
            <a:avLst/>
          </a:prstGeom>
          <a:noFill/>
        </p:spPr>
        <p:txBody>
          <a:bodyPr wrap="square" rtlCol="0">
            <a:spAutoFit/>
          </a:bodyPr>
          <a:lstStyle/>
          <a:p>
            <a:r>
              <a:rPr lang="en-US"/>
              <a:t>Recommended action:</a:t>
            </a:r>
          </a:p>
          <a:p>
            <a:pPr marL="285750" indent="-285750">
              <a:buFont typeface="Wingdings" panose="05000000000000000000" pitchFamily="2" charset="2"/>
              <a:buChar char="ü"/>
            </a:pPr>
            <a:r>
              <a:rPr lang="en-US"/>
              <a:t>For large-scale </a:t>
            </a:r>
            <a:r>
              <a:rPr lang="en-US" err="1"/>
              <a:t>cashouts</a:t>
            </a:r>
            <a:r>
              <a:rPr lang="en-US"/>
              <a:t>: block BINs in cluster 5</a:t>
            </a:r>
          </a:p>
          <a:p>
            <a:pPr marL="285750" indent="-285750">
              <a:buFont typeface="Wingdings" panose="05000000000000000000" pitchFamily="2" charset="2"/>
              <a:buChar char="ü"/>
            </a:pPr>
            <a:r>
              <a:rPr lang="en-US"/>
              <a:t>For all </a:t>
            </a:r>
            <a:r>
              <a:rPr lang="en-US" err="1"/>
              <a:t>cashouts</a:t>
            </a:r>
            <a:r>
              <a:rPr lang="en-US"/>
              <a:t>: block BINs in cluster 3&amp;5</a:t>
            </a:r>
          </a:p>
        </p:txBody>
      </p:sp>
      <p:sp>
        <p:nvSpPr>
          <p:cNvPr id="2" name="Rectangle: Rounded Corners 1">
            <a:extLst>
              <a:ext uri="{FF2B5EF4-FFF2-40B4-BE49-F238E27FC236}">
                <a16:creationId xmlns:a16="http://schemas.microsoft.com/office/drawing/2014/main" id="{9B411B05-5271-4861-8310-628ABD6EE93D}"/>
              </a:ext>
            </a:extLst>
          </p:cNvPr>
          <p:cNvSpPr/>
          <p:nvPr/>
        </p:nvSpPr>
        <p:spPr>
          <a:xfrm>
            <a:off x="8735560" y="4417558"/>
            <a:ext cx="3173866" cy="1868714"/>
          </a:xfrm>
          <a:prstGeom prst="roundRect">
            <a:avLst/>
          </a:prstGeom>
          <a:solidFill>
            <a:srgbClr val="ED7D3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cs typeface="Arial"/>
              </a:rPr>
              <a:t>Business Outcome :</a:t>
            </a:r>
            <a:endParaRPr lang="en-US" sz="1600">
              <a:ea typeface="+mn-lt"/>
              <a:cs typeface="+mn-lt"/>
            </a:endParaRPr>
          </a:p>
          <a:p>
            <a:pPr algn="ctr"/>
            <a:endParaRPr lang="en-US" sz="1600">
              <a:ea typeface="+mn-lt"/>
              <a:cs typeface="+mn-lt"/>
            </a:endParaRPr>
          </a:p>
          <a:p>
            <a:pPr algn="ctr"/>
            <a:r>
              <a:rPr lang="en-US" sz="1600" b="1">
                <a:cs typeface="Arial"/>
              </a:rPr>
              <a:t>Net Monetary Gain : $ 5.71 M</a:t>
            </a:r>
            <a:r>
              <a:rPr lang="en-US" sz="1600">
                <a:cs typeface="Arial"/>
              </a:rPr>
              <a:t> </a:t>
            </a:r>
            <a:endParaRPr lang="en-US" sz="1600">
              <a:ea typeface="+mn-lt"/>
              <a:cs typeface="+mn-lt"/>
            </a:endParaRPr>
          </a:p>
          <a:p>
            <a:pPr algn="ctr"/>
            <a:endParaRPr lang="en-US" sz="1600">
              <a:cs typeface="Calibri"/>
            </a:endParaRPr>
          </a:p>
          <a:p>
            <a:pPr algn="ctr"/>
            <a:r>
              <a:rPr lang="en-US" sz="1600">
                <a:ea typeface="+mn-lt"/>
                <a:cs typeface="+mn-lt"/>
              </a:rPr>
              <a:t>Precision: 0.9689</a:t>
            </a:r>
          </a:p>
          <a:p>
            <a:pPr algn="ctr"/>
            <a:r>
              <a:rPr lang="en-US" sz="1600">
                <a:ea typeface="+mn-lt"/>
                <a:cs typeface="+mn-lt"/>
              </a:rPr>
              <a:t>recall: 0.7866</a:t>
            </a:r>
          </a:p>
          <a:p>
            <a:pPr algn="ctr"/>
            <a:r>
              <a:rPr lang="en-US" sz="1600" b="1">
                <a:ea typeface="+mn-lt"/>
                <a:cs typeface="+mn-lt"/>
              </a:rPr>
              <a:t>F1-score: 0.8683</a:t>
            </a:r>
            <a:endParaRPr lang="en-US" b="1"/>
          </a:p>
        </p:txBody>
      </p:sp>
      <p:sp>
        <p:nvSpPr>
          <p:cNvPr id="3" name="Rectangle 2">
            <a:extLst>
              <a:ext uri="{FF2B5EF4-FFF2-40B4-BE49-F238E27FC236}">
                <a16:creationId xmlns:a16="http://schemas.microsoft.com/office/drawing/2014/main" id="{56A8C3B3-AD00-4F71-8745-A8B01E89D719}"/>
              </a:ext>
            </a:extLst>
          </p:cNvPr>
          <p:cNvSpPr/>
          <p:nvPr/>
        </p:nvSpPr>
        <p:spPr>
          <a:xfrm>
            <a:off x="670704" y="4769639"/>
            <a:ext cx="7575332" cy="3386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66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p:nvPr/>
        </p:nvSpPr>
        <p:spPr>
          <a:xfrm>
            <a:off x="5913401" y="3627682"/>
            <a:ext cx="2936325" cy="2434561"/>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 name="Google Shape;298;p3"/>
          <p:cNvSpPr txBox="1">
            <a:spLocks noGrp="1"/>
          </p:cNvSpPr>
          <p:nvPr>
            <p:ph type="body" idx="1"/>
          </p:nvPr>
        </p:nvSpPr>
        <p:spPr>
          <a:xfrm>
            <a:off x="3332283" y="1283171"/>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pPr>
            <a:r>
              <a:rPr lang="en-US">
                <a:solidFill>
                  <a:srgbClr val="ED7D31"/>
                </a:solidFill>
              </a:rPr>
              <a:t>01</a:t>
            </a:r>
          </a:p>
        </p:txBody>
      </p:sp>
      <p:sp>
        <p:nvSpPr>
          <p:cNvPr id="299" name="Google Shape;299;p3"/>
          <p:cNvSpPr txBox="1">
            <a:spLocks noGrp="1"/>
          </p:cNvSpPr>
          <p:nvPr>
            <p:ph type="body" idx="2"/>
          </p:nvPr>
        </p:nvSpPr>
        <p:spPr>
          <a:xfrm>
            <a:off x="6212284" y="1283170"/>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02</a:t>
            </a:r>
          </a:p>
        </p:txBody>
      </p:sp>
      <p:sp>
        <p:nvSpPr>
          <p:cNvPr id="300" name="Google Shape;300;p3"/>
          <p:cNvSpPr txBox="1">
            <a:spLocks noGrp="1"/>
          </p:cNvSpPr>
          <p:nvPr>
            <p:ph type="body" idx="3"/>
          </p:nvPr>
        </p:nvSpPr>
        <p:spPr>
          <a:xfrm>
            <a:off x="3332283"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04</a:t>
            </a:r>
          </a:p>
        </p:txBody>
      </p:sp>
      <p:sp>
        <p:nvSpPr>
          <p:cNvPr id="301" name="Google Shape;301;p3"/>
          <p:cNvSpPr txBox="1">
            <a:spLocks noGrp="1"/>
          </p:cNvSpPr>
          <p:nvPr>
            <p:ph type="body" idx="4"/>
          </p:nvPr>
        </p:nvSpPr>
        <p:spPr>
          <a:xfrm>
            <a:off x="6212284"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05</a:t>
            </a:r>
          </a:p>
        </p:txBody>
      </p:sp>
      <p:sp>
        <p:nvSpPr>
          <p:cNvPr id="302" name="Google Shape;302;p3"/>
          <p:cNvSpPr txBox="1">
            <a:spLocks noGrp="1"/>
          </p:cNvSpPr>
          <p:nvPr>
            <p:ph type="body" idx="5"/>
          </p:nvPr>
        </p:nvSpPr>
        <p:spPr>
          <a:xfrm>
            <a:off x="9091495" y="1283169"/>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03</a:t>
            </a:r>
          </a:p>
        </p:txBody>
      </p:sp>
      <p:sp>
        <p:nvSpPr>
          <p:cNvPr id="303" name="Google Shape;303;p3"/>
          <p:cNvSpPr txBox="1">
            <a:spLocks noGrp="1"/>
          </p:cNvSpPr>
          <p:nvPr>
            <p:ph type="body" idx="7"/>
          </p:nvPr>
        </p:nvSpPr>
        <p:spPr>
          <a:xfrm>
            <a:off x="9091495" y="1977438"/>
            <a:ext cx="2637442" cy="144779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a:t>DBSCAN</a:t>
            </a:r>
            <a:endParaRPr/>
          </a:p>
        </p:txBody>
      </p:sp>
      <p:sp>
        <p:nvSpPr>
          <p:cNvPr id="305" name="Google Shape;305;p3"/>
          <p:cNvSpPr txBox="1">
            <a:spLocks noGrp="1"/>
          </p:cNvSpPr>
          <p:nvPr>
            <p:ph type="body" idx="9"/>
          </p:nvPr>
        </p:nvSpPr>
        <p:spPr>
          <a:xfrm>
            <a:off x="3332282" y="1977438"/>
            <a:ext cx="2683163" cy="1447797"/>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Business Intent &amp; Implementation</a:t>
            </a:r>
          </a:p>
        </p:txBody>
      </p:sp>
      <p:sp>
        <p:nvSpPr>
          <p:cNvPr id="306" name="Google Shape;306;p3"/>
          <p:cNvSpPr txBox="1">
            <a:spLocks noGrp="1"/>
          </p:cNvSpPr>
          <p:nvPr>
            <p:ph type="body" idx="14"/>
          </p:nvPr>
        </p:nvSpPr>
        <p:spPr>
          <a:xfrm>
            <a:off x="6212284"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Network Model</a:t>
            </a:r>
          </a:p>
        </p:txBody>
      </p:sp>
      <p:sp>
        <p:nvSpPr>
          <p:cNvPr id="307" name="Google Shape;307;p3"/>
          <p:cNvSpPr txBox="1">
            <a:spLocks noGrp="1"/>
          </p:cNvSpPr>
          <p:nvPr>
            <p:ph type="body" idx="15"/>
          </p:nvPr>
        </p:nvSpPr>
        <p:spPr>
          <a:xfrm>
            <a:off x="3332283"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K-means</a:t>
            </a:r>
            <a:endParaRPr/>
          </a:p>
        </p:txBody>
      </p:sp>
      <p:sp>
        <p:nvSpPr>
          <p:cNvPr id="308" name="Google Shape;308;p3"/>
          <p:cNvSpPr txBox="1">
            <a:spLocks noGrp="1"/>
          </p:cNvSpPr>
          <p:nvPr>
            <p:ph type="title"/>
          </p:nvPr>
        </p:nvSpPr>
        <p:spPr>
          <a:xfrm>
            <a:off x="460389" y="187570"/>
            <a:ext cx="10668000" cy="762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7DB9"/>
              </a:buClr>
              <a:buSzPts val="3733"/>
              <a:buFont typeface="Calibri"/>
              <a:buNone/>
            </a:pPr>
            <a:r>
              <a:rPr lang="en-US" sz="3733" b="1">
                <a:solidFill>
                  <a:srgbClr val="012E8C"/>
                </a:solidFill>
                <a:latin typeface="Calibri"/>
                <a:ea typeface="Calibri"/>
                <a:cs typeface="Calibri"/>
                <a:sym typeface="Calibri"/>
              </a:rPr>
              <a:t>Agenda</a:t>
            </a:r>
            <a:endParaRPr>
              <a:solidFill>
                <a:srgbClr val="012E8C"/>
              </a:solidFill>
            </a:endParaRPr>
          </a:p>
        </p:txBody>
      </p:sp>
      <p:sp>
        <p:nvSpPr>
          <p:cNvPr id="309" name="Google Shape;309;p3"/>
          <p:cNvSpPr txBox="1">
            <a:spLocks noGrp="1"/>
          </p:cNvSpPr>
          <p:nvPr>
            <p:ph type="body" idx="4"/>
          </p:nvPr>
        </p:nvSpPr>
        <p:spPr>
          <a:xfrm>
            <a:off x="9091495"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06</a:t>
            </a:r>
          </a:p>
        </p:txBody>
      </p:sp>
      <p:sp>
        <p:nvSpPr>
          <p:cNvPr id="310" name="Google Shape;310;p3"/>
          <p:cNvSpPr txBox="1">
            <a:spLocks noGrp="1"/>
          </p:cNvSpPr>
          <p:nvPr>
            <p:ph type="body" idx="14"/>
          </p:nvPr>
        </p:nvSpPr>
        <p:spPr>
          <a:xfrm>
            <a:off x="9091495"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Conclusion &amp; Next Steps</a:t>
            </a:r>
          </a:p>
        </p:txBody>
      </p:sp>
      <p:sp>
        <p:nvSpPr>
          <p:cNvPr id="4" name="Google Shape;304;p3">
            <a:extLst>
              <a:ext uri="{FF2B5EF4-FFF2-40B4-BE49-F238E27FC236}">
                <a16:creationId xmlns:a16="http://schemas.microsoft.com/office/drawing/2014/main" id="{6C6D3A26-6361-4FCF-B925-F414B7FCB981}"/>
              </a:ext>
            </a:extLst>
          </p:cNvPr>
          <p:cNvSpPr txBox="1">
            <a:spLocks/>
          </p:cNvSpPr>
          <p:nvPr/>
        </p:nvSpPr>
        <p:spPr>
          <a:xfrm>
            <a:off x="6213175" y="1978330"/>
            <a:ext cx="2637442" cy="156365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chemeClr val="dk1"/>
              </a:buClr>
              <a:buSzPts val="2400"/>
              <a:buFont typeface="Arial"/>
              <a:buChar char="•"/>
              <a:defRPr sz="2400" b="1"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spcBef>
                <a:spcPts val="0"/>
              </a:spcBef>
            </a:pPr>
            <a:r>
              <a:rPr lang="en-US"/>
              <a:t>EDA &amp; Feature Engineering</a:t>
            </a:r>
          </a:p>
        </p:txBody>
      </p:sp>
    </p:spTree>
    <p:extLst>
      <p:ext uri="{BB962C8B-B14F-4D97-AF65-F5344CB8AC3E}">
        <p14:creationId xmlns:p14="http://schemas.microsoft.com/office/powerpoint/2010/main" val="4113906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close up of a logo&#10;&#10;Description generated with high confidence">
            <a:extLst>
              <a:ext uri="{FF2B5EF4-FFF2-40B4-BE49-F238E27FC236}">
                <a16:creationId xmlns:a16="http://schemas.microsoft.com/office/drawing/2014/main" id="{A979E4A5-AB05-464D-9E71-7B1D62F60117}"/>
              </a:ext>
            </a:extLst>
          </p:cNvPr>
          <p:cNvPicPr>
            <a:picLocks noChangeAspect="1"/>
          </p:cNvPicPr>
          <p:nvPr/>
        </p:nvPicPr>
        <p:blipFill>
          <a:blip r:embed="rId3"/>
          <a:stretch>
            <a:fillRect/>
          </a:stretch>
        </p:blipFill>
        <p:spPr>
          <a:xfrm>
            <a:off x="235745" y="1477784"/>
            <a:ext cx="9124948" cy="4962088"/>
          </a:xfrm>
          <a:prstGeom prst="rect">
            <a:avLst/>
          </a:prstGeom>
        </p:spPr>
      </p:pic>
      <p:sp>
        <p:nvSpPr>
          <p:cNvPr id="4" name="Text Placeholder 3">
            <a:extLst>
              <a:ext uri="{FF2B5EF4-FFF2-40B4-BE49-F238E27FC236}">
                <a16:creationId xmlns:a16="http://schemas.microsoft.com/office/drawing/2014/main" id="{B3F4D2C4-52C7-44E8-8CC5-58082D718E9A}"/>
              </a:ext>
            </a:extLst>
          </p:cNvPr>
          <p:cNvSpPr>
            <a:spLocks noGrp="1"/>
          </p:cNvSpPr>
          <p:nvPr>
            <p:ph type="body" idx="1"/>
          </p:nvPr>
        </p:nvSpPr>
        <p:spPr/>
        <p:txBody>
          <a:bodyPr/>
          <a:lstStyle/>
          <a:p>
            <a:endParaRPr lang="en-US">
              <a:solidFill>
                <a:srgbClr val="ED7D31"/>
              </a:solidFill>
            </a:endParaRPr>
          </a:p>
          <a:p>
            <a:endParaRPr lang="en-US"/>
          </a:p>
          <a:p>
            <a:endParaRPr lang="en-US"/>
          </a:p>
          <a:p>
            <a:endParaRPr lang="en-US"/>
          </a:p>
        </p:txBody>
      </p:sp>
      <p:sp>
        <p:nvSpPr>
          <p:cNvPr id="5" name="Slide Number Placeholder 4">
            <a:extLst>
              <a:ext uri="{FF2B5EF4-FFF2-40B4-BE49-F238E27FC236}">
                <a16:creationId xmlns:a16="http://schemas.microsoft.com/office/drawing/2014/main" id="{D8FF4EC4-5CE4-4BEF-8E08-B4E5ED1829D4}"/>
              </a:ext>
            </a:extLst>
          </p:cNvPr>
          <p:cNvSpPr>
            <a:spLocks noGrp="1"/>
          </p:cNvSpPr>
          <p:nvPr>
            <p:ph type="sldNum" idx="12"/>
          </p:nvPr>
        </p:nvSpPr>
        <p:spPr/>
        <p:txBody>
          <a:bodyPr/>
          <a:lstStyle/>
          <a:p>
            <a:fld id="{00000000-1234-1234-1234-123412341234}" type="slidenum">
              <a:rPr lang="en-US"/>
              <a:t>36</a:t>
            </a:fld>
            <a:endParaRPr lang="en-US"/>
          </a:p>
        </p:txBody>
      </p:sp>
      <p:sp>
        <p:nvSpPr>
          <p:cNvPr id="8" name="TextBox 7">
            <a:extLst>
              <a:ext uri="{FF2B5EF4-FFF2-40B4-BE49-F238E27FC236}">
                <a16:creationId xmlns:a16="http://schemas.microsoft.com/office/drawing/2014/main" id="{0ACEEC4C-CB03-42CD-9B9B-A952E036114F}"/>
              </a:ext>
            </a:extLst>
          </p:cNvPr>
          <p:cNvSpPr txBox="1"/>
          <p:nvPr/>
        </p:nvSpPr>
        <p:spPr>
          <a:xfrm>
            <a:off x="8359688" y="206201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BID: unique identifier of a bank</a:t>
            </a:r>
          </a:p>
        </p:txBody>
      </p:sp>
      <p:sp>
        <p:nvSpPr>
          <p:cNvPr id="12" name="TextBox 11">
            <a:extLst>
              <a:ext uri="{FF2B5EF4-FFF2-40B4-BE49-F238E27FC236}">
                <a16:creationId xmlns:a16="http://schemas.microsoft.com/office/drawing/2014/main" id="{B1AA52E1-4A25-45F2-AA3C-9C40B54333D9}"/>
              </a:ext>
            </a:extLst>
          </p:cNvPr>
          <p:cNvSpPr txBox="1"/>
          <p:nvPr/>
        </p:nvSpPr>
        <p:spPr>
          <a:xfrm>
            <a:off x="8540957" y="2814587"/>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BIN: initial 4-6 digits on credit cards</a:t>
            </a:r>
          </a:p>
        </p:txBody>
      </p:sp>
      <p:sp>
        <p:nvSpPr>
          <p:cNvPr id="14" name="TextBox 13">
            <a:extLst>
              <a:ext uri="{FF2B5EF4-FFF2-40B4-BE49-F238E27FC236}">
                <a16:creationId xmlns:a16="http://schemas.microsoft.com/office/drawing/2014/main" id="{F9F16E56-7346-45E5-AE3B-B584D4A68FD4}"/>
              </a:ext>
            </a:extLst>
          </p:cNvPr>
          <p:cNvSpPr txBox="1"/>
          <p:nvPr/>
        </p:nvSpPr>
        <p:spPr>
          <a:xfrm>
            <a:off x="8362363" y="514359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CITY</a:t>
            </a:r>
          </a:p>
        </p:txBody>
      </p:sp>
      <p:sp>
        <p:nvSpPr>
          <p:cNvPr id="16" name="TextBox 15">
            <a:extLst>
              <a:ext uri="{FF2B5EF4-FFF2-40B4-BE49-F238E27FC236}">
                <a16:creationId xmlns:a16="http://schemas.microsoft.com/office/drawing/2014/main" id="{60CAF78C-C781-4A5E-8A67-E7D34C86493D}"/>
              </a:ext>
            </a:extLst>
          </p:cNvPr>
          <p:cNvSpPr txBox="1"/>
          <p:nvPr/>
        </p:nvSpPr>
        <p:spPr>
          <a:xfrm>
            <a:off x="8940820" y="365142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PAN: individual account</a:t>
            </a:r>
          </a:p>
        </p:txBody>
      </p:sp>
      <p:sp>
        <p:nvSpPr>
          <p:cNvPr id="18" name="TextBox 17">
            <a:extLst>
              <a:ext uri="{FF2B5EF4-FFF2-40B4-BE49-F238E27FC236}">
                <a16:creationId xmlns:a16="http://schemas.microsoft.com/office/drawing/2014/main" id="{B1EF1600-587C-477A-B3AF-168712D27E4A}"/>
              </a:ext>
            </a:extLst>
          </p:cNvPr>
          <p:cNvSpPr txBox="1"/>
          <p:nvPr/>
        </p:nvSpPr>
        <p:spPr>
          <a:xfrm>
            <a:off x="8700130" y="4460328"/>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ATM</a:t>
            </a:r>
          </a:p>
        </p:txBody>
      </p:sp>
      <p:sp>
        <p:nvSpPr>
          <p:cNvPr id="19" name="TextBox 18">
            <a:extLst>
              <a:ext uri="{FF2B5EF4-FFF2-40B4-BE49-F238E27FC236}">
                <a16:creationId xmlns:a16="http://schemas.microsoft.com/office/drawing/2014/main" id="{69A171C2-B0EE-47C3-B00E-E86D8CEAC5B3}"/>
              </a:ext>
            </a:extLst>
          </p:cNvPr>
          <p:cNvSpPr txBox="1"/>
          <p:nvPr/>
        </p:nvSpPr>
        <p:spPr>
          <a:xfrm>
            <a:off x="8473911" y="580330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COUNTRY</a:t>
            </a:r>
          </a:p>
        </p:txBody>
      </p:sp>
      <p:sp>
        <p:nvSpPr>
          <p:cNvPr id="13" name="Google Shape;308;p3">
            <a:extLst>
              <a:ext uri="{FF2B5EF4-FFF2-40B4-BE49-F238E27FC236}">
                <a16:creationId xmlns:a16="http://schemas.microsoft.com/office/drawing/2014/main" id="{9EFEB214-B27B-42FB-A8B3-702EA865ACC3}"/>
              </a:ext>
            </a:extLst>
          </p:cNvPr>
          <p:cNvSpPr txBox="1">
            <a:spLocks/>
          </p:cNvSpPr>
          <p:nvPr/>
        </p:nvSpPr>
        <p:spPr>
          <a:xfrm>
            <a:off x="434887" y="158819"/>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37DB9"/>
              </a:buClr>
              <a:buSzPts val="3733"/>
            </a:pPr>
            <a:r>
              <a:rPr lang="en-US" sz="3733" b="1" dirty="0">
                <a:solidFill>
                  <a:srgbClr val="012E8C"/>
                </a:solidFill>
              </a:rPr>
              <a:t>Network Model Structure and Update </a:t>
            </a:r>
            <a:endParaRPr lang="en-US" dirty="0">
              <a:solidFill>
                <a:srgbClr val="012E8C"/>
              </a:solidFill>
            </a:endParaRPr>
          </a:p>
        </p:txBody>
      </p:sp>
    </p:spTree>
    <p:extLst>
      <p:ext uri="{BB962C8B-B14F-4D97-AF65-F5344CB8AC3E}">
        <p14:creationId xmlns:p14="http://schemas.microsoft.com/office/powerpoint/2010/main" val="2251112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34A89-FF31-4F8E-BB50-F9F41848E568}"/>
              </a:ext>
            </a:extLst>
          </p:cNvPr>
          <p:cNvSpPr>
            <a:spLocks noGrp="1"/>
          </p:cNvSpPr>
          <p:nvPr>
            <p:ph type="body" idx="1"/>
          </p:nvPr>
        </p:nvSpPr>
        <p:spPr>
          <a:xfrm>
            <a:off x="587287" y="1515651"/>
            <a:ext cx="5181600" cy="4840168"/>
          </a:xfrm>
        </p:spPr>
        <p:txBody>
          <a:bodyPr>
            <a:normAutofit fontScale="85000" lnSpcReduction="20000"/>
          </a:bodyPr>
          <a:lstStyle/>
          <a:p>
            <a:pPr marL="628650" indent="-514350">
              <a:buAutoNum type="arabicPeriod"/>
            </a:pPr>
            <a:r>
              <a:rPr lang="en-US">
                <a:solidFill>
                  <a:srgbClr val="002060"/>
                </a:solidFill>
              </a:rPr>
              <a:t>Develop baseline metrics such as average connections, transaction amount, and prediction scores for each node, representing entities at different levels of the hierarchical network</a:t>
            </a:r>
            <a:endParaRPr lang="en-US"/>
          </a:p>
          <a:p>
            <a:pPr marL="628650" indent="-514350">
              <a:buAutoNum type="arabicPeriod"/>
            </a:pPr>
            <a:r>
              <a:rPr lang="en-US" dirty="0">
                <a:solidFill>
                  <a:srgbClr val="002060"/>
                </a:solidFill>
              </a:rPr>
              <a:t>When a new transaction comes in, calculate node metrics </a:t>
            </a:r>
          </a:p>
          <a:p>
            <a:pPr marL="628650" indent="-514350">
              <a:buAutoNum type="arabicPeriod"/>
            </a:pPr>
            <a:r>
              <a:rPr lang="en-US" dirty="0">
                <a:solidFill>
                  <a:srgbClr val="002060"/>
                </a:solidFill>
              </a:rPr>
              <a:t>Calculate Risk Value for node using both the baseline and individual metrics</a:t>
            </a:r>
          </a:p>
          <a:p>
            <a:pPr marL="628650" indent="-514350">
              <a:buAutoNum type="arabicPeriod"/>
            </a:pPr>
            <a:r>
              <a:rPr lang="en-US" dirty="0">
                <a:solidFill>
                  <a:srgbClr val="002060"/>
                </a:solidFill>
              </a:rPr>
              <a:t>Based on a unique threshold for the Risk Value for each type of node, send out an alert to stakeholders to block at risk nodes </a:t>
            </a:r>
          </a:p>
          <a:p>
            <a:endParaRPr lang="en-US" dirty="0">
              <a:solidFill>
                <a:srgbClr val="002060"/>
              </a:solidFill>
            </a:endParaRPr>
          </a:p>
        </p:txBody>
      </p:sp>
      <p:sp>
        <p:nvSpPr>
          <p:cNvPr id="4" name="Text Placeholder 3">
            <a:extLst>
              <a:ext uri="{FF2B5EF4-FFF2-40B4-BE49-F238E27FC236}">
                <a16:creationId xmlns:a16="http://schemas.microsoft.com/office/drawing/2014/main" id="{B3F4D2C4-52C7-44E8-8CC5-58082D718E9A}"/>
              </a:ext>
            </a:extLst>
          </p:cNvPr>
          <p:cNvSpPr>
            <a:spLocks noGrp="1"/>
          </p:cNvSpPr>
          <p:nvPr>
            <p:ph type="body" idx="2"/>
          </p:nvPr>
        </p:nvSpPr>
        <p:spPr/>
        <p:txBody>
          <a:bodyPr>
            <a:normAutofit/>
          </a:bodyPr>
          <a:lstStyle/>
          <a:p>
            <a:endParaRPr lang="en-US">
              <a:solidFill>
                <a:srgbClr val="ED7D31"/>
              </a:solidFill>
            </a:endParaRPr>
          </a:p>
          <a:p>
            <a:endParaRPr lang="en-US"/>
          </a:p>
          <a:p>
            <a:endParaRPr lang="en-US"/>
          </a:p>
          <a:p>
            <a:endParaRPr lang="en-US"/>
          </a:p>
        </p:txBody>
      </p:sp>
      <p:sp>
        <p:nvSpPr>
          <p:cNvPr id="5" name="Slide Number Placeholder 4">
            <a:extLst>
              <a:ext uri="{FF2B5EF4-FFF2-40B4-BE49-F238E27FC236}">
                <a16:creationId xmlns:a16="http://schemas.microsoft.com/office/drawing/2014/main" id="{D8FF4EC4-5CE4-4BEF-8E08-B4E5ED1829D4}"/>
              </a:ext>
            </a:extLst>
          </p:cNvPr>
          <p:cNvSpPr>
            <a:spLocks noGrp="1"/>
          </p:cNvSpPr>
          <p:nvPr>
            <p:ph type="sldNum" idx="12"/>
          </p:nvPr>
        </p:nvSpPr>
        <p:spPr/>
        <p:txBody>
          <a:bodyPr/>
          <a:lstStyle/>
          <a:p>
            <a:fld id="{00000000-1234-1234-1234-123412341234}" type="slidenum">
              <a:rPr lang="en-US"/>
              <a:t>37</a:t>
            </a:fld>
            <a:endParaRPr lang="en-US"/>
          </a:p>
        </p:txBody>
      </p:sp>
      <p:pic>
        <p:nvPicPr>
          <p:cNvPr id="6" name="Picture 5" descr="A close up of a logo&#10;&#10;Description generated with high confidence">
            <a:extLst>
              <a:ext uri="{FF2B5EF4-FFF2-40B4-BE49-F238E27FC236}">
                <a16:creationId xmlns:a16="http://schemas.microsoft.com/office/drawing/2014/main" id="{77402FB2-E45C-4CB2-ADE8-EC41512D373A}"/>
              </a:ext>
            </a:extLst>
          </p:cNvPr>
          <p:cNvPicPr>
            <a:picLocks noChangeAspect="1"/>
          </p:cNvPicPr>
          <p:nvPr/>
        </p:nvPicPr>
        <p:blipFill>
          <a:blip r:embed="rId3"/>
          <a:stretch>
            <a:fillRect/>
          </a:stretch>
        </p:blipFill>
        <p:spPr>
          <a:xfrm>
            <a:off x="6159999" y="1515651"/>
            <a:ext cx="3734014" cy="5054876"/>
          </a:xfrm>
          <a:prstGeom prst="rect">
            <a:avLst/>
          </a:prstGeom>
        </p:spPr>
      </p:pic>
      <p:sp>
        <p:nvSpPr>
          <p:cNvPr id="8" name="TextBox 7">
            <a:extLst>
              <a:ext uri="{FF2B5EF4-FFF2-40B4-BE49-F238E27FC236}">
                <a16:creationId xmlns:a16="http://schemas.microsoft.com/office/drawing/2014/main" id="{0ACEEC4C-CB03-42CD-9B9B-A952E036114F}"/>
              </a:ext>
            </a:extLst>
          </p:cNvPr>
          <p:cNvSpPr txBox="1"/>
          <p:nvPr/>
        </p:nvSpPr>
        <p:spPr>
          <a:xfrm>
            <a:off x="9062157" y="2145358"/>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BID: unique identifier of a bank</a:t>
            </a:r>
          </a:p>
        </p:txBody>
      </p:sp>
      <p:sp>
        <p:nvSpPr>
          <p:cNvPr id="12" name="TextBox 11">
            <a:extLst>
              <a:ext uri="{FF2B5EF4-FFF2-40B4-BE49-F238E27FC236}">
                <a16:creationId xmlns:a16="http://schemas.microsoft.com/office/drawing/2014/main" id="{B1AA52E1-4A25-45F2-AA3C-9C40B54333D9}"/>
              </a:ext>
            </a:extLst>
          </p:cNvPr>
          <p:cNvSpPr txBox="1"/>
          <p:nvPr/>
        </p:nvSpPr>
        <p:spPr>
          <a:xfrm>
            <a:off x="9207707" y="2886024"/>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BIN: initial 4-6 digits on credit cards</a:t>
            </a:r>
          </a:p>
        </p:txBody>
      </p:sp>
      <p:sp>
        <p:nvSpPr>
          <p:cNvPr id="14" name="TextBox 13">
            <a:extLst>
              <a:ext uri="{FF2B5EF4-FFF2-40B4-BE49-F238E27FC236}">
                <a16:creationId xmlns:a16="http://schemas.microsoft.com/office/drawing/2014/main" id="{F9F16E56-7346-45E5-AE3B-B584D4A68FD4}"/>
              </a:ext>
            </a:extLst>
          </p:cNvPr>
          <p:cNvSpPr txBox="1"/>
          <p:nvPr/>
        </p:nvSpPr>
        <p:spPr>
          <a:xfrm>
            <a:off x="9207707" y="538171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CITY</a:t>
            </a:r>
          </a:p>
        </p:txBody>
      </p:sp>
      <p:sp>
        <p:nvSpPr>
          <p:cNvPr id="16" name="TextBox 15">
            <a:extLst>
              <a:ext uri="{FF2B5EF4-FFF2-40B4-BE49-F238E27FC236}">
                <a16:creationId xmlns:a16="http://schemas.microsoft.com/office/drawing/2014/main" id="{60CAF78C-C781-4A5E-8A67-E7D34C86493D}"/>
              </a:ext>
            </a:extLst>
          </p:cNvPr>
          <p:cNvSpPr txBox="1"/>
          <p:nvPr/>
        </p:nvSpPr>
        <p:spPr>
          <a:xfrm>
            <a:off x="9738539" y="388955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PAN: individual account</a:t>
            </a:r>
          </a:p>
        </p:txBody>
      </p:sp>
      <p:sp>
        <p:nvSpPr>
          <p:cNvPr id="18" name="TextBox 17">
            <a:extLst>
              <a:ext uri="{FF2B5EF4-FFF2-40B4-BE49-F238E27FC236}">
                <a16:creationId xmlns:a16="http://schemas.microsoft.com/office/drawing/2014/main" id="{B1EF1600-587C-477A-B3AF-168712D27E4A}"/>
              </a:ext>
            </a:extLst>
          </p:cNvPr>
          <p:cNvSpPr txBox="1"/>
          <p:nvPr/>
        </p:nvSpPr>
        <p:spPr>
          <a:xfrm>
            <a:off x="9485942" y="463892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ATM</a:t>
            </a:r>
          </a:p>
        </p:txBody>
      </p:sp>
      <p:sp>
        <p:nvSpPr>
          <p:cNvPr id="19" name="TextBox 18">
            <a:extLst>
              <a:ext uri="{FF2B5EF4-FFF2-40B4-BE49-F238E27FC236}">
                <a16:creationId xmlns:a16="http://schemas.microsoft.com/office/drawing/2014/main" id="{69A171C2-B0EE-47C3-B00E-E86D8CEAC5B3}"/>
              </a:ext>
            </a:extLst>
          </p:cNvPr>
          <p:cNvSpPr txBox="1"/>
          <p:nvPr/>
        </p:nvSpPr>
        <p:spPr>
          <a:xfrm>
            <a:off x="9485942" y="598189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COUNTRY</a:t>
            </a:r>
          </a:p>
        </p:txBody>
      </p:sp>
      <p:sp>
        <p:nvSpPr>
          <p:cNvPr id="13" name="Google Shape;308;p3">
            <a:extLst>
              <a:ext uri="{FF2B5EF4-FFF2-40B4-BE49-F238E27FC236}">
                <a16:creationId xmlns:a16="http://schemas.microsoft.com/office/drawing/2014/main" id="{5151B060-3DB7-4BA9-B350-59E6EA566901}"/>
              </a:ext>
            </a:extLst>
          </p:cNvPr>
          <p:cNvSpPr txBox="1">
            <a:spLocks/>
          </p:cNvSpPr>
          <p:nvPr/>
        </p:nvSpPr>
        <p:spPr>
          <a:xfrm>
            <a:off x="434887" y="158819"/>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37DB9"/>
              </a:buClr>
              <a:buSzPts val="3733"/>
            </a:pPr>
            <a:r>
              <a:rPr lang="en-US" sz="3733" b="1" dirty="0">
                <a:solidFill>
                  <a:srgbClr val="012E8C"/>
                </a:solidFill>
              </a:rPr>
              <a:t>Network Model Overview </a:t>
            </a:r>
            <a:endParaRPr lang="en-US" dirty="0">
              <a:solidFill>
                <a:srgbClr val="012E8C"/>
              </a:solidFill>
            </a:endParaRPr>
          </a:p>
        </p:txBody>
      </p:sp>
    </p:spTree>
    <p:extLst>
      <p:ext uri="{BB962C8B-B14F-4D97-AF65-F5344CB8AC3E}">
        <p14:creationId xmlns:p14="http://schemas.microsoft.com/office/powerpoint/2010/main" val="100614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34A89-FF31-4F8E-BB50-F9F41848E568}"/>
              </a:ext>
            </a:extLst>
          </p:cNvPr>
          <p:cNvSpPr>
            <a:spLocks noGrp="1"/>
          </p:cNvSpPr>
          <p:nvPr>
            <p:ph type="body" idx="1"/>
          </p:nvPr>
        </p:nvSpPr>
        <p:spPr>
          <a:xfrm>
            <a:off x="838200" y="3349625"/>
            <a:ext cx="10228052" cy="2827338"/>
          </a:xfrm>
        </p:spPr>
        <p:txBody>
          <a:bodyPr>
            <a:normAutofit/>
          </a:bodyPr>
          <a:lstStyle/>
          <a:p>
            <a:endParaRPr lang="en-US">
              <a:solidFill>
                <a:srgbClr val="002060"/>
              </a:solidFill>
            </a:endParaRPr>
          </a:p>
          <a:p>
            <a:endParaRPr lang="en-US">
              <a:solidFill>
                <a:srgbClr val="002060"/>
              </a:solidFill>
            </a:endParaRPr>
          </a:p>
        </p:txBody>
      </p:sp>
      <p:sp>
        <p:nvSpPr>
          <p:cNvPr id="4" name="Text Placeholder 3">
            <a:extLst>
              <a:ext uri="{FF2B5EF4-FFF2-40B4-BE49-F238E27FC236}">
                <a16:creationId xmlns:a16="http://schemas.microsoft.com/office/drawing/2014/main" id="{B3F4D2C4-52C7-44E8-8CC5-58082D718E9A}"/>
              </a:ext>
            </a:extLst>
          </p:cNvPr>
          <p:cNvSpPr>
            <a:spLocks noGrp="1"/>
          </p:cNvSpPr>
          <p:nvPr>
            <p:ph type="body" idx="2"/>
          </p:nvPr>
        </p:nvSpPr>
        <p:spPr/>
        <p:txBody>
          <a:bodyPr/>
          <a:lstStyle/>
          <a:p>
            <a:endParaRPr lang="en-US">
              <a:solidFill>
                <a:srgbClr val="ED7D31"/>
              </a:solidFill>
            </a:endParaRPr>
          </a:p>
          <a:p>
            <a:endParaRPr lang="en-US"/>
          </a:p>
          <a:p>
            <a:endParaRPr lang="en-US"/>
          </a:p>
          <a:p>
            <a:endParaRPr lang="en-US"/>
          </a:p>
        </p:txBody>
      </p:sp>
      <p:sp>
        <p:nvSpPr>
          <p:cNvPr id="5" name="Text Placeholder 2">
            <a:extLst>
              <a:ext uri="{FF2B5EF4-FFF2-40B4-BE49-F238E27FC236}">
                <a16:creationId xmlns:a16="http://schemas.microsoft.com/office/drawing/2014/main" id="{3DADD02F-2E1D-43D3-8CA9-A9C8E94B2D00}"/>
              </a:ext>
            </a:extLst>
          </p:cNvPr>
          <p:cNvSpPr txBox="1">
            <a:spLocks/>
          </p:cNvSpPr>
          <p:nvPr/>
        </p:nvSpPr>
        <p:spPr>
          <a:xfrm>
            <a:off x="6686951" y="1542537"/>
            <a:ext cx="4737776" cy="2690022"/>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002060"/>
                </a:solidFill>
              </a:rPr>
              <a:t>Baseline is calculated over a month of transactions</a:t>
            </a:r>
          </a:p>
          <a:p>
            <a:r>
              <a:rPr lang="en-US">
                <a:solidFill>
                  <a:srgbClr val="002060"/>
                </a:solidFill>
              </a:rPr>
              <a:t>Current network is refreshed each hour</a:t>
            </a:r>
            <a:endParaRPr lang="en-US"/>
          </a:p>
          <a:p>
            <a:r>
              <a:rPr lang="en-US">
                <a:solidFill>
                  <a:srgbClr val="002060"/>
                </a:solidFill>
              </a:rPr>
              <a:t>Risk value is composed of a combination of variables in table</a:t>
            </a:r>
          </a:p>
          <a:p>
            <a:r>
              <a:rPr lang="en-US">
                <a:solidFill>
                  <a:srgbClr val="002060"/>
                </a:solidFill>
              </a:rPr>
              <a:t>Each node level will have a different threshold </a:t>
            </a:r>
          </a:p>
        </p:txBody>
      </p:sp>
      <p:pic>
        <p:nvPicPr>
          <p:cNvPr id="6" name="Picture 6" descr="A picture containing drawing&#10;&#10;Description generated with very high confidence">
            <a:extLst>
              <a:ext uri="{FF2B5EF4-FFF2-40B4-BE49-F238E27FC236}">
                <a16:creationId xmlns:a16="http://schemas.microsoft.com/office/drawing/2014/main" id="{A2ED6288-0E9E-4473-8D42-39E5CE2D5AD8}"/>
              </a:ext>
            </a:extLst>
          </p:cNvPr>
          <p:cNvPicPr>
            <a:picLocks noChangeAspect="1"/>
          </p:cNvPicPr>
          <p:nvPr/>
        </p:nvPicPr>
        <p:blipFill>
          <a:blip r:embed="rId3"/>
          <a:stretch>
            <a:fillRect/>
          </a:stretch>
        </p:blipFill>
        <p:spPr>
          <a:xfrm>
            <a:off x="966304" y="1437033"/>
            <a:ext cx="2286000" cy="2857500"/>
          </a:xfrm>
          <a:prstGeom prst="rect">
            <a:avLst/>
          </a:prstGeom>
        </p:spPr>
      </p:pic>
      <p:pic>
        <p:nvPicPr>
          <p:cNvPr id="8" name="Picture 8" descr="A picture containing drawing&#10;&#10;Description generated with very high confidence">
            <a:extLst>
              <a:ext uri="{FF2B5EF4-FFF2-40B4-BE49-F238E27FC236}">
                <a16:creationId xmlns:a16="http://schemas.microsoft.com/office/drawing/2014/main" id="{6DF49BB7-ABB5-4B90-BF47-D929F258DCCE}"/>
              </a:ext>
            </a:extLst>
          </p:cNvPr>
          <p:cNvPicPr>
            <a:picLocks noChangeAspect="1"/>
          </p:cNvPicPr>
          <p:nvPr/>
        </p:nvPicPr>
        <p:blipFill>
          <a:blip r:embed="rId4"/>
          <a:stretch>
            <a:fillRect/>
          </a:stretch>
        </p:blipFill>
        <p:spPr>
          <a:xfrm>
            <a:off x="3578432" y="1324665"/>
            <a:ext cx="2428875" cy="2971800"/>
          </a:xfrm>
          <a:prstGeom prst="rect">
            <a:avLst/>
          </a:prstGeom>
        </p:spPr>
      </p:pic>
      <p:graphicFrame>
        <p:nvGraphicFramePr>
          <p:cNvPr id="12" name="Table 12">
            <a:extLst>
              <a:ext uri="{FF2B5EF4-FFF2-40B4-BE49-F238E27FC236}">
                <a16:creationId xmlns:a16="http://schemas.microsoft.com/office/drawing/2014/main" id="{CC85240B-3F1C-43C5-9624-A1696E1761C8}"/>
              </a:ext>
            </a:extLst>
          </p:cNvPr>
          <p:cNvGraphicFramePr>
            <a:graphicFrameLocks noGrp="1"/>
          </p:cNvGraphicFramePr>
          <p:nvPr>
            <p:extLst>
              <p:ext uri="{D42A27DB-BD31-4B8C-83A1-F6EECF244321}">
                <p14:modId xmlns:p14="http://schemas.microsoft.com/office/powerpoint/2010/main" val="1400070947"/>
              </p:ext>
            </p:extLst>
          </p:nvPr>
        </p:nvGraphicFramePr>
        <p:xfrm>
          <a:off x="331304" y="4781826"/>
          <a:ext cx="11355368" cy="1768984"/>
        </p:xfrm>
        <a:graphic>
          <a:graphicData uri="http://schemas.openxmlformats.org/drawingml/2006/table">
            <a:tbl>
              <a:tblPr firstRow="1" bandRow="1">
                <a:tableStyleId>{21E4AEA4-8DFA-4A89-87EB-49C32662AFE0}</a:tableStyleId>
              </a:tblPr>
              <a:tblGrid>
                <a:gridCol w="1419421">
                  <a:extLst>
                    <a:ext uri="{9D8B030D-6E8A-4147-A177-3AD203B41FA5}">
                      <a16:colId xmlns:a16="http://schemas.microsoft.com/office/drawing/2014/main" val="2551281784"/>
                    </a:ext>
                  </a:extLst>
                </a:gridCol>
                <a:gridCol w="1419421">
                  <a:extLst>
                    <a:ext uri="{9D8B030D-6E8A-4147-A177-3AD203B41FA5}">
                      <a16:colId xmlns:a16="http://schemas.microsoft.com/office/drawing/2014/main" val="1912328311"/>
                    </a:ext>
                  </a:extLst>
                </a:gridCol>
                <a:gridCol w="1419421">
                  <a:extLst>
                    <a:ext uri="{9D8B030D-6E8A-4147-A177-3AD203B41FA5}">
                      <a16:colId xmlns:a16="http://schemas.microsoft.com/office/drawing/2014/main" val="327103430"/>
                    </a:ext>
                  </a:extLst>
                </a:gridCol>
                <a:gridCol w="1419421">
                  <a:extLst>
                    <a:ext uri="{9D8B030D-6E8A-4147-A177-3AD203B41FA5}">
                      <a16:colId xmlns:a16="http://schemas.microsoft.com/office/drawing/2014/main" val="1716841080"/>
                    </a:ext>
                  </a:extLst>
                </a:gridCol>
                <a:gridCol w="1419421">
                  <a:extLst>
                    <a:ext uri="{9D8B030D-6E8A-4147-A177-3AD203B41FA5}">
                      <a16:colId xmlns:a16="http://schemas.microsoft.com/office/drawing/2014/main" val="3334235961"/>
                    </a:ext>
                  </a:extLst>
                </a:gridCol>
                <a:gridCol w="1419421">
                  <a:extLst>
                    <a:ext uri="{9D8B030D-6E8A-4147-A177-3AD203B41FA5}">
                      <a16:colId xmlns:a16="http://schemas.microsoft.com/office/drawing/2014/main" val="3538867481"/>
                    </a:ext>
                  </a:extLst>
                </a:gridCol>
                <a:gridCol w="1419421">
                  <a:extLst>
                    <a:ext uri="{9D8B030D-6E8A-4147-A177-3AD203B41FA5}">
                      <a16:colId xmlns:a16="http://schemas.microsoft.com/office/drawing/2014/main" val="2806721895"/>
                    </a:ext>
                  </a:extLst>
                </a:gridCol>
                <a:gridCol w="1419421">
                  <a:extLst>
                    <a:ext uri="{9D8B030D-6E8A-4147-A177-3AD203B41FA5}">
                      <a16:colId xmlns:a16="http://schemas.microsoft.com/office/drawing/2014/main" val="1490752560"/>
                    </a:ext>
                  </a:extLst>
                </a:gridCol>
              </a:tblGrid>
              <a:tr h="518732">
                <a:tc>
                  <a:txBody>
                    <a:bodyPr/>
                    <a:lstStyle/>
                    <a:p>
                      <a:endParaRPr lang="en-US"/>
                    </a:p>
                  </a:txBody>
                  <a:tcPr/>
                </a:tc>
                <a:tc>
                  <a:txBody>
                    <a:bodyPr/>
                    <a:lstStyle/>
                    <a:p>
                      <a:pPr lvl="0">
                        <a:buNone/>
                      </a:pPr>
                      <a:r>
                        <a:rPr lang="en-US"/>
                        <a:t>Node</a:t>
                      </a:r>
                    </a:p>
                  </a:txBody>
                  <a:tcPr/>
                </a:tc>
                <a:tc>
                  <a:txBody>
                    <a:bodyPr/>
                    <a:lstStyle/>
                    <a:p>
                      <a:r>
                        <a:rPr lang="en-US"/>
                        <a:t>Number of Transactions</a:t>
                      </a:r>
                    </a:p>
                  </a:txBody>
                  <a:tcPr/>
                </a:tc>
                <a:tc>
                  <a:txBody>
                    <a:bodyPr/>
                    <a:lstStyle/>
                    <a:p>
                      <a:r>
                        <a:rPr lang="en-US"/>
                        <a:t>Transaction Amount</a:t>
                      </a:r>
                    </a:p>
                  </a:txBody>
                  <a:tcPr/>
                </a:tc>
                <a:tc>
                  <a:txBody>
                    <a:bodyPr/>
                    <a:lstStyle/>
                    <a:p>
                      <a:r>
                        <a:rPr lang="en-US"/>
                        <a:t>Average Prediction Score</a:t>
                      </a:r>
                    </a:p>
                  </a:txBody>
                  <a:tcPr/>
                </a:tc>
                <a:tc>
                  <a:txBody>
                    <a:bodyPr/>
                    <a:lstStyle/>
                    <a:p>
                      <a:r>
                        <a:rPr lang="en-US"/>
                        <a:t>Number of Connections</a:t>
                      </a:r>
                    </a:p>
                  </a:txBody>
                  <a:tcPr/>
                </a:tc>
                <a:tc>
                  <a:txBody>
                    <a:bodyPr/>
                    <a:lstStyle/>
                    <a:p>
                      <a:r>
                        <a:rPr lang="en-US"/>
                        <a:t>Risk Value</a:t>
                      </a:r>
                    </a:p>
                  </a:txBody>
                  <a:tcPr/>
                </a:tc>
                <a:tc>
                  <a:txBody>
                    <a:bodyPr/>
                    <a:lstStyle/>
                    <a:p>
                      <a:pPr lvl="0">
                        <a:buNone/>
                      </a:pPr>
                      <a:r>
                        <a:rPr lang="en-US"/>
                        <a:t>Threshold</a:t>
                      </a:r>
                    </a:p>
                  </a:txBody>
                  <a:tcPr/>
                </a:tc>
                <a:extLst>
                  <a:ext uri="{0D108BD9-81ED-4DB2-BD59-A6C34878D82A}">
                    <a16:rowId xmlns:a16="http://schemas.microsoft.com/office/drawing/2014/main" val="3009224679"/>
                  </a:ext>
                </a:extLst>
              </a:tr>
              <a:tr h="518732">
                <a:tc>
                  <a:txBody>
                    <a:bodyPr/>
                    <a:lstStyle/>
                    <a:p>
                      <a:r>
                        <a:rPr lang="en-US"/>
                        <a:t>Baseline (Average)</a:t>
                      </a:r>
                    </a:p>
                  </a:txBody>
                  <a:tcPr/>
                </a:tc>
                <a:tc>
                  <a:txBody>
                    <a:bodyPr/>
                    <a:lstStyle/>
                    <a:p>
                      <a:pPr lvl="0">
                        <a:buNone/>
                      </a:pPr>
                      <a:r>
                        <a:rPr lang="en-US"/>
                        <a:t>Bid1</a:t>
                      </a:r>
                    </a:p>
                  </a:txBody>
                  <a:tcPr/>
                </a:tc>
                <a:tc>
                  <a:txBody>
                    <a:bodyPr/>
                    <a:lstStyle/>
                    <a:p>
                      <a:r>
                        <a:rPr lang="en-US"/>
                        <a:t>4</a:t>
                      </a:r>
                    </a:p>
                  </a:txBody>
                  <a:tcPr/>
                </a:tc>
                <a:tc>
                  <a:txBody>
                    <a:bodyPr/>
                    <a:lstStyle/>
                    <a:p>
                      <a:r>
                        <a:rPr lang="en-US"/>
                        <a:t>500</a:t>
                      </a:r>
                    </a:p>
                  </a:txBody>
                  <a:tcPr/>
                </a:tc>
                <a:tc>
                  <a:txBody>
                    <a:bodyPr/>
                    <a:lstStyle/>
                    <a:p>
                      <a:r>
                        <a:rPr lang="en-US"/>
                        <a:t>.001</a:t>
                      </a:r>
                    </a:p>
                  </a:txBody>
                  <a:tcPr/>
                </a:tc>
                <a:tc>
                  <a:txBody>
                    <a:bodyPr/>
                    <a:lstStyle/>
                    <a:p>
                      <a:r>
                        <a:rPr lang="en-US"/>
                        <a:t>1</a:t>
                      </a:r>
                    </a:p>
                  </a:txBody>
                  <a:tcPr/>
                </a:tc>
                <a:tc>
                  <a:txBody>
                    <a:bodyPr/>
                    <a:lstStyle/>
                    <a:p>
                      <a:r>
                        <a:rPr lang="en-US"/>
                        <a:t>NA</a:t>
                      </a:r>
                    </a:p>
                  </a:txBody>
                  <a:tcPr/>
                </a:tc>
                <a:tc>
                  <a:txBody>
                    <a:bodyPr/>
                    <a:lstStyle/>
                    <a:p>
                      <a:pPr lvl="0">
                        <a:buNone/>
                      </a:pPr>
                      <a:r>
                        <a:rPr lang="en-US"/>
                        <a:t>50</a:t>
                      </a:r>
                    </a:p>
                  </a:txBody>
                  <a:tcPr/>
                </a:tc>
                <a:extLst>
                  <a:ext uri="{0D108BD9-81ED-4DB2-BD59-A6C34878D82A}">
                    <a16:rowId xmlns:a16="http://schemas.microsoft.com/office/drawing/2014/main" val="1308611259"/>
                  </a:ext>
                </a:extLst>
              </a:tr>
              <a:tr h="518732">
                <a:tc>
                  <a:txBody>
                    <a:bodyPr/>
                    <a:lstStyle/>
                    <a:p>
                      <a:r>
                        <a:rPr lang="en-US"/>
                        <a:t>Current</a:t>
                      </a:r>
                    </a:p>
                  </a:txBody>
                  <a:tcPr/>
                </a:tc>
                <a:tc>
                  <a:txBody>
                    <a:bodyPr/>
                    <a:lstStyle/>
                    <a:p>
                      <a:pPr lvl="0">
                        <a:buNone/>
                      </a:pPr>
                      <a:r>
                        <a:rPr lang="en-US"/>
                        <a:t>Bid1</a:t>
                      </a:r>
                    </a:p>
                  </a:txBody>
                  <a:tcPr/>
                </a:tc>
                <a:tc>
                  <a:txBody>
                    <a:bodyPr/>
                    <a:lstStyle/>
                    <a:p>
                      <a:r>
                        <a:rPr lang="en-US"/>
                        <a:t>120</a:t>
                      </a:r>
                    </a:p>
                  </a:txBody>
                  <a:tcPr/>
                </a:tc>
                <a:tc>
                  <a:txBody>
                    <a:bodyPr/>
                    <a:lstStyle/>
                    <a:p>
                      <a:r>
                        <a:rPr lang="en-US"/>
                        <a:t>20,000</a:t>
                      </a:r>
                    </a:p>
                  </a:txBody>
                  <a:tcPr/>
                </a:tc>
                <a:tc>
                  <a:txBody>
                    <a:bodyPr/>
                    <a:lstStyle/>
                    <a:p>
                      <a:r>
                        <a:rPr lang="en-US"/>
                        <a:t>.25</a:t>
                      </a:r>
                    </a:p>
                  </a:txBody>
                  <a:tcPr/>
                </a:tc>
                <a:tc>
                  <a:txBody>
                    <a:bodyPr/>
                    <a:lstStyle/>
                    <a:p>
                      <a:r>
                        <a:rPr lang="en-US"/>
                        <a:t>1</a:t>
                      </a:r>
                    </a:p>
                  </a:txBody>
                  <a:tcPr/>
                </a:tc>
                <a:tc>
                  <a:txBody>
                    <a:bodyPr/>
                    <a:lstStyle/>
                    <a:p>
                      <a:r>
                        <a:rPr lang="en-US"/>
                        <a:t>88.3</a:t>
                      </a:r>
                    </a:p>
                  </a:txBody>
                  <a:tcPr/>
                </a:tc>
                <a:tc>
                  <a:txBody>
                    <a:bodyPr/>
                    <a:lstStyle/>
                    <a:p>
                      <a:pPr lvl="0">
                        <a:buNone/>
                      </a:pPr>
                      <a:r>
                        <a:rPr lang="en-US"/>
                        <a:t>50</a:t>
                      </a:r>
                    </a:p>
                  </a:txBody>
                  <a:tcPr/>
                </a:tc>
                <a:extLst>
                  <a:ext uri="{0D108BD9-81ED-4DB2-BD59-A6C34878D82A}">
                    <a16:rowId xmlns:a16="http://schemas.microsoft.com/office/drawing/2014/main" val="975587012"/>
                  </a:ext>
                </a:extLst>
              </a:tr>
            </a:tbl>
          </a:graphicData>
        </a:graphic>
      </p:graphicFrame>
      <p:sp>
        <p:nvSpPr>
          <p:cNvPr id="9" name="Google Shape;308;p3">
            <a:extLst>
              <a:ext uri="{FF2B5EF4-FFF2-40B4-BE49-F238E27FC236}">
                <a16:creationId xmlns:a16="http://schemas.microsoft.com/office/drawing/2014/main" id="{9A3EDA74-A998-40DF-BBB9-3B8CB7DFCCD7}"/>
              </a:ext>
            </a:extLst>
          </p:cNvPr>
          <p:cNvSpPr txBox="1">
            <a:spLocks/>
          </p:cNvSpPr>
          <p:nvPr/>
        </p:nvSpPr>
        <p:spPr>
          <a:xfrm>
            <a:off x="434887" y="158819"/>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37DB9"/>
              </a:buClr>
              <a:buSzPts val="3733"/>
            </a:pPr>
            <a:r>
              <a:rPr lang="en-US" sz="3733" b="1" dirty="0">
                <a:solidFill>
                  <a:srgbClr val="012E8C"/>
                </a:solidFill>
              </a:rPr>
              <a:t>Network Model Example  </a:t>
            </a:r>
            <a:endParaRPr lang="en-US" dirty="0">
              <a:solidFill>
                <a:srgbClr val="012E8C"/>
              </a:solidFill>
            </a:endParaRPr>
          </a:p>
        </p:txBody>
      </p:sp>
    </p:spTree>
    <p:extLst>
      <p:ext uri="{BB962C8B-B14F-4D97-AF65-F5344CB8AC3E}">
        <p14:creationId xmlns:p14="http://schemas.microsoft.com/office/powerpoint/2010/main" val="49627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34A89-FF31-4F8E-BB50-F9F41848E568}"/>
              </a:ext>
            </a:extLst>
          </p:cNvPr>
          <p:cNvSpPr>
            <a:spLocks noGrp="1"/>
          </p:cNvSpPr>
          <p:nvPr>
            <p:ph type="body" idx="1"/>
          </p:nvPr>
        </p:nvSpPr>
        <p:spPr>
          <a:xfrm>
            <a:off x="838200" y="3349625"/>
            <a:ext cx="10228052" cy="2827338"/>
          </a:xfrm>
        </p:spPr>
        <p:txBody>
          <a:bodyPr>
            <a:normAutofit/>
          </a:bodyPr>
          <a:lstStyle/>
          <a:p>
            <a:endParaRPr lang="en-US">
              <a:solidFill>
                <a:srgbClr val="002060"/>
              </a:solidFill>
            </a:endParaRPr>
          </a:p>
          <a:p>
            <a:endParaRPr lang="en-US">
              <a:solidFill>
                <a:srgbClr val="002060"/>
              </a:solidFill>
            </a:endParaRPr>
          </a:p>
        </p:txBody>
      </p:sp>
      <p:sp>
        <p:nvSpPr>
          <p:cNvPr id="4" name="Text Placeholder 3">
            <a:extLst>
              <a:ext uri="{FF2B5EF4-FFF2-40B4-BE49-F238E27FC236}">
                <a16:creationId xmlns:a16="http://schemas.microsoft.com/office/drawing/2014/main" id="{B3F4D2C4-52C7-44E8-8CC5-58082D718E9A}"/>
              </a:ext>
            </a:extLst>
          </p:cNvPr>
          <p:cNvSpPr>
            <a:spLocks noGrp="1"/>
          </p:cNvSpPr>
          <p:nvPr>
            <p:ph type="body" idx="2"/>
          </p:nvPr>
        </p:nvSpPr>
        <p:spPr/>
        <p:txBody>
          <a:bodyPr/>
          <a:lstStyle/>
          <a:p>
            <a:endParaRPr lang="en-US">
              <a:solidFill>
                <a:srgbClr val="ED7D31"/>
              </a:solidFill>
            </a:endParaRPr>
          </a:p>
          <a:p>
            <a:endParaRPr lang="en-US"/>
          </a:p>
          <a:p>
            <a:endParaRPr lang="en-US"/>
          </a:p>
          <a:p>
            <a:endParaRPr lang="en-US"/>
          </a:p>
        </p:txBody>
      </p:sp>
      <p:sp>
        <p:nvSpPr>
          <p:cNvPr id="5" name="Text Placeholder 2">
            <a:extLst>
              <a:ext uri="{FF2B5EF4-FFF2-40B4-BE49-F238E27FC236}">
                <a16:creationId xmlns:a16="http://schemas.microsoft.com/office/drawing/2014/main" id="{3DADD02F-2E1D-43D3-8CA9-A9C8E94B2D00}"/>
              </a:ext>
            </a:extLst>
          </p:cNvPr>
          <p:cNvSpPr txBox="1">
            <a:spLocks/>
          </p:cNvSpPr>
          <p:nvPr/>
        </p:nvSpPr>
        <p:spPr>
          <a:xfrm>
            <a:off x="84127" y="1541168"/>
            <a:ext cx="12023746" cy="116602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dirty="0">
                <a:solidFill>
                  <a:srgbClr val="002060"/>
                </a:solidFill>
              </a:rPr>
              <a:t>Risk Value = # of Trans * .3       Tran Amt * .1       Avg </a:t>
            </a:r>
            <a:r>
              <a:rPr lang="en-US" dirty="0" err="1">
                <a:solidFill>
                  <a:srgbClr val="002060"/>
                </a:solidFill>
              </a:rPr>
              <a:t>Pred</a:t>
            </a:r>
            <a:r>
              <a:rPr lang="en-US" dirty="0">
                <a:solidFill>
                  <a:srgbClr val="002060"/>
                </a:solidFill>
              </a:rPr>
              <a:t> * .3      # Connects * .3  </a:t>
            </a:r>
          </a:p>
          <a:p>
            <a:pPr marL="114300" indent="0">
              <a:buNone/>
            </a:pPr>
            <a:r>
              <a:rPr lang="en-US" dirty="0">
                <a:solidFill>
                  <a:srgbClr val="002060"/>
                </a:solidFill>
              </a:rPr>
              <a:t>                      BL # if Trans            BL Tran Amt         BL Avg </a:t>
            </a:r>
            <a:r>
              <a:rPr lang="en-US" dirty="0" err="1">
                <a:solidFill>
                  <a:srgbClr val="002060"/>
                </a:solidFill>
              </a:rPr>
              <a:t>Pred</a:t>
            </a:r>
            <a:r>
              <a:rPr lang="en-US" dirty="0">
                <a:solidFill>
                  <a:srgbClr val="002060"/>
                </a:solidFill>
              </a:rPr>
              <a:t>           BL Connects</a:t>
            </a:r>
          </a:p>
          <a:p>
            <a:pPr marL="114300" indent="0">
              <a:buNone/>
            </a:pPr>
            <a:endParaRPr lang="en-US" dirty="0">
              <a:solidFill>
                <a:srgbClr val="002060"/>
              </a:solidFill>
            </a:endParaRPr>
          </a:p>
          <a:p>
            <a:pPr marL="114300" indent="0">
              <a:buNone/>
            </a:pPr>
            <a:endParaRPr lang="en-US" dirty="0">
              <a:solidFill>
                <a:srgbClr val="002060"/>
              </a:solidFill>
            </a:endParaRPr>
          </a:p>
        </p:txBody>
      </p:sp>
      <p:graphicFrame>
        <p:nvGraphicFramePr>
          <p:cNvPr id="12" name="Table 12">
            <a:extLst>
              <a:ext uri="{FF2B5EF4-FFF2-40B4-BE49-F238E27FC236}">
                <a16:creationId xmlns:a16="http://schemas.microsoft.com/office/drawing/2014/main" id="{CC85240B-3F1C-43C5-9624-A1696E1761C8}"/>
              </a:ext>
            </a:extLst>
          </p:cNvPr>
          <p:cNvGraphicFramePr>
            <a:graphicFrameLocks noGrp="1"/>
          </p:cNvGraphicFramePr>
          <p:nvPr>
            <p:extLst>
              <p:ext uri="{D42A27DB-BD31-4B8C-83A1-F6EECF244321}">
                <p14:modId xmlns:p14="http://schemas.microsoft.com/office/powerpoint/2010/main" val="2178233677"/>
              </p:ext>
            </p:extLst>
          </p:nvPr>
        </p:nvGraphicFramePr>
        <p:xfrm>
          <a:off x="331304" y="4781826"/>
          <a:ext cx="11355368" cy="1768984"/>
        </p:xfrm>
        <a:graphic>
          <a:graphicData uri="http://schemas.openxmlformats.org/drawingml/2006/table">
            <a:tbl>
              <a:tblPr firstRow="1" bandRow="1">
                <a:tableStyleId>{21E4AEA4-8DFA-4A89-87EB-49C32662AFE0}</a:tableStyleId>
              </a:tblPr>
              <a:tblGrid>
                <a:gridCol w="1419421">
                  <a:extLst>
                    <a:ext uri="{9D8B030D-6E8A-4147-A177-3AD203B41FA5}">
                      <a16:colId xmlns:a16="http://schemas.microsoft.com/office/drawing/2014/main" val="2551281784"/>
                    </a:ext>
                  </a:extLst>
                </a:gridCol>
                <a:gridCol w="1419421">
                  <a:extLst>
                    <a:ext uri="{9D8B030D-6E8A-4147-A177-3AD203B41FA5}">
                      <a16:colId xmlns:a16="http://schemas.microsoft.com/office/drawing/2014/main" val="1912328311"/>
                    </a:ext>
                  </a:extLst>
                </a:gridCol>
                <a:gridCol w="1419421">
                  <a:extLst>
                    <a:ext uri="{9D8B030D-6E8A-4147-A177-3AD203B41FA5}">
                      <a16:colId xmlns:a16="http://schemas.microsoft.com/office/drawing/2014/main" val="327103430"/>
                    </a:ext>
                  </a:extLst>
                </a:gridCol>
                <a:gridCol w="1419421">
                  <a:extLst>
                    <a:ext uri="{9D8B030D-6E8A-4147-A177-3AD203B41FA5}">
                      <a16:colId xmlns:a16="http://schemas.microsoft.com/office/drawing/2014/main" val="1716841080"/>
                    </a:ext>
                  </a:extLst>
                </a:gridCol>
                <a:gridCol w="1419421">
                  <a:extLst>
                    <a:ext uri="{9D8B030D-6E8A-4147-A177-3AD203B41FA5}">
                      <a16:colId xmlns:a16="http://schemas.microsoft.com/office/drawing/2014/main" val="3334235961"/>
                    </a:ext>
                  </a:extLst>
                </a:gridCol>
                <a:gridCol w="1419421">
                  <a:extLst>
                    <a:ext uri="{9D8B030D-6E8A-4147-A177-3AD203B41FA5}">
                      <a16:colId xmlns:a16="http://schemas.microsoft.com/office/drawing/2014/main" val="3538867481"/>
                    </a:ext>
                  </a:extLst>
                </a:gridCol>
                <a:gridCol w="1419421">
                  <a:extLst>
                    <a:ext uri="{9D8B030D-6E8A-4147-A177-3AD203B41FA5}">
                      <a16:colId xmlns:a16="http://schemas.microsoft.com/office/drawing/2014/main" val="2806721895"/>
                    </a:ext>
                  </a:extLst>
                </a:gridCol>
                <a:gridCol w="1419421">
                  <a:extLst>
                    <a:ext uri="{9D8B030D-6E8A-4147-A177-3AD203B41FA5}">
                      <a16:colId xmlns:a16="http://schemas.microsoft.com/office/drawing/2014/main" val="1490752560"/>
                    </a:ext>
                  </a:extLst>
                </a:gridCol>
              </a:tblGrid>
              <a:tr h="518732">
                <a:tc>
                  <a:txBody>
                    <a:bodyPr/>
                    <a:lstStyle/>
                    <a:p>
                      <a:endParaRPr lang="en-US"/>
                    </a:p>
                  </a:txBody>
                  <a:tcPr/>
                </a:tc>
                <a:tc>
                  <a:txBody>
                    <a:bodyPr/>
                    <a:lstStyle/>
                    <a:p>
                      <a:pPr lvl="0">
                        <a:buNone/>
                      </a:pPr>
                      <a:r>
                        <a:rPr lang="en-US"/>
                        <a:t>Node</a:t>
                      </a:r>
                    </a:p>
                  </a:txBody>
                  <a:tcPr/>
                </a:tc>
                <a:tc>
                  <a:txBody>
                    <a:bodyPr/>
                    <a:lstStyle/>
                    <a:p>
                      <a:r>
                        <a:rPr lang="en-US"/>
                        <a:t>Number of Transactions</a:t>
                      </a:r>
                    </a:p>
                  </a:txBody>
                  <a:tcPr/>
                </a:tc>
                <a:tc>
                  <a:txBody>
                    <a:bodyPr/>
                    <a:lstStyle/>
                    <a:p>
                      <a:r>
                        <a:rPr lang="en-US"/>
                        <a:t>Transaction Amount</a:t>
                      </a:r>
                    </a:p>
                  </a:txBody>
                  <a:tcPr/>
                </a:tc>
                <a:tc>
                  <a:txBody>
                    <a:bodyPr/>
                    <a:lstStyle/>
                    <a:p>
                      <a:r>
                        <a:rPr lang="en-US"/>
                        <a:t>Average Prediction Score</a:t>
                      </a:r>
                    </a:p>
                  </a:txBody>
                  <a:tcPr/>
                </a:tc>
                <a:tc>
                  <a:txBody>
                    <a:bodyPr/>
                    <a:lstStyle/>
                    <a:p>
                      <a:r>
                        <a:rPr lang="en-US"/>
                        <a:t>Number of Connections</a:t>
                      </a:r>
                    </a:p>
                  </a:txBody>
                  <a:tcPr/>
                </a:tc>
                <a:tc>
                  <a:txBody>
                    <a:bodyPr/>
                    <a:lstStyle/>
                    <a:p>
                      <a:r>
                        <a:rPr lang="en-US"/>
                        <a:t>Risk Value</a:t>
                      </a:r>
                    </a:p>
                  </a:txBody>
                  <a:tcPr/>
                </a:tc>
                <a:tc>
                  <a:txBody>
                    <a:bodyPr/>
                    <a:lstStyle/>
                    <a:p>
                      <a:pPr lvl="0">
                        <a:buNone/>
                      </a:pPr>
                      <a:r>
                        <a:rPr lang="en-US"/>
                        <a:t>Threshold</a:t>
                      </a:r>
                    </a:p>
                  </a:txBody>
                  <a:tcPr/>
                </a:tc>
                <a:extLst>
                  <a:ext uri="{0D108BD9-81ED-4DB2-BD59-A6C34878D82A}">
                    <a16:rowId xmlns:a16="http://schemas.microsoft.com/office/drawing/2014/main" val="3009224679"/>
                  </a:ext>
                </a:extLst>
              </a:tr>
              <a:tr h="518732">
                <a:tc>
                  <a:txBody>
                    <a:bodyPr/>
                    <a:lstStyle/>
                    <a:p>
                      <a:r>
                        <a:rPr lang="en-US"/>
                        <a:t>Baseline (Average)</a:t>
                      </a:r>
                    </a:p>
                  </a:txBody>
                  <a:tcPr/>
                </a:tc>
                <a:tc>
                  <a:txBody>
                    <a:bodyPr/>
                    <a:lstStyle/>
                    <a:p>
                      <a:pPr lvl="0">
                        <a:buNone/>
                      </a:pPr>
                      <a:r>
                        <a:rPr lang="en-US"/>
                        <a:t>Bid1</a:t>
                      </a:r>
                    </a:p>
                  </a:txBody>
                  <a:tcPr/>
                </a:tc>
                <a:tc>
                  <a:txBody>
                    <a:bodyPr/>
                    <a:lstStyle/>
                    <a:p>
                      <a:r>
                        <a:rPr lang="en-US"/>
                        <a:t>4</a:t>
                      </a:r>
                    </a:p>
                  </a:txBody>
                  <a:tcPr/>
                </a:tc>
                <a:tc>
                  <a:txBody>
                    <a:bodyPr/>
                    <a:lstStyle/>
                    <a:p>
                      <a:r>
                        <a:rPr lang="en-US"/>
                        <a:t>500</a:t>
                      </a:r>
                    </a:p>
                  </a:txBody>
                  <a:tcPr/>
                </a:tc>
                <a:tc>
                  <a:txBody>
                    <a:bodyPr/>
                    <a:lstStyle/>
                    <a:p>
                      <a:r>
                        <a:rPr lang="en-US"/>
                        <a:t>.001</a:t>
                      </a:r>
                    </a:p>
                  </a:txBody>
                  <a:tcPr/>
                </a:tc>
                <a:tc>
                  <a:txBody>
                    <a:bodyPr/>
                    <a:lstStyle/>
                    <a:p>
                      <a:r>
                        <a:rPr lang="en-US"/>
                        <a:t>1</a:t>
                      </a:r>
                    </a:p>
                  </a:txBody>
                  <a:tcPr/>
                </a:tc>
                <a:tc>
                  <a:txBody>
                    <a:bodyPr/>
                    <a:lstStyle/>
                    <a:p>
                      <a:r>
                        <a:rPr lang="en-US"/>
                        <a:t>NA</a:t>
                      </a:r>
                    </a:p>
                  </a:txBody>
                  <a:tcPr/>
                </a:tc>
                <a:tc>
                  <a:txBody>
                    <a:bodyPr/>
                    <a:lstStyle/>
                    <a:p>
                      <a:pPr lvl="0">
                        <a:buNone/>
                      </a:pPr>
                      <a:r>
                        <a:rPr lang="en-US"/>
                        <a:t>50</a:t>
                      </a:r>
                    </a:p>
                  </a:txBody>
                  <a:tcPr/>
                </a:tc>
                <a:extLst>
                  <a:ext uri="{0D108BD9-81ED-4DB2-BD59-A6C34878D82A}">
                    <a16:rowId xmlns:a16="http://schemas.microsoft.com/office/drawing/2014/main" val="1308611259"/>
                  </a:ext>
                </a:extLst>
              </a:tr>
              <a:tr h="518732">
                <a:tc>
                  <a:txBody>
                    <a:bodyPr/>
                    <a:lstStyle/>
                    <a:p>
                      <a:r>
                        <a:rPr lang="en-US"/>
                        <a:t>Current</a:t>
                      </a:r>
                    </a:p>
                  </a:txBody>
                  <a:tcPr/>
                </a:tc>
                <a:tc>
                  <a:txBody>
                    <a:bodyPr/>
                    <a:lstStyle/>
                    <a:p>
                      <a:pPr lvl="0">
                        <a:buNone/>
                      </a:pPr>
                      <a:r>
                        <a:rPr lang="en-US"/>
                        <a:t>Bid1</a:t>
                      </a:r>
                    </a:p>
                  </a:txBody>
                  <a:tcPr/>
                </a:tc>
                <a:tc>
                  <a:txBody>
                    <a:bodyPr/>
                    <a:lstStyle/>
                    <a:p>
                      <a:r>
                        <a:rPr lang="en-US"/>
                        <a:t>120</a:t>
                      </a:r>
                    </a:p>
                  </a:txBody>
                  <a:tcPr/>
                </a:tc>
                <a:tc>
                  <a:txBody>
                    <a:bodyPr/>
                    <a:lstStyle/>
                    <a:p>
                      <a:r>
                        <a:rPr lang="en-US"/>
                        <a:t>20,000</a:t>
                      </a:r>
                    </a:p>
                  </a:txBody>
                  <a:tcPr/>
                </a:tc>
                <a:tc>
                  <a:txBody>
                    <a:bodyPr/>
                    <a:lstStyle/>
                    <a:p>
                      <a:r>
                        <a:rPr lang="en-US"/>
                        <a:t>.25</a:t>
                      </a:r>
                    </a:p>
                  </a:txBody>
                  <a:tcPr/>
                </a:tc>
                <a:tc>
                  <a:txBody>
                    <a:bodyPr/>
                    <a:lstStyle/>
                    <a:p>
                      <a:r>
                        <a:rPr lang="en-US"/>
                        <a:t>1</a:t>
                      </a:r>
                    </a:p>
                  </a:txBody>
                  <a:tcPr/>
                </a:tc>
                <a:tc>
                  <a:txBody>
                    <a:bodyPr/>
                    <a:lstStyle/>
                    <a:p>
                      <a:r>
                        <a:rPr lang="en-US"/>
                        <a:t>88.3</a:t>
                      </a:r>
                    </a:p>
                  </a:txBody>
                  <a:tcPr/>
                </a:tc>
                <a:tc>
                  <a:txBody>
                    <a:bodyPr/>
                    <a:lstStyle/>
                    <a:p>
                      <a:pPr lvl="0">
                        <a:buNone/>
                      </a:pPr>
                      <a:r>
                        <a:rPr lang="en-US"/>
                        <a:t>50</a:t>
                      </a:r>
                    </a:p>
                  </a:txBody>
                  <a:tcPr/>
                </a:tc>
                <a:extLst>
                  <a:ext uri="{0D108BD9-81ED-4DB2-BD59-A6C34878D82A}">
                    <a16:rowId xmlns:a16="http://schemas.microsoft.com/office/drawing/2014/main" val="975587012"/>
                  </a:ext>
                </a:extLst>
              </a:tr>
            </a:tbl>
          </a:graphicData>
        </a:graphic>
      </p:graphicFrame>
      <p:sp>
        <p:nvSpPr>
          <p:cNvPr id="9" name="Minus Sign 8">
            <a:extLst>
              <a:ext uri="{FF2B5EF4-FFF2-40B4-BE49-F238E27FC236}">
                <a16:creationId xmlns:a16="http://schemas.microsoft.com/office/drawing/2014/main" id="{3A15178E-972F-4DA5-81B6-145A2F9AE8B5}"/>
              </a:ext>
            </a:extLst>
          </p:cNvPr>
          <p:cNvSpPr/>
          <p:nvPr/>
        </p:nvSpPr>
        <p:spPr>
          <a:xfrm>
            <a:off x="1773345" y="2039523"/>
            <a:ext cx="2421698" cy="24008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lus Sign 9">
            <a:extLst>
              <a:ext uri="{FF2B5EF4-FFF2-40B4-BE49-F238E27FC236}">
                <a16:creationId xmlns:a16="http://schemas.microsoft.com/office/drawing/2014/main" id="{6298BBCF-B617-44B2-8BA9-1CA348EE399D}"/>
              </a:ext>
            </a:extLst>
          </p:cNvPr>
          <p:cNvSpPr/>
          <p:nvPr/>
        </p:nvSpPr>
        <p:spPr>
          <a:xfrm>
            <a:off x="4150028" y="1984069"/>
            <a:ext cx="407096" cy="35490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Sign 12">
            <a:extLst>
              <a:ext uri="{FF2B5EF4-FFF2-40B4-BE49-F238E27FC236}">
                <a16:creationId xmlns:a16="http://schemas.microsoft.com/office/drawing/2014/main" id="{458D4652-3CE2-4130-BC1C-C7638316F2A1}"/>
              </a:ext>
            </a:extLst>
          </p:cNvPr>
          <p:cNvSpPr/>
          <p:nvPr/>
        </p:nvSpPr>
        <p:spPr>
          <a:xfrm>
            <a:off x="4435125" y="2039522"/>
            <a:ext cx="2421698" cy="24008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Sign 13">
            <a:extLst>
              <a:ext uri="{FF2B5EF4-FFF2-40B4-BE49-F238E27FC236}">
                <a16:creationId xmlns:a16="http://schemas.microsoft.com/office/drawing/2014/main" id="{454808FB-6275-4F48-907D-6D1D4D811768}"/>
              </a:ext>
            </a:extLst>
          </p:cNvPr>
          <p:cNvSpPr/>
          <p:nvPr/>
        </p:nvSpPr>
        <p:spPr>
          <a:xfrm>
            <a:off x="6759617" y="1984068"/>
            <a:ext cx="407096" cy="35490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Sign 14">
            <a:extLst>
              <a:ext uri="{FF2B5EF4-FFF2-40B4-BE49-F238E27FC236}">
                <a16:creationId xmlns:a16="http://schemas.microsoft.com/office/drawing/2014/main" id="{916D7FD8-C171-45DE-AA3A-AACA64DB66CB}"/>
              </a:ext>
            </a:extLst>
          </p:cNvPr>
          <p:cNvSpPr/>
          <p:nvPr/>
        </p:nvSpPr>
        <p:spPr>
          <a:xfrm>
            <a:off x="7002960" y="2018645"/>
            <a:ext cx="2139863" cy="29227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Sign 15">
            <a:extLst>
              <a:ext uri="{FF2B5EF4-FFF2-40B4-BE49-F238E27FC236}">
                <a16:creationId xmlns:a16="http://schemas.microsoft.com/office/drawing/2014/main" id="{2687E1FF-3B61-4CC6-90AC-638FB612C391}"/>
              </a:ext>
            </a:extLst>
          </p:cNvPr>
          <p:cNvSpPr/>
          <p:nvPr/>
        </p:nvSpPr>
        <p:spPr>
          <a:xfrm>
            <a:off x="9160439" y="1984068"/>
            <a:ext cx="407096" cy="35490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Sign 16">
            <a:extLst>
              <a:ext uri="{FF2B5EF4-FFF2-40B4-BE49-F238E27FC236}">
                <a16:creationId xmlns:a16="http://schemas.microsoft.com/office/drawing/2014/main" id="{E1F899A1-D2D9-4373-908A-A117DE0A1C70}"/>
              </a:ext>
            </a:extLst>
          </p:cNvPr>
          <p:cNvSpPr/>
          <p:nvPr/>
        </p:nvSpPr>
        <p:spPr>
          <a:xfrm>
            <a:off x="9497725" y="2018644"/>
            <a:ext cx="2442575" cy="29227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03E6578D-728A-4041-84B0-9A623D20FC4B}"/>
              </a:ext>
            </a:extLst>
          </p:cNvPr>
          <p:cNvSpPr txBox="1">
            <a:spLocks/>
          </p:cNvSpPr>
          <p:nvPr/>
        </p:nvSpPr>
        <p:spPr>
          <a:xfrm>
            <a:off x="236049" y="2933774"/>
            <a:ext cx="12023746" cy="1729203"/>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71500" indent="-457200"/>
            <a:r>
              <a:rPr lang="en-US">
                <a:solidFill>
                  <a:srgbClr val="002060"/>
                </a:solidFill>
              </a:rPr>
              <a:t>All metrics are normalized before Risk Value is calculated</a:t>
            </a:r>
          </a:p>
          <a:p>
            <a:pPr marL="571500" indent="-457200"/>
            <a:r>
              <a:rPr lang="en-US">
                <a:solidFill>
                  <a:srgbClr val="002060"/>
                </a:solidFill>
              </a:rPr>
              <a:t>BIDs, BINs, and Countrys &lt; 1% missing baselines, Cities &lt; 5% missing</a:t>
            </a:r>
          </a:p>
          <a:p>
            <a:pPr marL="571500" indent="-457200"/>
            <a:r>
              <a:rPr lang="en-US">
                <a:solidFill>
                  <a:srgbClr val="002060"/>
                </a:solidFill>
              </a:rPr>
              <a:t>ATMs and PANs do not have baselines </a:t>
            </a:r>
          </a:p>
          <a:p>
            <a:pPr marL="571500" indent="-457200"/>
            <a:r>
              <a:rPr lang="en-US">
                <a:solidFill>
                  <a:srgbClr val="002060"/>
                </a:solidFill>
              </a:rPr>
              <a:t>Risk Value can be viewed as a ratio score </a:t>
            </a:r>
          </a:p>
          <a:p>
            <a:pPr marL="571500" indent="-457200"/>
            <a:endParaRPr lang="en-US">
              <a:solidFill>
                <a:srgbClr val="002060"/>
              </a:solidFill>
            </a:endParaRPr>
          </a:p>
          <a:p>
            <a:pPr marL="114300" indent="0">
              <a:buNone/>
            </a:pPr>
            <a:endParaRPr lang="en-US">
              <a:solidFill>
                <a:srgbClr val="002060"/>
              </a:solidFill>
            </a:endParaRPr>
          </a:p>
          <a:p>
            <a:pPr marL="114300" indent="0">
              <a:buNone/>
            </a:pPr>
            <a:endParaRPr lang="en-US">
              <a:solidFill>
                <a:srgbClr val="002060"/>
              </a:solidFill>
            </a:endParaRPr>
          </a:p>
        </p:txBody>
      </p:sp>
      <p:sp>
        <p:nvSpPr>
          <p:cNvPr id="19" name="Google Shape;308;p3">
            <a:extLst>
              <a:ext uri="{FF2B5EF4-FFF2-40B4-BE49-F238E27FC236}">
                <a16:creationId xmlns:a16="http://schemas.microsoft.com/office/drawing/2014/main" id="{BC35048E-A14E-451B-814E-BC237BC53371}"/>
              </a:ext>
            </a:extLst>
          </p:cNvPr>
          <p:cNvSpPr txBox="1">
            <a:spLocks/>
          </p:cNvSpPr>
          <p:nvPr/>
        </p:nvSpPr>
        <p:spPr>
          <a:xfrm>
            <a:off x="434887" y="158819"/>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37DB9"/>
              </a:buClr>
              <a:buSzPts val="3733"/>
            </a:pPr>
            <a:r>
              <a:rPr lang="en-US" sz="3733" b="1" dirty="0">
                <a:solidFill>
                  <a:srgbClr val="012E8C"/>
                </a:solidFill>
              </a:rPr>
              <a:t>Network Model Formula  </a:t>
            </a:r>
            <a:endParaRPr lang="en-US" dirty="0">
              <a:solidFill>
                <a:srgbClr val="012E8C"/>
              </a:solidFill>
            </a:endParaRPr>
          </a:p>
        </p:txBody>
      </p:sp>
    </p:spTree>
    <p:extLst>
      <p:ext uri="{BB962C8B-B14F-4D97-AF65-F5344CB8AC3E}">
        <p14:creationId xmlns:p14="http://schemas.microsoft.com/office/powerpoint/2010/main" val="3209832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7" name="Google Shape;317;p4"/>
          <p:cNvSpPr txBox="1"/>
          <p:nvPr/>
        </p:nvSpPr>
        <p:spPr>
          <a:xfrm>
            <a:off x="321275" y="979250"/>
            <a:ext cx="11277975" cy="5219175"/>
          </a:xfrm>
          <a:prstGeom prst="rect">
            <a:avLst/>
          </a:prstGeom>
          <a:noFill/>
          <a:ln>
            <a:noFill/>
          </a:ln>
        </p:spPr>
        <p:txBody>
          <a:bodyPr spcFirstLastPara="1" wrap="square" lIns="91425" tIns="91425" rIns="91425" bIns="91425" anchor="t" anchorCtr="0">
            <a:noAutofit/>
          </a:bodyPr>
          <a:lstStyle/>
          <a:p>
            <a:pPr marL="457200" indent="-457200">
              <a:buFont typeface="Wingdings"/>
              <a:buChar char="Ø"/>
            </a:pPr>
            <a:r>
              <a:rPr lang="en-US" sz="3000" dirty="0">
                <a:solidFill>
                  <a:srgbClr val="012E8C"/>
                </a:solidFill>
                <a:latin typeface="Calibri"/>
                <a:ea typeface="Calibri"/>
                <a:cs typeface="Calibri"/>
                <a:sym typeface="Calibri"/>
              </a:rPr>
              <a:t>Detecting collaborative frauds is difficult when transactions are processed individually</a:t>
            </a:r>
            <a:endParaRPr lang="en-US" dirty="0">
              <a:ea typeface="Calibri"/>
              <a:sym typeface="Calibri"/>
            </a:endParaRPr>
          </a:p>
          <a:p>
            <a:pPr marL="457200" indent="-457200">
              <a:buFont typeface="Wingdings"/>
              <a:buChar char="Ø"/>
            </a:pPr>
            <a:endParaRPr lang="en-US" sz="3000" dirty="0">
              <a:solidFill>
                <a:srgbClr val="012E8C"/>
              </a:solidFill>
              <a:latin typeface="Calibri"/>
              <a:ea typeface="Calibri"/>
              <a:cs typeface="Calibri"/>
            </a:endParaRPr>
          </a:p>
          <a:p>
            <a:pPr marL="457200" indent="-457200">
              <a:buFont typeface="Wingdings"/>
              <a:buChar char="Ø"/>
            </a:pPr>
            <a:r>
              <a:rPr lang="en-US" sz="3000" dirty="0">
                <a:solidFill>
                  <a:srgbClr val="012E8C"/>
                </a:solidFill>
                <a:latin typeface="Calibri"/>
                <a:ea typeface="Calibri"/>
                <a:cs typeface="Calibri"/>
              </a:rPr>
              <a:t>Determining which combinations of levels and nodes to freeze to maximize F1 score</a:t>
            </a:r>
          </a:p>
          <a:p>
            <a:endParaRPr lang="en-US" sz="3000" dirty="0">
              <a:solidFill>
                <a:srgbClr val="012E8C"/>
              </a:solidFill>
              <a:latin typeface="Calibri"/>
              <a:ea typeface="Calibri"/>
              <a:cs typeface="Calibri"/>
              <a:sym typeface="Calibri"/>
            </a:endParaRPr>
          </a:p>
          <a:p>
            <a:pPr marL="457200" indent="-457200">
              <a:buFont typeface="Wingdings"/>
              <a:buChar char="Ø"/>
            </a:pPr>
            <a:r>
              <a:rPr lang="en-US" sz="3000" dirty="0">
                <a:solidFill>
                  <a:srgbClr val="012E8C"/>
                </a:solidFill>
                <a:latin typeface="Calibri"/>
                <a:ea typeface="Calibri"/>
                <a:cs typeface="Calibri"/>
                <a:sym typeface="Calibri"/>
              </a:rPr>
              <a:t>Many instances of fraudulent transactions are elements of a larger </a:t>
            </a:r>
            <a:r>
              <a:rPr lang="en-US" sz="3000" dirty="0" err="1">
                <a:solidFill>
                  <a:srgbClr val="012E8C"/>
                </a:solidFill>
                <a:latin typeface="Calibri"/>
                <a:ea typeface="Calibri"/>
                <a:cs typeface="Calibri"/>
                <a:sym typeface="Calibri"/>
              </a:rPr>
              <a:t>cashout</a:t>
            </a:r>
            <a:r>
              <a:rPr lang="en-US" sz="3000" dirty="0">
                <a:solidFill>
                  <a:srgbClr val="012E8C"/>
                </a:solidFill>
                <a:latin typeface="Calibri"/>
                <a:ea typeface="Calibri"/>
                <a:cs typeface="Calibri"/>
                <a:sym typeface="Calibri"/>
              </a:rPr>
              <a:t> event</a:t>
            </a:r>
            <a:endParaRPr lang="en-US" dirty="0">
              <a:ea typeface="Calibri"/>
              <a:sym typeface="Calibri"/>
            </a:endParaRPr>
          </a:p>
          <a:p>
            <a:endParaRPr lang="en-US" sz="3000" dirty="0">
              <a:solidFill>
                <a:srgbClr val="012E8C"/>
              </a:solidFill>
              <a:latin typeface="Calibri"/>
              <a:ea typeface="Calibri"/>
              <a:cs typeface="Calibri"/>
            </a:endParaRPr>
          </a:p>
          <a:p>
            <a:pPr marL="457200" indent="-457200">
              <a:buFont typeface="Wingdings"/>
              <a:buChar char="Ø"/>
            </a:pPr>
            <a:r>
              <a:rPr lang="en-US" sz="3000" dirty="0">
                <a:solidFill>
                  <a:srgbClr val="012E8C"/>
                </a:solidFill>
                <a:latin typeface="Calibri"/>
                <a:ea typeface="Calibri"/>
                <a:cs typeface="Calibri"/>
                <a:sym typeface="Calibri"/>
              </a:rPr>
              <a:t>Using unsupervised learning methods will allow our models to be run in real-time rather than having to wait on official fraud labels</a:t>
            </a:r>
            <a:endParaRPr lang="en-US" sz="3000" dirty="0">
              <a:solidFill>
                <a:srgbClr val="012E8C"/>
              </a:solidFill>
              <a:ea typeface="Calibri"/>
              <a:cs typeface="Calibri"/>
              <a:sym typeface="Calibri"/>
            </a:endParaRPr>
          </a:p>
          <a:p>
            <a:pPr marL="457200" indent="-457200">
              <a:buFont typeface="Wingdings"/>
              <a:buChar char="Ø"/>
            </a:pPr>
            <a:endParaRPr lang="en-US" sz="3000" dirty="0">
              <a:solidFill>
                <a:srgbClr val="012E8C"/>
              </a:solidFill>
              <a:latin typeface="Calibri"/>
              <a:ea typeface="Calibri"/>
              <a:cs typeface="Calibri"/>
              <a:sym typeface="Calibri"/>
            </a:endParaRPr>
          </a:p>
          <a:p>
            <a:pPr marL="457200" indent="-457200">
              <a:buFont typeface="Wingdings"/>
              <a:buChar char="Ø"/>
            </a:pPr>
            <a:endParaRPr lang="en-US" sz="3000" dirty="0">
              <a:solidFill>
                <a:srgbClr val="012E8C"/>
              </a:solidFill>
              <a:latin typeface="Calibri"/>
              <a:cs typeface="Calibri"/>
            </a:endParaRPr>
          </a:p>
          <a:p>
            <a:pPr marL="0" lvl="0" indent="0" algn="l" rtl="0">
              <a:spcBef>
                <a:spcPts val="0"/>
              </a:spcBef>
              <a:spcAft>
                <a:spcPts val="0"/>
              </a:spcAft>
              <a:buNone/>
            </a:pPr>
            <a:endParaRPr sz="2400" dirty="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ED3C6ECC-5A46-4800-BB8C-451C308AF15B}"/>
              </a:ext>
            </a:extLst>
          </p:cNvPr>
          <p:cNvSpPr>
            <a:spLocks noGrp="1"/>
          </p:cNvSpPr>
          <p:nvPr>
            <p:ph type="sldNum" idx="12"/>
          </p:nvPr>
        </p:nvSpPr>
        <p:spPr/>
        <p:txBody>
          <a:bodyPr/>
          <a:lstStyle/>
          <a:p>
            <a:fld id="{00000000-1234-1234-1234-123412341234}" type="slidenum">
              <a:rPr lang="en-US"/>
              <a:t>4</a:t>
            </a:fld>
            <a:endParaRPr lang="en-US"/>
          </a:p>
        </p:txBody>
      </p:sp>
      <p:sp>
        <p:nvSpPr>
          <p:cNvPr id="5" name="Google Shape;308;p3">
            <a:extLst>
              <a:ext uri="{FF2B5EF4-FFF2-40B4-BE49-F238E27FC236}">
                <a16:creationId xmlns:a16="http://schemas.microsoft.com/office/drawing/2014/main" id="{9CB00147-2AD0-4EB1-86F9-E47F96A85109}"/>
              </a:ext>
            </a:extLst>
          </p:cNvPr>
          <p:cNvSpPr txBox="1">
            <a:spLocks/>
          </p:cNvSpPr>
          <p:nvPr/>
        </p:nvSpPr>
        <p:spPr>
          <a:xfrm>
            <a:off x="460389" y="187570"/>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237DB9"/>
              </a:buClr>
              <a:buSzPts val="3733"/>
            </a:pPr>
            <a:r>
              <a:rPr lang="en-US" sz="3733" b="1" dirty="0">
                <a:solidFill>
                  <a:srgbClr val="012E8C"/>
                </a:solidFill>
                <a:latin typeface="Calibri"/>
                <a:cs typeface="Calibri"/>
                <a:sym typeface="Calibri"/>
              </a:rPr>
              <a:t>Problem Statement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34A89-FF31-4F8E-BB50-F9F41848E568}"/>
              </a:ext>
            </a:extLst>
          </p:cNvPr>
          <p:cNvSpPr>
            <a:spLocks noGrp="1"/>
          </p:cNvSpPr>
          <p:nvPr>
            <p:ph type="body" idx="1"/>
          </p:nvPr>
        </p:nvSpPr>
        <p:spPr>
          <a:xfrm>
            <a:off x="838200" y="3349625"/>
            <a:ext cx="10228052" cy="2827338"/>
          </a:xfrm>
        </p:spPr>
        <p:txBody>
          <a:bodyPr>
            <a:normAutofit/>
          </a:bodyPr>
          <a:lstStyle/>
          <a:p>
            <a:endParaRPr lang="en-US">
              <a:solidFill>
                <a:srgbClr val="002060"/>
              </a:solidFill>
            </a:endParaRPr>
          </a:p>
          <a:p>
            <a:endParaRPr lang="en-US">
              <a:solidFill>
                <a:srgbClr val="002060"/>
              </a:solidFill>
            </a:endParaRPr>
          </a:p>
        </p:txBody>
      </p:sp>
      <p:sp>
        <p:nvSpPr>
          <p:cNvPr id="4" name="Text Placeholder 3">
            <a:extLst>
              <a:ext uri="{FF2B5EF4-FFF2-40B4-BE49-F238E27FC236}">
                <a16:creationId xmlns:a16="http://schemas.microsoft.com/office/drawing/2014/main" id="{B3F4D2C4-52C7-44E8-8CC5-58082D718E9A}"/>
              </a:ext>
            </a:extLst>
          </p:cNvPr>
          <p:cNvSpPr>
            <a:spLocks noGrp="1"/>
          </p:cNvSpPr>
          <p:nvPr>
            <p:ph type="body" idx="2"/>
          </p:nvPr>
        </p:nvSpPr>
        <p:spPr/>
        <p:txBody>
          <a:bodyPr/>
          <a:lstStyle/>
          <a:p>
            <a:endParaRPr lang="en-US">
              <a:solidFill>
                <a:srgbClr val="ED7D31"/>
              </a:solidFill>
            </a:endParaRPr>
          </a:p>
          <a:p>
            <a:endParaRPr lang="en-US"/>
          </a:p>
          <a:p>
            <a:endParaRPr lang="en-US"/>
          </a:p>
          <a:p>
            <a:endParaRPr lang="en-US"/>
          </a:p>
        </p:txBody>
      </p:sp>
      <p:sp>
        <p:nvSpPr>
          <p:cNvPr id="18" name="Text Placeholder 2">
            <a:extLst>
              <a:ext uri="{FF2B5EF4-FFF2-40B4-BE49-F238E27FC236}">
                <a16:creationId xmlns:a16="http://schemas.microsoft.com/office/drawing/2014/main" id="{03E6578D-728A-4041-84B0-9A623D20FC4B}"/>
              </a:ext>
            </a:extLst>
          </p:cNvPr>
          <p:cNvSpPr txBox="1">
            <a:spLocks/>
          </p:cNvSpPr>
          <p:nvPr/>
        </p:nvSpPr>
        <p:spPr>
          <a:xfrm>
            <a:off x="236049" y="1540743"/>
            <a:ext cx="11607028" cy="4741484"/>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628650" indent="-514350">
              <a:buClr>
                <a:schemeClr val="accent1">
                  <a:lumMod val="75000"/>
                </a:schemeClr>
              </a:buClr>
              <a:buFont typeface="+mj-lt"/>
              <a:buAutoNum type="arabicPeriod"/>
            </a:pPr>
            <a:r>
              <a:rPr lang="en-US" dirty="0">
                <a:solidFill>
                  <a:srgbClr val="002060"/>
                </a:solidFill>
              </a:rPr>
              <a:t>For training the model (thresholds) used 2 hours of a camouflaged </a:t>
            </a:r>
            <a:r>
              <a:rPr lang="en-US" dirty="0" err="1">
                <a:solidFill>
                  <a:srgbClr val="002060"/>
                </a:solidFill>
              </a:rPr>
              <a:t>cashout</a:t>
            </a:r>
            <a:r>
              <a:rPr lang="en-US" dirty="0">
                <a:solidFill>
                  <a:srgbClr val="002060"/>
                </a:solidFill>
              </a:rPr>
              <a:t> event</a:t>
            </a:r>
          </a:p>
          <a:p>
            <a:pPr marL="628650" indent="-514350">
              <a:buClr>
                <a:schemeClr val="accent1">
                  <a:lumMod val="75000"/>
                </a:schemeClr>
              </a:buClr>
              <a:buFont typeface="+mj-lt"/>
              <a:buAutoNum type="arabicPeriod"/>
            </a:pPr>
            <a:r>
              <a:rPr lang="en-US" dirty="0">
                <a:solidFill>
                  <a:srgbClr val="002060"/>
                </a:solidFill>
              </a:rPr>
              <a:t>Used a grid search like method with wide range of thresholds using F1 score to tune the thresholds without using cross validation</a:t>
            </a:r>
          </a:p>
          <a:p>
            <a:pPr marL="628650" indent="-514350">
              <a:buClr>
                <a:schemeClr val="accent1">
                  <a:lumMod val="75000"/>
                </a:schemeClr>
              </a:buClr>
              <a:buFont typeface="+mj-lt"/>
              <a:buAutoNum type="arabicPeriod"/>
            </a:pPr>
            <a:r>
              <a:rPr lang="en-US" dirty="0">
                <a:solidFill>
                  <a:srgbClr val="002060"/>
                </a:solidFill>
              </a:rPr>
              <a:t>Once best train thresholds were found, used a 4 hour camouflaged </a:t>
            </a:r>
            <a:r>
              <a:rPr lang="en-US" dirty="0" err="1">
                <a:solidFill>
                  <a:srgbClr val="002060"/>
                </a:solidFill>
              </a:rPr>
              <a:t>cashout</a:t>
            </a:r>
            <a:r>
              <a:rPr lang="en-US" dirty="0">
                <a:solidFill>
                  <a:srgbClr val="002060"/>
                </a:solidFill>
              </a:rPr>
              <a:t> event for validation with thresholds slightly higher than best thresholds</a:t>
            </a:r>
          </a:p>
          <a:p>
            <a:pPr marL="628650" indent="-514350">
              <a:buClr>
                <a:schemeClr val="accent1">
                  <a:lumMod val="75000"/>
                </a:schemeClr>
              </a:buClr>
              <a:buFont typeface="+mj-lt"/>
              <a:buAutoNum type="arabicPeriod"/>
            </a:pPr>
            <a:r>
              <a:rPr lang="en-US" dirty="0">
                <a:solidFill>
                  <a:srgbClr val="002060"/>
                </a:solidFill>
              </a:rPr>
              <a:t>Best thresholds for validation event were slightly lower than best train thresholds</a:t>
            </a:r>
          </a:p>
          <a:p>
            <a:pPr marL="628650" indent="-514350">
              <a:buClr>
                <a:schemeClr val="accent1">
                  <a:lumMod val="75000"/>
                </a:schemeClr>
              </a:buClr>
              <a:buFont typeface="+mj-lt"/>
              <a:buAutoNum type="arabicPeriod"/>
            </a:pPr>
            <a:r>
              <a:rPr lang="en-US" dirty="0">
                <a:solidFill>
                  <a:srgbClr val="002060"/>
                </a:solidFill>
              </a:rPr>
              <a:t>Tweaked thresholds to be in-between best thresholds for train and validation sets</a:t>
            </a:r>
          </a:p>
          <a:p>
            <a:pPr marL="628650" indent="-514350">
              <a:buAutoNum type="arabicPeriod"/>
            </a:pPr>
            <a:endParaRPr lang="en-US" dirty="0">
              <a:solidFill>
                <a:srgbClr val="002060"/>
              </a:solidFill>
            </a:endParaRPr>
          </a:p>
          <a:p>
            <a:pPr marL="114300" indent="0">
              <a:buNone/>
            </a:pPr>
            <a:endParaRPr lang="en-US" dirty="0">
              <a:solidFill>
                <a:srgbClr val="002060"/>
              </a:solidFill>
            </a:endParaRPr>
          </a:p>
          <a:p>
            <a:pPr marL="114300" indent="0">
              <a:buNone/>
            </a:pPr>
            <a:endParaRPr lang="en-US" dirty="0">
              <a:solidFill>
                <a:srgbClr val="002060"/>
              </a:solidFill>
            </a:endParaRPr>
          </a:p>
        </p:txBody>
      </p:sp>
      <p:sp>
        <p:nvSpPr>
          <p:cNvPr id="6" name="Google Shape;308;p3">
            <a:extLst>
              <a:ext uri="{FF2B5EF4-FFF2-40B4-BE49-F238E27FC236}">
                <a16:creationId xmlns:a16="http://schemas.microsoft.com/office/drawing/2014/main" id="{683631AF-AABD-4B5A-8C1C-8AE3EC5C5187}"/>
              </a:ext>
            </a:extLst>
          </p:cNvPr>
          <p:cNvSpPr txBox="1">
            <a:spLocks/>
          </p:cNvSpPr>
          <p:nvPr/>
        </p:nvSpPr>
        <p:spPr>
          <a:xfrm>
            <a:off x="434887" y="158819"/>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37DB9"/>
              </a:buClr>
              <a:buSzPts val="3733"/>
            </a:pPr>
            <a:r>
              <a:rPr lang="en-US" sz="3733" b="1" dirty="0">
                <a:solidFill>
                  <a:srgbClr val="012E8C"/>
                </a:solidFill>
              </a:rPr>
              <a:t>Network Model Training and Validation  </a:t>
            </a:r>
          </a:p>
        </p:txBody>
      </p:sp>
    </p:spTree>
    <p:extLst>
      <p:ext uri="{BB962C8B-B14F-4D97-AF65-F5344CB8AC3E}">
        <p14:creationId xmlns:p14="http://schemas.microsoft.com/office/powerpoint/2010/main" val="3907446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34A89-FF31-4F8E-BB50-F9F41848E568}"/>
              </a:ext>
            </a:extLst>
          </p:cNvPr>
          <p:cNvSpPr>
            <a:spLocks noGrp="1"/>
          </p:cNvSpPr>
          <p:nvPr>
            <p:ph type="body" idx="1"/>
          </p:nvPr>
        </p:nvSpPr>
        <p:spPr>
          <a:xfrm>
            <a:off x="64294" y="1492250"/>
            <a:ext cx="6953834" cy="2827338"/>
          </a:xfrm>
        </p:spPr>
        <p:txBody>
          <a:bodyPr>
            <a:normAutofit/>
          </a:bodyPr>
          <a:lstStyle/>
          <a:p>
            <a:endParaRPr lang="en-US">
              <a:solidFill>
                <a:srgbClr val="002060"/>
              </a:solidFill>
            </a:endParaRPr>
          </a:p>
          <a:p>
            <a:endParaRPr lang="en-US">
              <a:solidFill>
                <a:srgbClr val="002060"/>
              </a:solidFill>
            </a:endParaRPr>
          </a:p>
        </p:txBody>
      </p:sp>
      <p:sp>
        <p:nvSpPr>
          <p:cNvPr id="4" name="Text Placeholder 3">
            <a:extLst>
              <a:ext uri="{FF2B5EF4-FFF2-40B4-BE49-F238E27FC236}">
                <a16:creationId xmlns:a16="http://schemas.microsoft.com/office/drawing/2014/main" id="{B3F4D2C4-52C7-44E8-8CC5-58082D718E9A}"/>
              </a:ext>
            </a:extLst>
          </p:cNvPr>
          <p:cNvSpPr>
            <a:spLocks noGrp="1"/>
          </p:cNvSpPr>
          <p:nvPr>
            <p:ph type="body" idx="2"/>
          </p:nvPr>
        </p:nvSpPr>
        <p:spPr/>
        <p:txBody>
          <a:bodyPr/>
          <a:lstStyle/>
          <a:p>
            <a:endParaRPr lang="en-US">
              <a:solidFill>
                <a:srgbClr val="ED7D31"/>
              </a:solidFill>
            </a:endParaRPr>
          </a:p>
          <a:p>
            <a:endParaRPr lang="en-US"/>
          </a:p>
          <a:p>
            <a:endParaRPr lang="en-US"/>
          </a:p>
          <a:p>
            <a:endParaRPr lang="en-US"/>
          </a:p>
        </p:txBody>
      </p:sp>
      <p:sp>
        <p:nvSpPr>
          <p:cNvPr id="7" name="Slide Number Placeholder 6">
            <a:extLst>
              <a:ext uri="{FF2B5EF4-FFF2-40B4-BE49-F238E27FC236}">
                <a16:creationId xmlns:a16="http://schemas.microsoft.com/office/drawing/2014/main" id="{EE210E70-3A84-468D-8559-D66FB0BBED9A}"/>
              </a:ext>
            </a:extLst>
          </p:cNvPr>
          <p:cNvSpPr>
            <a:spLocks noGrp="1"/>
          </p:cNvSpPr>
          <p:nvPr>
            <p:ph type="sldNum" idx="12"/>
          </p:nvPr>
        </p:nvSpPr>
        <p:spPr/>
        <p:txBody>
          <a:bodyPr/>
          <a:lstStyle/>
          <a:p>
            <a:fld id="{00000000-1234-1234-1234-123412341234}" type="slidenum">
              <a:rPr lang="en-US"/>
              <a:t>41</a:t>
            </a:fld>
            <a:endParaRPr lang="en-US"/>
          </a:p>
        </p:txBody>
      </p:sp>
      <p:sp>
        <p:nvSpPr>
          <p:cNvPr id="5" name="Text Placeholder 2">
            <a:extLst>
              <a:ext uri="{FF2B5EF4-FFF2-40B4-BE49-F238E27FC236}">
                <a16:creationId xmlns:a16="http://schemas.microsoft.com/office/drawing/2014/main" id="{3DADD02F-2E1D-43D3-8CA9-A9C8E94B2D00}"/>
              </a:ext>
            </a:extLst>
          </p:cNvPr>
          <p:cNvSpPr txBox="1">
            <a:spLocks/>
          </p:cNvSpPr>
          <p:nvPr/>
        </p:nvSpPr>
        <p:spPr>
          <a:xfrm>
            <a:off x="8409733" y="1178102"/>
            <a:ext cx="3169603" cy="291089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endParaRPr lang="en-US">
              <a:solidFill>
                <a:srgbClr val="002060"/>
              </a:solidFill>
            </a:endParaRPr>
          </a:p>
          <a:p>
            <a:endParaRPr lang="en-US">
              <a:solidFill>
                <a:srgbClr val="002060"/>
              </a:solidFill>
            </a:endParaRPr>
          </a:p>
        </p:txBody>
      </p:sp>
      <p:sp>
        <p:nvSpPr>
          <p:cNvPr id="9" name="Text Placeholder 2">
            <a:extLst>
              <a:ext uri="{FF2B5EF4-FFF2-40B4-BE49-F238E27FC236}">
                <a16:creationId xmlns:a16="http://schemas.microsoft.com/office/drawing/2014/main" id="{C1A0A641-0A23-4808-B96A-88FF4EF46BDA}"/>
              </a:ext>
            </a:extLst>
          </p:cNvPr>
          <p:cNvSpPr txBox="1">
            <a:spLocks/>
          </p:cNvSpPr>
          <p:nvPr/>
        </p:nvSpPr>
        <p:spPr>
          <a:xfrm>
            <a:off x="214954" y="1495949"/>
            <a:ext cx="7298483" cy="358419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002060"/>
                </a:solidFill>
              </a:rPr>
              <a:t>Test results on camouflaged event show that identifying </a:t>
            </a:r>
            <a:r>
              <a:rPr lang="en-US" err="1">
                <a:solidFill>
                  <a:srgbClr val="002060"/>
                </a:solidFill>
              </a:rPr>
              <a:t>cashout</a:t>
            </a:r>
            <a:r>
              <a:rPr lang="en-US">
                <a:solidFill>
                  <a:srgbClr val="002060"/>
                </a:solidFill>
              </a:rPr>
              <a:t> at the BID, BIN, City, and Country levels is highly successful</a:t>
            </a:r>
            <a:endParaRPr lang="en-US"/>
          </a:p>
          <a:p>
            <a:r>
              <a:rPr lang="en-US">
                <a:solidFill>
                  <a:srgbClr val="002060"/>
                </a:solidFill>
              </a:rPr>
              <a:t>During the </a:t>
            </a:r>
            <a:r>
              <a:rPr lang="en-US" err="1">
                <a:solidFill>
                  <a:srgbClr val="002060"/>
                </a:solidFill>
              </a:rPr>
              <a:t>cashout</a:t>
            </a:r>
            <a:r>
              <a:rPr lang="en-US">
                <a:solidFill>
                  <a:srgbClr val="002060"/>
                </a:solidFill>
              </a:rPr>
              <a:t> event, if the risky BINs in risky Countries were blocked from being used it would save the VISA clients ~860 thousand dollars with few non-fraud transactions being blocked </a:t>
            </a:r>
          </a:p>
          <a:p>
            <a:endParaRPr lang="en-US">
              <a:solidFill>
                <a:srgbClr val="000000"/>
              </a:solidFill>
            </a:endParaRPr>
          </a:p>
        </p:txBody>
      </p:sp>
      <p:graphicFrame>
        <p:nvGraphicFramePr>
          <p:cNvPr id="10" name="Table 10">
            <a:extLst>
              <a:ext uri="{FF2B5EF4-FFF2-40B4-BE49-F238E27FC236}">
                <a16:creationId xmlns:a16="http://schemas.microsoft.com/office/drawing/2014/main" id="{E1DAF2F3-17AB-4D0F-A12F-09C738129EF1}"/>
              </a:ext>
            </a:extLst>
          </p:cNvPr>
          <p:cNvGraphicFramePr>
            <a:graphicFrameLocks noGrp="1"/>
          </p:cNvGraphicFramePr>
          <p:nvPr>
            <p:extLst>
              <p:ext uri="{D42A27DB-BD31-4B8C-83A1-F6EECF244321}">
                <p14:modId xmlns:p14="http://schemas.microsoft.com/office/powerpoint/2010/main" val="3013455950"/>
              </p:ext>
            </p:extLst>
          </p:nvPr>
        </p:nvGraphicFramePr>
        <p:xfrm>
          <a:off x="7812459" y="1228905"/>
          <a:ext cx="4154606" cy="2976113"/>
        </p:xfrm>
        <a:graphic>
          <a:graphicData uri="http://schemas.openxmlformats.org/drawingml/2006/table">
            <a:tbl>
              <a:tblPr firstRow="1" bandRow="1">
                <a:tableStyleId>{5C22544A-7EE6-4342-B048-85BDC9FD1C3A}</a:tableStyleId>
              </a:tblPr>
              <a:tblGrid>
                <a:gridCol w="843987">
                  <a:extLst>
                    <a:ext uri="{9D8B030D-6E8A-4147-A177-3AD203B41FA5}">
                      <a16:colId xmlns:a16="http://schemas.microsoft.com/office/drawing/2014/main" val="3041289411"/>
                    </a:ext>
                  </a:extLst>
                </a:gridCol>
                <a:gridCol w="745180">
                  <a:extLst>
                    <a:ext uri="{9D8B030D-6E8A-4147-A177-3AD203B41FA5}">
                      <a16:colId xmlns:a16="http://schemas.microsoft.com/office/drawing/2014/main" val="1709071407"/>
                    </a:ext>
                  </a:extLst>
                </a:gridCol>
                <a:gridCol w="745180">
                  <a:extLst>
                    <a:ext uri="{9D8B030D-6E8A-4147-A177-3AD203B41FA5}">
                      <a16:colId xmlns:a16="http://schemas.microsoft.com/office/drawing/2014/main" val="859101354"/>
                    </a:ext>
                  </a:extLst>
                </a:gridCol>
                <a:gridCol w="745180">
                  <a:extLst>
                    <a:ext uri="{9D8B030D-6E8A-4147-A177-3AD203B41FA5}">
                      <a16:colId xmlns:a16="http://schemas.microsoft.com/office/drawing/2014/main" val="473715370"/>
                    </a:ext>
                  </a:extLst>
                </a:gridCol>
                <a:gridCol w="1075079">
                  <a:extLst>
                    <a:ext uri="{9D8B030D-6E8A-4147-A177-3AD203B41FA5}">
                      <a16:colId xmlns:a16="http://schemas.microsoft.com/office/drawing/2014/main" val="2636366085"/>
                    </a:ext>
                  </a:extLst>
                </a:gridCol>
              </a:tblGrid>
              <a:tr h="425159">
                <a:tc>
                  <a:txBody>
                    <a:bodyPr/>
                    <a:lstStyle/>
                    <a:p>
                      <a:r>
                        <a:rPr lang="en-US"/>
                        <a:t>Level</a:t>
                      </a:r>
                    </a:p>
                  </a:txBody>
                  <a:tcPr/>
                </a:tc>
                <a:tc>
                  <a:txBody>
                    <a:bodyPr/>
                    <a:lstStyle/>
                    <a:p>
                      <a:r>
                        <a:rPr lang="en-US"/>
                        <a:t>F1</a:t>
                      </a:r>
                    </a:p>
                  </a:txBody>
                  <a:tcPr/>
                </a:tc>
                <a:tc>
                  <a:txBody>
                    <a:bodyPr/>
                    <a:lstStyle/>
                    <a:p>
                      <a:r>
                        <a:rPr lang="en-US"/>
                        <a:t>Recall</a:t>
                      </a:r>
                    </a:p>
                  </a:txBody>
                  <a:tcPr/>
                </a:tc>
                <a:tc>
                  <a:txBody>
                    <a:bodyPr/>
                    <a:lstStyle/>
                    <a:p>
                      <a:r>
                        <a:rPr lang="en-US"/>
                        <a:t>Prec.</a:t>
                      </a:r>
                    </a:p>
                  </a:txBody>
                  <a:tcPr/>
                </a:tc>
                <a:tc>
                  <a:txBody>
                    <a:bodyPr/>
                    <a:lstStyle/>
                    <a:p>
                      <a:r>
                        <a:rPr lang="en-US"/>
                        <a:t>Threshold</a:t>
                      </a:r>
                    </a:p>
                  </a:txBody>
                  <a:tcPr/>
                </a:tc>
                <a:extLst>
                  <a:ext uri="{0D108BD9-81ED-4DB2-BD59-A6C34878D82A}">
                    <a16:rowId xmlns:a16="http://schemas.microsoft.com/office/drawing/2014/main" val="2467298591"/>
                  </a:ext>
                </a:extLst>
              </a:tr>
              <a:tr h="425159">
                <a:tc>
                  <a:txBody>
                    <a:bodyPr/>
                    <a:lstStyle/>
                    <a:p>
                      <a:r>
                        <a:rPr lang="en-US"/>
                        <a:t>Bid</a:t>
                      </a:r>
                    </a:p>
                  </a:txBody>
                  <a:tcPr/>
                </a:tc>
                <a:tc>
                  <a:txBody>
                    <a:bodyPr/>
                    <a:lstStyle/>
                    <a:p>
                      <a:pPr lvl="0">
                        <a:buNone/>
                      </a:pPr>
                      <a:r>
                        <a:rPr lang="en-US" sz="1400" b="0" i="0" u="none" strike="noStrike" noProof="0">
                          <a:latin typeface="Consolas"/>
                        </a:rPr>
                        <a:t>0.989</a:t>
                      </a:r>
                    </a:p>
                  </a:txBody>
                  <a:tcPr/>
                </a:tc>
                <a:tc>
                  <a:txBody>
                    <a:bodyPr/>
                    <a:lstStyle/>
                    <a:p>
                      <a:pPr lvl="0">
                        <a:buNone/>
                      </a:pPr>
                      <a:r>
                        <a:rPr lang="en-US" sz="1400" b="0" i="0" u="none" strike="noStrike" noProof="0">
                          <a:latin typeface="Consolas"/>
                        </a:rPr>
                        <a:t>0.978</a:t>
                      </a:r>
                    </a:p>
                  </a:txBody>
                  <a:tcPr/>
                </a:tc>
                <a:tc>
                  <a:txBody>
                    <a:bodyPr/>
                    <a:lstStyle/>
                    <a:p>
                      <a:pPr lvl="0">
                        <a:buNone/>
                      </a:pPr>
                      <a:r>
                        <a:rPr lang="en-US" sz="1400" b="0" i="0" u="none" strike="noStrike" noProof="0">
                          <a:latin typeface="Consolas"/>
                        </a:rPr>
                        <a:t>0.999</a:t>
                      </a:r>
                      <a:endParaRPr lang="en-US"/>
                    </a:p>
                  </a:txBody>
                  <a:tcPr/>
                </a:tc>
                <a:tc>
                  <a:txBody>
                    <a:bodyPr/>
                    <a:lstStyle/>
                    <a:p>
                      <a:r>
                        <a:rPr lang="en-US"/>
                        <a:t>40</a:t>
                      </a:r>
                    </a:p>
                  </a:txBody>
                  <a:tcPr/>
                </a:tc>
                <a:extLst>
                  <a:ext uri="{0D108BD9-81ED-4DB2-BD59-A6C34878D82A}">
                    <a16:rowId xmlns:a16="http://schemas.microsoft.com/office/drawing/2014/main" val="3728451406"/>
                  </a:ext>
                </a:extLst>
              </a:tr>
              <a:tr h="425159">
                <a:tc>
                  <a:txBody>
                    <a:bodyPr/>
                    <a:lstStyle/>
                    <a:p>
                      <a:r>
                        <a:rPr lang="en-US"/>
                        <a:t>Bin</a:t>
                      </a:r>
                    </a:p>
                  </a:txBody>
                  <a:tcPr/>
                </a:tc>
                <a:tc>
                  <a:txBody>
                    <a:bodyPr/>
                    <a:lstStyle/>
                    <a:p>
                      <a:pPr lvl="0">
                        <a:buNone/>
                      </a:pPr>
                      <a:r>
                        <a:rPr lang="en-US" sz="1400" b="0" i="0" u="none" strike="noStrike" noProof="0">
                          <a:latin typeface="Consolas"/>
                        </a:rPr>
                        <a:t>0.974</a:t>
                      </a:r>
                    </a:p>
                  </a:txBody>
                  <a:tcPr/>
                </a:tc>
                <a:tc>
                  <a:txBody>
                    <a:bodyPr/>
                    <a:lstStyle/>
                    <a:p>
                      <a:pPr lvl="0">
                        <a:buNone/>
                      </a:pPr>
                      <a:r>
                        <a:rPr lang="en-US" sz="1400" b="0" i="0" u="none" strike="noStrike" noProof="0">
                          <a:latin typeface="Consolas"/>
                        </a:rPr>
                        <a:t>0.996</a:t>
                      </a:r>
                      <a:endParaRPr lang="en-US"/>
                    </a:p>
                  </a:txBody>
                  <a:tcPr/>
                </a:tc>
                <a:tc>
                  <a:txBody>
                    <a:bodyPr/>
                    <a:lstStyle/>
                    <a:p>
                      <a:pPr lvl="0">
                        <a:buNone/>
                      </a:pPr>
                      <a:r>
                        <a:rPr lang="en-US" sz="1400" b="0" i="0" u="none" strike="noStrike" noProof="0">
                          <a:latin typeface="Consolas"/>
                        </a:rPr>
                        <a:t>0.952</a:t>
                      </a:r>
                      <a:endParaRPr lang="en-US"/>
                    </a:p>
                  </a:txBody>
                  <a:tcPr/>
                </a:tc>
                <a:tc>
                  <a:txBody>
                    <a:bodyPr/>
                    <a:lstStyle/>
                    <a:p>
                      <a:r>
                        <a:rPr lang="en-US"/>
                        <a:t>10</a:t>
                      </a:r>
                    </a:p>
                  </a:txBody>
                  <a:tcPr/>
                </a:tc>
                <a:extLst>
                  <a:ext uri="{0D108BD9-81ED-4DB2-BD59-A6C34878D82A}">
                    <a16:rowId xmlns:a16="http://schemas.microsoft.com/office/drawing/2014/main" val="2371396439"/>
                  </a:ext>
                </a:extLst>
              </a:tr>
              <a:tr h="425159">
                <a:tc>
                  <a:txBody>
                    <a:bodyPr/>
                    <a:lstStyle/>
                    <a:p>
                      <a:r>
                        <a:rPr lang="en-US"/>
                        <a:t>Act</a:t>
                      </a:r>
                    </a:p>
                  </a:txBody>
                  <a:tcPr/>
                </a:tc>
                <a:tc>
                  <a:txBody>
                    <a:bodyPr/>
                    <a:lstStyle/>
                    <a:p>
                      <a:pPr lvl="0">
                        <a:buNone/>
                      </a:pPr>
                      <a:r>
                        <a:rPr lang="en-US" sz="1400" b="0" i="0" u="none" strike="noStrike" noProof="0">
                          <a:latin typeface="Consolas"/>
                        </a:rPr>
                        <a:t>0</a:t>
                      </a:r>
                      <a:endParaRPr lang="en-US"/>
                    </a:p>
                  </a:txBody>
                  <a:tcPr/>
                </a:tc>
                <a:tc>
                  <a:txBody>
                    <a:bodyPr/>
                    <a:lstStyle/>
                    <a:p>
                      <a:pPr lvl="0">
                        <a:buNone/>
                      </a:pPr>
                      <a:r>
                        <a:rPr lang="en-US" sz="1400" b="0" i="0" u="none" strike="noStrike" noProof="0">
                          <a:latin typeface="Consolas"/>
                        </a:rPr>
                        <a:t>0</a:t>
                      </a:r>
                      <a:endParaRPr lang="en-US"/>
                    </a:p>
                  </a:txBody>
                  <a:tcPr/>
                </a:tc>
                <a:tc>
                  <a:txBody>
                    <a:bodyPr/>
                    <a:lstStyle/>
                    <a:p>
                      <a:pPr lvl="0">
                        <a:buNone/>
                      </a:pPr>
                      <a:r>
                        <a:rPr lang="en-US" sz="1400" b="0" i="0" u="none" strike="noStrike" noProof="0">
                          <a:latin typeface="Consolas"/>
                        </a:rPr>
                        <a:t>0.001</a:t>
                      </a:r>
                    </a:p>
                  </a:txBody>
                  <a:tcPr/>
                </a:tc>
                <a:tc>
                  <a:txBody>
                    <a:bodyPr/>
                    <a:lstStyle/>
                    <a:p>
                      <a:r>
                        <a:rPr lang="en-US"/>
                        <a:t>4.5</a:t>
                      </a:r>
                    </a:p>
                  </a:txBody>
                  <a:tcPr/>
                </a:tc>
                <a:extLst>
                  <a:ext uri="{0D108BD9-81ED-4DB2-BD59-A6C34878D82A}">
                    <a16:rowId xmlns:a16="http://schemas.microsoft.com/office/drawing/2014/main" val="2341080020"/>
                  </a:ext>
                </a:extLst>
              </a:tr>
              <a:tr h="425159">
                <a:tc>
                  <a:txBody>
                    <a:bodyPr/>
                    <a:lstStyle/>
                    <a:p>
                      <a:r>
                        <a:rPr lang="en-US"/>
                        <a:t>ATM</a:t>
                      </a:r>
                    </a:p>
                  </a:txBody>
                  <a:tcPr/>
                </a:tc>
                <a:tc>
                  <a:txBody>
                    <a:bodyPr/>
                    <a:lstStyle/>
                    <a:p>
                      <a:pPr lvl="0">
                        <a:buNone/>
                      </a:pPr>
                      <a:r>
                        <a:rPr lang="en-US" sz="1400" b="0" i="0" u="none" strike="noStrike" noProof="0">
                          <a:latin typeface="Consolas"/>
                        </a:rPr>
                        <a:t>0.578</a:t>
                      </a:r>
                    </a:p>
                  </a:txBody>
                  <a:tcPr/>
                </a:tc>
                <a:tc>
                  <a:txBody>
                    <a:bodyPr/>
                    <a:lstStyle/>
                    <a:p>
                      <a:pPr lvl="0">
                        <a:buNone/>
                      </a:pPr>
                      <a:r>
                        <a:rPr lang="en-US" sz="1400" b="0" i="0" u="none" strike="noStrike" noProof="0">
                          <a:latin typeface="Consolas"/>
                        </a:rPr>
                        <a:t>0.602</a:t>
                      </a:r>
                      <a:endParaRPr lang="en-US"/>
                    </a:p>
                  </a:txBody>
                  <a:tcPr/>
                </a:tc>
                <a:tc>
                  <a:txBody>
                    <a:bodyPr/>
                    <a:lstStyle/>
                    <a:p>
                      <a:pPr lvl="0">
                        <a:buNone/>
                      </a:pPr>
                      <a:r>
                        <a:rPr lang="en-US" sz="1400" b="0" i="0" u="none" strike="noStrike" noProof="0">
                          <a:latin typeface="Consolas"/>
                        </a:rPr>
                        <a:t>0.557</a:t>
                      </a:r>
                      <a:endParaRPr lang="en-US"/>
                    </a:p>
                  </a:txBody>
                  <a:tcPr/>
                </a:tc>
                <a:tc>
                  <a:txBody>
                    <a:bodyPr/>
                    <a:lstStyle/>
                    <a:p>
                      <a:r>
                        <a:rPr lang="en-US"/>
                        <a:t>2.6</a:t>
                      </a:r>
                    </a:p>
                  </a:txBody>
                  <a:tcPr/>
                </a:tc>
                <a:extLst>
                  <a:ext uri="{0D108BD9-81ED-4DB2-BD59-A6C34878D82A}">
                    <a16:rowId xmlns:a16="http://schemas.microsoft.com/office/drawing/2014/main" val="1401976990"/>
                  </a:ext>
                </a:extLst>
              </a:tr>
              <a:tr h="425159">
                <a:tc>
                  <a:txBody>
                    <a:bodyPr/>
                    <a:lstStyle/>
                    <a:p>
                      <a:r>
                        <a:rPr lang="en-US"/>
                        <a:t>City</a:t>
                      </a:r>
                    </a:p>
                  </a:txBody>
                  <a:tcPr/>
                </a:tc>
                <a:tc>
                  <a:txBody>
                    <a:bodyPr/>
                    <a:lstStyle/>
                    <a:p>
                      <a:pPr lvl="0">
                        <a:buNone/>
                      </a:pPr>
                      <a:r>
                        <a:rPr lang="en-US" sz="1400" b="0" i="0" u="none" strike="noStrike" noProof="0">
                          <a:latin typeface="Consolas"/>
                        </a:rPr>
                        <a:t>0.692</a:t>
                      </a:r>
                      <a:endParaRPr lang="en-US"/>
                    </a:p>
                  </a:txBody>
                  <a:tcPr/>
                </a:tc>
                <a:tc>
                  <a:txBody>
                    <a:bodyPr/>
                    <a:lstStyle/>
                    <a:p>
                      <a:pPr lvl="0">
                        <a:buNone/>
                      </a:pPr>
                      <a:r>
                        <a:rPr lang="en-US" sz="1400" b="0" i="0" u="none" strike="noStrike" noProof="0">
                          <a:latin typeface="Consolas"/>
                        </a:rPr>
                        <a:t>0.958</a:t>
                      </a:r>
                      <a:endParaRPr lang="en-US"/>
                    </a:p>
                  </a:txBody>
                  <a:tcPr/>
                </a:tc>
                <a:tc>
                  <a:txBody>
                    <a:bodyPr/>
                    <a:lstStyle/>
                    <a:p>
                      <a:pPr lvl="0">
                        <a:buNone/>
                      </a:pPr>
                      <a:r>
                        <a:rPr lang="en-US" sz="1400" b="0" i="0" u="none" strike="noStrike" noProof="0">
                          <a:latin typeface="Consolas"/>
                        </a:rPr>
                        <a:t>0.542</a:t>
                      </a:r>
                      <a:endParaRPr lang="en-US"/>
                    </a:p>
                  </a:txBody>
                  <a:tcPr/>
                </a:tc>
                <a:tc>
                  <a:txBody>
                    <a:bodyPr/>
                    <a:lstStyle/>
                    <a:p>
                      <a:r>
                        <a:rPr lang="en-US"/>
                        <a:t>1.8</a:t>
                      </a:r>
                    </a:p>
                  </a:txBody>
                  <a:tcPr/>
                </a:tc>
                <a:extLst>
                  <a:ext uri="{0D108BD9-81ED-4DB2-BD59-A6C34878D82A}">
                    <a16:rowId xmlns:a16="http://schemas.microsoft.com/office/drawing/2014/main" val="4036570579"/>
                  </a:ext>
                </a:extLst>
              </a:tr>
              <a:tr h="425159">
                <a:tc>
                  <a:txBody>
                    <a:bodyPr/>
                    <a:lstStyle/>
                    <a:p>
                      <a:r>
                        <a:rPr lang="en-US"/>
                        <a:t>Country</a:t>
                      </a:r>
                      <a:endParaRPr lang="en-US" err="1"/>
                    </a:p>
                  </a:txBody>
                  <a:tcPr/>
                </a:tc>
                <a:tc>
                  <a:txBody>
                    <a:bodyPr/>
                    <a:lstStyle/>
                    <a:p>
                      <a:pPr lvl="0">
                        <a:buNone/>
                      </a:pPr>
                      <a:r>
                        <a:rPr lang="en-US" sz="1400" b="0" i="0" u="none" strike="noStrike" noProof="0">
                          <a:latin typeface="Consolas"/>
                        </a:rPr>
                        <a:t>0.822</a:t>
                      </a:r>
                      <a:endParaRPr lang="en-US"/>
                    </a:p>
                  </a:txBody>
                  <a:tcPr/>
                </a:tc>
                <a:tc>
                  <a:txBody>
                    <a:bodyPr/>
                    <a:lstStyle/>
                    <a:p>
                      <a:pPr lvl="0">
                        <a:buNone/>
                      </a:pPr>
                      <a:r>
                        <a:rPr lang="en-US" sz="1400" b="0" i="0" u="none" strike="noStrike" noProof="0">
                          <a:latin typeface="Consolas"/>
                        </a:rPr>
                        <a:t>0.949</a:t>
                      </a:r>
                      <a:endParaRPr lang="en-US"/>
                    </a:p>
                  </a:txBody>
                  <a:tcPr/>
                </a:tc>
                <a:tc>
                  <a:txBody>
                    <a:bodyPr/>
                    <a:lstStyle/>
                    <a:p>
                      <a:pPr lvl="0">
                        <a:buNone/>
                      </a:pPr>
                      <a:r>
                        <a:rPr lang="en-US" sz="1400" b="0" i="0" u="none" strike="noStrike" noProof="0">
                          <a:latin typeface="Consolas"/>
                        </a:rPr>
                        <a:t>0.724</a:t>
                      </a:r>
                      <a:endParaRPr lang="en-US"/>
                    </a:p>
                  </a:txBody>
                  <a:tcPr/>
                </a:tc>
                <a:tc>
                  <a:txBody>
                    <a:bodyPr/>
                    <a:lstStyle/>
                    <a:p>
                      <a:r>
                        <a:rPr lang="en-US"/>
                        <a:t>2.0</a:t>
                      </a:r>
                    </a:p>
                  </a:txBody>
                  <a:tcPr/>
                </a:tc>
                <a:extLst>
                  <a:ext uri="{0D108BD9-81ED-4DB2-BD59-A6C34878D82A}">
                    <a16:rowId xmlns:a16="http://schemas.microsoft.com/office/drawing/2014/main" val="3957322632"/>
                  </a:ext>
                </a:extLst>
              </a:tr>
            </a:tbl>
          </a:graphicData>
        </a:graphic>
      </p:graphicFrame>
      <p:sp>
        <p:nvSpPr>
          <p:cNvPr id="11" name="Text Placeholder 2">
            <a:extLst>
              <a:ext uri="{FF2B5EF4-FFF2-40B4-BE49-F238E27FC236}">
                <a16:creationId xmlns:a16="http://schemas.microsoft.com/office/drawing/2014/main" id="{1A4CEB15-DE78-4738-BBD7-945798E345D7}"/>
              </a:ext>
            </a:extLst>
          </p:cNvPr>
          <p:cNvSpPr txBox="1">
            <a:spLocks/>
          </p:cNvSpPr>
          <p:nvPr/>
        </p:nvSpPr>
        <p:spPr>
          <a:xfrm>
            <a:off x="214956" y="4817790"/>
            <a:ext cx="11453761" cy="178635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002060"/>
                </a:solidFill>
              </a:rPr>
              <a:t>This is a 15% increase in savings over using just the supervised model </a:t>
            </a:r>
          </a:p>
          <a:p>
            <a:r>
              <a:rPr lang="en-US">
                <a:solidFill>
                  <a:srgbClr val="002060"/>
                </a:solidFill>
              </a:rPr>
              <a:t>Using the model also reduces the false positives by ~575 thousand dollars</a:t>
            </a:r>
          </a:p>
          <a:p>
            <a:endParaRPr lang="en-US">
              <a:solidFill>
                <a:srgbClr val="002060"/>
              </a:solidFill>
            </a:endParaRPr>
          </a:p>
          <a:p>
            <a:endParaRPr lang="en-US">
              <a:solidFill>
                <a:srgbClr val="000000"/>
              </a:solidFill>
            </a:endParaRPr>
          </a:p>
        </p:txBody>
      </p:sp>
      <p:sp>
        <p:nvSpPr>
          <p:cNvPr id="12" name="Google Shape;308;p3">
            <a:extLst>
              <a:ext uri="{FF2B5EF4-FFF2-40B4-BE49-F238E27FC236}">
                <a16:creationId xmlns:a16="http://schemas.microsoft.com/office/drawing/2014/main" id="{C11FE303-FC91-4833-AC5D-EC2339600D85}"/>
              </a:ext>
            </a:extLst>
          </p:cNvPr>
          <p:cNvSpPr txBox="1">
            <a:spLocks/>
          </p:cNvSpPr>
          <p:nvPr/>
        </p:nvSpPr>
        <p:spPr>
          <a:xfrm>
            <a:off x="434887" y="158819"/>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37DB9"/>
              </a:buClr>
              <a:buSzPts val="3733"/>
            </a:pPr>
            <a:r>
              <a:rPr lang="en-US" sz="3733" b="1" dirty="0">
                <a:solidFill>
                  <a:srgbClr val="012E8C"/>
                </a:solidFill>
              </a:rPr>
              <a:t>Network Model Results (camouflaged) </a:t>
            </a:r>
          </a:p>
        </p:txBody>
      </p:sp>
    </p:spTree>
    <p:extLst>
      <p:ext uri="{BB962C8B-B14F-4D97-AF65-F5344CB8AC3E}">
        <p14:creationId xmlns:p14="http://schemas.microsoft.com/office/powerpoint/2010/main" val="2295858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34A89-FF31-4F8E-BB50-F9F41848E568}"/>
              </a:ext>
            </a:extLst>
          </p:cNvPr>
          <p:cNvSpPr>
            <a:spLocks noGrp="1"/>
          </p:cNvSpPr>
          <p:nvPr>
            <p:ph type="body" idx="1"/>
          </p:nvPr>
        </p:nvSpPr>
        <p:spPr>
          <a:xfrm>
            <a:off x="838200" y="3349625"/>
            <a:ext cx="10228052" cy="2827338"/>
          </a:xfrm>
        </p:spPr>
        <p:txBody>
          <a:bodyPr>
            <a:normAutofit/>
          </a:bodyPr>
          <a:lstStyle/>
          <a:p>
            <a:endParaRPr lang="en-US">
              <a:solidFill>
                <a:srgbClr val="002060"/>
              </a:solidFill>
            </a:endParaRPr>
          </a:p>
          <a:p>
            <a:endParaRPr lang="en-US">
              <a:solidFill>
                <a:srgbClr val="002060"/>
              </a:solidFill>
            </a:endParaRPr>
          </a:p>
        </p:txBody>
      </p:sp>
      <p:sp>
        <p:nvSpPr>
          <p:cNvPr id="4" name="Text Placeholder 3">
            <a:extLst>
              <a:ext uri="{FF2B5EF4-FFF2-40B4-BE49-F238E27FC236}">
                <a16:creationId xmlns:a16="http://schemas.microsoft.com/office/drawing/2014/main" id="{B3F4D2C4-52C7-44E8-8CC5-58082D718E9A}"/>
              </a:ext>
            </a:extLst>
          </p:cNvPr>
          <p:cNvSpPr>
            <a:spLocks noGrp="1"/>
          </p:cNvSpPr>
          <p:nvPr>
            <p:ph type="body" idx="2"/>
          </p:nvPr>
        </p:nvSpPr>
        <p:spPr/>
        <p:txBody>
          <a:bodyPr/>
          <a:lstStyle/>
          <a:p>
            <a:endParaRPr lang="en-US">
              <a:solidFill>
                <a:srgbClr val="ED7D31"/>
              </a:solidFill>
            </a:endParaRPr>
          </a:p>
          <a:p>
            <a:endParaRPr lang="en-US"/>
          </a:p>
          <a:p>
            <a:endParaRPr lang="en-US"/>
          </a:p>
          <a:p>
            <a:endParaRPr lang="en-US"/>
          </a:p>
        </p:txBody>
      </p:sp>
      <p:sp>
        <p:nvSpPr>
          <p:cNvPr id="7" name="Slide Number Placeholder 6">
            <a:extLst>
              <a:ext uri="{FF2B5EF4-FFF2-40B4-BE49-F238E27FC236}">
                <a16:creationId xmlns:a16="http://schemas.microsoft.com/office/drawing/2014/main" id="{EE210E70-3A84-468D-8559-D66FB0BBED9A}"/>
              </a:ext>
            </a:extLst>
          </p:cNvPr>
          <p:cNvSpPr>
            <a:spLocks noGrp="1"/>
          </p:cNvSpPr>
          <p:nvPr>
            <p:ph type="sldNum" idx="12"/>
          </p:nvPr>
        </p:nvSpPr>
        <p:spPr/>
        <p:txBody>
          <a:bodyPr/>
          <a:lstStyle/>
          <a:p>
            <a:fld id="{00000000-1234-1234-1234-123412341234}" type="slidenum">
              <a:rPr lang="en-US"/>
              <a:t>42</a:t>
            </a:fld>
            <a:endParaRPr lang="en-US"/>
          </a:p>
        </p:txBody>
      </p:sp>
      <p:sp>
        <p:nvSpPr>
          <p:cNvPr id="5" name="Text Placeholder 2">
            <a:extLst>
              <a:ext uri="{FF2B5EF4-FFF2-40B4-BE49-F238E27FC236}">
                <a16:creationId xmlns:a16="http://schemas.microsoft.com/office/drawing/2014/main" id="{3DADD02F-2E1D-43D3-8CA9-A9C8E94B2D00}"/>
              </a:ext>
            </a:extLst>
          </p:cNvPr>
          <p:cNvSpPr txBox="1">
            <a:spLocks/>
          </p:cNvSpPr>
          <p:nvPr/>
        </p:nvSpPr>
        <p:spPr>
          <a:xfrm>
            <a:off x="8409733" y="1178102"/>
            <a:ext cx="3169603" cy="291089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endParaRPr lang="en-US">
              <a:solidFill>
                <a:srgbClr val="002060"/>
              </a:solidFill>
            </a:endParaRPr>
          </a:p>
          <a:p>
            <a:endParaRPr lang="en-US">
              <a:solidFill>
                <a:srgbClr val="002060"/>
              </a:solidFill>
            </a:endParaRPr>
          </a:p>
        </p:txBody>
      </p:sp>
      <p:sp>
        <p:nvSpPr>
          <p:cNvPr id="9" name="Text Placeholder 2">
            <a:extLst>
              <a:ext uri="{FF2B5EF4-FFF2-40B4-BE49-F238E27FC236}">
                <a16:creationId xmlns:a16="http://schemas.microsoft.com/office/drawing/2014/main" id="{C1A0A641-0A23-4808-B96A-88FF4EF46BDA}"/>
              </a:ext>
            </a:extLst>
          </p:cNvPr>
          <p:cNvSpPr txBox="1">
            <a:spLocks/>
          </p:cNvSpPr>
          <p:nvPr/>
        </p:nvSpPr>
        <p:spPr>
          <a:xfrm>
            <a:off x="155423" y="1531667"/>
            <a:ext cx="7227044" cy="291744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002060"/>
                </a:solidFill>
              </a:rPr>
              <a:t>Identifying </a:t>
            </a:r>
            <a:r>
              <a:rPr lang="en-US" err="1">
                <a:solidFill>
                  <a:srgbClr val="002060"/>
                </a:solidFill>
              </a:rPr>
              <a:t>cashout</a:t>
            </a:r>
            <a:r>
              <a:rPr lang="en-US">
                <a:solidFill>
                  <a:srgbClr val="002060"/>
                </a:solidFill>
              </a:rPr>
              <a:t> at the BID, BIN, and country level is highly successful</a:t>
            </a:r>
            <a:endParaRPr lang="en-US"/>
          </a:p>
          <a:p>
            <a:r>
              <a:rPr lang="en-US">
                <a:solidFill>
                  <a:srgbClr val="002060"/>
                </a:solidFill>
              </a:rPr>
              <a:t>If the risky BINs in risky countries were blocked from being used it would save the VISA clients ~140 thousand dollars with few non-fraud transactions being blocked </a:t>
            </a:r>
          </a:p>
          <a:p>
            <a:pPr marL="114300" indent="0">
              <a:buNone/>
            </a:pPr>
            <a:endParaRPr lang="en-US">
              <a:solidFill>
                <a:srgbClr val="002060"/>
              </a:solidFill>
            </a:endParaRPr>
          </a:p>
          <a:p>
            <a:endParaRPr lang="en-US">
              <a:solidFill>
                <a:srgbClr val="000000"/>
              </a:solidFill>
            </a:endParaRPr>
          </a:p>
        </p:txBody>
      </p:sp>
      <p:graphicFrame>
        <p:nvGraphicFramePr>
          <p:cNvPr id="10" name="Table 10">
            <a:extLst>
              <a:ext uri="{FF2B5EF4-FFF2-40B4-BE49-F238E27FC236}">
                <a16:creationId xmlns:a16="http://schemas.microsoft.com/office/drawing/2014/main" id="{E1DAF2F3-17AB-4D0F-A12F-09C738129EF1}"/>
              </a:ext>
            </a:extLst>
          </p:cNvPr>
          <p:cNvGraphicFramePr>
            <a:graphicFrameLocks noGrp="1"/>
          </p:cNvGraphicFramePr>
          <p:nvPr>
            <p:extLst>
              <p:ext uri="{D42A27DB-BD31-4B8C-83A1-F6EECF244321}">
                <p14:modId xmlns:p14="http://schemas.microsoft.com/office/powerpoint/2010/main" val="3482559641"/>
              </p:ext>
            </p:extLst>
          </p:nvPr>
        </p:nvGraphicFramePr>
        <p:xfrm>
          <a:off x="7465218" y="1214437"/>
          <a:ext cx="4432445" cy="2931040"/>
        </p:xfrm>
        <a:graphic>
          <a:graphicData uri="http://schemas.openxmlformats.org/drawingml/2006/table">
            <a:tbl>
              <a:tblPr firstRow="1" bandRow="1">
                <a:tableStyleId>{5C22544A-7EE6-4342-B048-85BDC9FD1C3A}</a:tableStyleId>
              </a:tblPr>
              <a:tblGrid>
                <a:gridCol w="900428">
                  <a:extLst>
                    <a:ext uri="{9D8B030D-6E8A-4147-A177-3AD203B41FA5}">
                      <a16:colId xmlns:a16="http://schemas.microsoft.com/office/drawing/2014/main" val="3041289411"/>
                    </a:ext>
                  </a:extLst>
                </a:gridCol>
                <a:gridCol w="795014">
                  <a:extLst>
                    <a:ext uri="{9D8B030D-6E8A-4147-A177-3AD203B41FA5}">
                      <a16:colId xmlns:a16="http://schemas.microsoft.com/office/drawing/2014/main" val="1709071407"/>
                    </a:ext>
                  </a:extLst>
                </a:gridCol>
                <a:gridCol w="795014">
                  <a:extLst>
                    <a:ext uri="{9D8B030D-6E8A-4147-A177-3AD203B41FA5}">
                      <a16:colId xmlns:a16="http://schemas.microsoft.com/office/drawing/2014/main" val="859101354"/>
                    </a:ext>
                  </a:extLst>
                </a:gridCol>
                <a:gridCol w="795014">
                  <a:extLst>
                    <a:ext uri="{9D8B030D-6E8A-4147-A177-3AD203B41FA5}">
                      <a16:colId xmlns:a16="http://schemas.microsoft.com/office/drawing/2014/main" val="473715370"/>
                    </a:ext>
                  </a:extLst>
                </a:gridCol>
                <a:gridCol w="1146975">
                  <a:extLst>
                    <a:ext uri="{9D8B030D-6E8A-4147-A177-3AD203B41FA5}">
                      <a16:colId xmlns:a16="http://schemas.microsoft.com/office/drawing/2014/main" val="2636366085"/>
                    </a:ext>
                  </a:extLst>
                </a:gridCol>
              </a:tblGrid>
              <a:tr h="418720">
                <a:tc>
                  <a:txBody>
                    <a:bodyPr/>
                    <a:lstStyle/>
                    <a:p>
                      <a:r>
                        <a:rPr lang="en-US"/>
                        <a:t>Level</a:t>
                      </a:r>
                    </a:p>
                  </a:txBody>
                  <a:tcPr/>
                </a:tc>
                <a:tc>
                  <a:txBody>
                    <a:bodyPr/>
                    <a:lstStyle/>
                    <a:p>
                      <a:r>
                        <a:rPr lang="en-US"/>
                        <a:t>F1</a:t>
                      </a:r>
                    </a:p>
                  </a:txBody>
                  <a:tcPr/>
                </a:tc>
                <a:tc>
                  <a:txBody>
                    <a:bodyPr/>
                    <a:lstStyle/>
                    <a:p>
                      <a:r>
                        <a:rPr lang="en-US"/>
                        <a:t>Recall</a:t>
                      </a:r>
                    </a:p>
                  </a:txBody>
                  <a:tcPr/>
                </a:tc>
                <a:tc>
                  <a:txBody>
                    <a:bodyPr/>
                    <a:lstStyle/>
                    <a:p>
                      <a:r>
                        <a:rPr lang="en-US"/>
                        <a:t>Prec.</a:t>
                      </a:r>
                    </a:p>
                  </a:txBody>
                  <a:tcPr/>
                </a:tc>
                <a:tc>
                  <a:txBody>
                    <a:bodyPr/>
                    <a:lstStyle/>
                    <a:p>
                      <a:r>
                        <a:rPr lang="en-US"/>
                        <a:t>Threshold</a:t>
                      </a:r>
                    </a:p>
                  </a:txBody>
                  <a:tcPr/>
                </a:tc>
                <a:extLst>
                  <a:ext uri="{0D108BD9-81ED-4DB2-BD59-A6C34878D82A}">
                    <a16:rowId xmlns:a16="http://schemas.microsoft.com/office/drawing/2014/main" val="2467298591"/>
                  </a:ext>
                </a:extLst>
              </a:tr>
              <a:tr h="418720">
                <a:tc>
                  <a:txBody>
                    <a:bodyPr/>
                    <a:lstStyle/>
                    <a:p>
                      <a:r>
                        <a:rPr lang="en-US"/>
                        <a:t>Bid</a:t>
                      </a:r>
                    </a:p>
                  </a:txBody>
                  <a:tcPr/>
                </a:tc>
                <a:tc>
                  <a:txBody>
                    <a:bodyPr/>
                    <a:lstStyle/>
                    <a:p>
                      <a:pPr lvl="0">
                        <a:buNone/>
                      </a:pPr>
                      <a:r>
                        <a:rPr lang="en-US" sz="1400" b="0" i="0" u="none" strike="noStrike" noProof="0">
                          <a:latin typeface="Consolas"/>
                        </a:rPr>
                        <a:t>0.999</a:t>
                      </a:r>
                      <a:endParaRPr lang="en-US"/>
                    </a:p>
                  </a:txBody>
                  <a:tcPr/>
                </a:tc>
                <a:tc>
                  <a:txBody>
                    <a:bodyPr/>
                    <a:lstStyle/>
                    <a:p>
                      <a:pPr lvl="0">
                        <a:buNone/>
                      </a:pPr>
                      <a:r>
                        <a:rPr lang="en-US" sz="1400" b="0" i="0" u="none" strike="noStrike" noProof="0">
                          <a:latin typeface="Consolas"/>
                        </a:rPr>
                        <a:t>0.999</a:t>
                      </a:r>
                    </a:p>
                  </a:txBody>
                  <a:tcPr/>
                </a:tc>
                <a:tc>
                  <a:txBody>
                    <a:bodyPr/>
                    <a:lstStyle/>
                    <a:p>
                      <a:pPr lvl="0">
                        <a:buNone/>
                      </a:pPr>
                      <a:r>
                        <a:rPr lang="en-US" sz="1400" b="0" i="0" u="none" strike="noStrike" noProof="0">
                          <a:latin typeface="Consolas"/>
                        </a:rPr>
                        <a:t>0.999</a:t>
                      </a:r>
                      <a:endParaRPr lang="en-US"/>
                    </a:p>
                  </a:txBody>
                  <a:tcPr/>
                </a:tc>
                <a:tc>
                  <a:txBody>
                    <a:bodyPr/>
                    <a:lstStyle/>
                    <a:p>
                      <a:r>
                        <a:rPr lang="en-US"/>
                        <a:t>40</a:t>
                      </a:r>
                    </a:p>
                  </a:txBody>
                  <a:tcPr/>
                </a:tc>
                <a:extLst>
                  <a:ext uri="{0D108BD9-81ED-4DB2-BD59-A6C34878D82A}">
                    <a16:rowId xmlns:a16="http://schemas.microsoft.com/office/drawing/2014/main" val="3728451406"/>
                  </a:ext>
                </a:extLst>
              </a:tr>
              <a:tr h="418720">
                <a:tc>
                  <a:txBody>
                    <a:bodyPr/>
                    <a:lstStyle/>
                    <a:p>
                      <a:r>
                        <a:rPr lang="en-US"/>
                        <a:t>Bin</a:t>
                      </a:r>
                    </a:p>
                  </a:txBody>
                  <a:tcPr/>
                </a:tc>
                <a:tc>
                  <a:txBody>
                    <a:bodyPr/>
                    <a:lstStyle/>
                    <a:p>
                      <a:pPr lvl="0">
                        <a:buNone/>
                      </a:pPr>
                      <a:r>
                        <a:rPr lang="en-US" sz="1400" b="0" i="0" u="none" strike="noStrike" noProof="0">
                          <a:latin typeface="Consolas"/>
                        </a:rPr>
                        <a:t>0.979</a:t>
                      </a:r>
                    </a:p>
                  </a:txBody>
                  <a:tcPr/>
                </a:tc>
                <a:tc>
                  <a:txBody>
                    <a:bodyPr/>
                    <a:lstStyle/>
                    <a:p>
                      <a:pPr lvl="0">
                        <a:buNone/>
                      </a:pPr>
                      <a:r>
                        <a:rPr lang="en-US" sz="1400" b="0" i="0" u="none" strike="noStrike" noProof="0">
                          <a:latin typeface="Consolas"/>
                        </a:rPr>
                        <a:t>0.959</a:t>
                      </a:r>
                      <a:endParaRPr lang="en-US"/>
                    </a:p>
                  </a:txBody>
                  <a:tcPr/>
                </a:tc>
                <a:tc>
                  <a:txBody>
                    <a:bodyPr/>
                    <a:lstStyle/>
                    <a:p>
                      <a:pPr lvl="0">
                        <a:buNone/>
                      </a:pPr>
                      <a:r>
                        <a:rPr lang="en-US" sz="1400" b="0" i="0" u="none" strike="noStrike" noProof="0">
                          <a:latin typeface="Consolas"/>
                        </a:rPr>
                        <a:t>0.999</a:t>
                      </a:r>
                      <a:endParaRPr lang="en-US"/>
                    </a:p>
                  </a:txBody>
                  <a:tcPr/>
                </a:tc>
                <a:tc>
                  <a:txBody>
                    <a:bodyPr/>
                    <a:lstStyle/>
                    <a:p>
                      <a:r>
                        <a:rPr lang="en-US"/>
                        <a:t>10</a:t>
                      </a:r>
                    </a:p>
                  </a:txBody>
                  <a:tcPr/>
                </a:tc>
                <a:extLst>
                  <a:ext uri="{0D108BD9-81ED-4DB2-BD59-A6C34878D82A}">
                    <a16:rowId xmlns:a16="http://schemas.microsoft.com/office/drawing/2014/main" val="2371396439"/>
                  </a:ext>
                </a:extLst>
              </a:tr>
              <a:tr h="418720">
                <a:tc>
                  <a:txBody>
                    <a:bodyPr/>
                    <a:lstStyle/>
                    <a:p>
                      <a:r>
                        <a:rPr lang="en-US"/>
                        <a:t>Act</a:t>
                      </a:r>
                    </a:p>
                  </a:txBody>
                  <a:tcPr/>
                </a:tc>
                <a:tc>
                  <a:txBody>
                    <a:bodyPr/>
                    <a:lstStyle/>
                    <a:p>
                      <a:pPr lvl="0">
                        <a:buNone/>
                      </a:pPr>
                      <a:r>
                        <a:rPr lang="en-US" sz="1400" b="0" i="0" u="none" strike="noStrike" noProof="0">
                          <a:latin typeface="Consolas"/>
                        </a:rPr>
                        <a:t>0.175</a:t>
                      </a:r>
                      <a:endParaRPr lang="en-US"/>
                    </a:p>
                  </a:txBody>
                  <a:tcPr/>
                </a:tc>
                <a:tc>
                  <a:txBody>
                    <a:bodyPr/>
                    <a:lstStyle/>
                    <a:p>
                      <a:pPr lvl="0">
                        <a:buNone/>
                      </a:pPr>
                      <a:r>
                        <a:rPr lang="en-US" sz="1400" b="0" i="0" u="none" strike="noStrike" noProof="0">
                          <a:latin typeface="Consolas"/>
                        </a:rPr>
                        <a:t>0.125</a:t>
                      </a:r>
                      <a:endParaRPr lang="en-US"/>
                    </a:p>
                  </a:txBody>
                  <a:tcPr/>
                </a:tc>
                <a:tc>
                  <a:txBody>
                    <a:bodyPr/>
                    <a:lstStyle/>
                    <a:p>
                      <a:pPr lvl="0">
                        <a:buNone/>
                      </a:pPr>
                      <a:r>
                        <a:rPr lang="en-US" sz="1400" b="0" i="0" u="none" strike="noStrike" noProof="0">
                          <a:latin typeface="Consolas"/>
                        </a:rPr>
                        <a:t>0.293</a:t>
                      </a:r>
                    </a:p>
                  </a:txBody>
                  <a:tcPr/>
                </a:tc>
                <a:tc>
                  <a:txBody>
                    <a:bodyPr/>
                    <a:lstStyle/>
                    <a:p>
                      <a:r>
                        <a:rPr lang="en-US"/>
                        <a:t>4.5</a:t>
                      </a:r>
                    </a:p>
                  </a:txBody>
                  <a:tcPr/>
                </a:tc>
                <a:extLst>
                  <a:ext uri="{0D108BD9-81ED-4DB2-BD59-A6C34878D82A}">
                    <a16:rowId xmlns:a16="http://schemas.microsoft.com/office/drawing/2014/main" val="2341080020"/>
                  </a:ext>
                </a:extLst>
              </a:tr>
              <a:tr h="418720">
                <a:tc>
                  <a:txBody>
                    <a:bodyPr/>
                    <a:lstStyle/>
                    <a:p>
                      <a:r>
                        <a:rPr lang="en-US"/>
                        <a:t>ATM</a:t>
                      </a:r>
                    </a:p>
                  </a:txBody>
                  <a:tcPr/>
                </a:tc>
                <a:tc>
                  <a:txBody>
                    <a:bodyPr/>
                    <a:lstStyle/>
                    <a:p>
                      <a:pPr lvl="0">
                        <a:buNone/>
                      </a:pPr>
                      <a:r>
                        <a:rPr lang="en-US" sz="1400" b="0" i="0" u="none" strike="noStrike" noProof="0">
                          <a:latin typeface="Consolas"/>
                        </a:rPr>
                        <a:t>0.303</a:t>
                      </a:r>
                    </a:p>
                  </a:txBody>
                  <a:tcPr/>
                </a:tc>
                <a:tc>
                  <a:txBody>
                    <a:bodyPr/>
                    <a:lstStyle/>
                    <a:p>
                      <a:pPr lvl="0">
                        <a:buNone/>
                      </a:pPr>
                      <a:r>
                        <a:rPr lang="en-US" sz="1400" b="0" i="0" u="none" strike="noStrike" noProof="0">
                          <a:latin typeface="Consolas"/>
                        </a:rPr>
                        <a:t>0.925</a:t>
                      </a:r>
                      <a:endParaRPr lang="en-US"/>
                    </a:p>
                  </a:txBody>
                  <a:tcPr/>
                </a:tc>
                <a:tc>
                  <a:txBody>
                    <a:bodyPr/>
                    <a:lstStyle/>
                    <a:p>
                      <a:pPr lvl="0">
                        <a:buNone/>
                      </a:pPr>
                      <a:r>
                        <a:rPr lang="en-US" sz="1400" b="0" i="0" u="none" strike="noStrike" noProof="0">
                          <a:latin typeface="Consolas"/>
                        </a:rPr>
                        <a:t>0.181</a:t>
                      </a:r>
                      <a:endParaRPr lang="en-US"/>
                    </a:p>
                  </a:txBody>
                  <a:tcPr/>
                </a:tc>
                <a:tc>
                  <a:txBody>
                    <a:bodyPr/>
                    <a:lstStyle/>
                    <a:p>
                      <a:r>
                        <a:rPr lang="en-US"/>
                        <a:t>2.6</a:t>
                      </a:r>
                    </a:p>
                  </a:txBody>
                  <a:tcPr/>
                </a:tc>
                <a:extLst>
                  <a:ext uri="{0D108BD9-81ED-4DB2-BD59-A6C34878D82A}">
                    <a16:rowId xmlns:a16="http://schemas.microsoft.com/office/drawing/2014/main" val="1401976990"/>
                  </a:ext>
                </a:extLst>
              </a:tr>
              <a:tr h="418720">
                <a:tc>
                  <a:txBody>
                    <a:bodyPr/>
                    <a:lstStyle/>
                    <a:p>
                      <a:r>
                        <a:rPr lang="en-US"/>
                        <a:t>City</a:t>
                      </a:r>
                    </a:p>
                  </a:txBody>
                  <a:tcPr/>
                </a:tc>
                <a:tc>
                  <a:txBody>
                    <a:bodyPr/>
                    <a:lstStyle/>
                    <a:p>
                      <a:pPr lvl="0">
                        <a:buNone/>
                      </a:pPr>
                      <a:r>
                        <a:rPr lang="en-US" sz="1400" b="0" i="0" u="none" strike="noStrike" noProof="0">
                          <a:latin typeface="Consolas"/>
                        </a:rPr>
                        <a:t>0.230</a:t>
                      </a:r>
                      <a:endParaRPr lang="en-US"/>
                    </a:p>
                  </a:txBody>
                  <a:tcPr/>
                </a:tc>
                <a:tc>
                  <a:txBody>
                    <a:bodyPr/>
                    <a:lstStyle/>
                    <a:p>
                      <a:pPr lvl="0">
                        <a:buNone/>
                      </a:pPr>
                      <a:r>
                        <a:rPr lang="en-US" sz="1400" b="0" i="0" u="none" strike="noStrike" noProof="0">
                          <a:latin typeface="Consolas"/>
                        </a:rPr>
                        <a:t>0.977</a:t>
                      </a:r>
                      <a:endParaRPr lang="en-US"/>
                    </a:p>
                  </a:txBody>
                  <a:tcPr/>
                </a:tc>
                <a:tc>
                  <a:txBody>
                    <a:bodyPr/>
                    <a:lstStyle/>
                    <a:p>
                      <a:pPr lvl="0">
                        <a:buNone/>
                      </a:pPr>
                      <a:r>
                        <a:rPr lang="en-US" sz="1400" b="0" i="0" u="none" strike="noStrike" noProof="0">
                          <a:latin typeface="Consolas"/>
                        </a:rPr>
                        <a:t>0.130</a:t>
                      </a:r>
                      <a:endParaRPr lang="en-US"/>
                    </a:p>
                  </a:txBody>
                  <a:tcPr/>
                </a:tc>
                <a:tc>
                  <a:txBody>
                    <a:bodyPr/>
                    <a:lstStyle/>
                    <a:p>
                      <a:r>
                        <a:rPr lang="en-US"/>
                        <a:t>1.8</a:t>
                      </a:r>
                    </a:p>
                  </a:txBody>
                  <a:tcPr/>
                </a:tc>
                <a:extLst>
                  <a:ext uri="{0D108BD9-81ED-4DB2-BD59-A6C34878D82A}">
                    <a16:rowId xmlns:a16="http://schemas.microsoft.com/office/drawing/2014/main" val="4036570579"/>
                  </a:ext>
                </a:extLst>
              </a:tr>
              <a:tr h="418720">
                <a:tc>
                  <a:txBody>
                    <a:bodyPr/>
                    <a:lstStyle/>
                    <a:p>
                      <a:r>
                        <a:rPr lang="en-US"/>
                        <a:t>Country</a:t>
                      </a:r>
                      <a:endParaRPr lang="en-US" err="1"/>
                    </a:p>
                  </a:txBody>
                  <a:tcPr/>
                </a:tc>
                <a:tc>
                  <a:txBody>
                    <a:bodyPr/>
                    <a:lstStyle/>
                    <a:p>
                      <a:pPr lvl="0">
                        <a:buNone/>
                      </a:pPr>
                      <a:r>
                        <a:rPr lang="en-US" sz="1400" b="0" i="0" u="none" strike="noStrike" noProof="0">
                          <a:latin typeface="Consolas"/>
                        </a:rPr>
                        <a:t>0.498</a:t>
                      </a:r>
                      <a:endParaRPr lang="en-US"/>
                    </a:p>
                  </a:txBody>
                  <a:tcPr/>
                </a:tc>
                <a:tc>
                  <a:txBody>
                    <a:bodyPr/>
                    <a:lstStyle/>
                    <a:p>
                      <a:pPr lvl="0">
                        <a:buNone/>
                      </a:pPr>
                      <a:r>
                        <a:rPr lang="en-US" sz="1400" b="0" i="0" u="none" strike="noStrike" noProof="0">
                          <a:latin typeface="Consolas"/>
                        </a:rPr>
                        <a:t>0.691</a:t>
                      </a:r>
                      <a:endParaRPr lang="en-US"/>
                    </a:p>
                  </a:txBody>
                  <a:tcPr/>
                </a:tc>
                <a:tc>
                  <a:txBody>
                    <a:bodyPr/>
                    <a:lstStyle/>
                    <a:p>
                      <a:pPr lvl="0">
                        <a:buNone/>
                      </a:pPr>
                      <a:r>
                        <a:rPr lang="en-US" sz="1400" b="0" i="0" u="none" strike="noStrike" noProof="0">
                          <a:latin typeface="Consolas"/>
                        </a:rPr>
                        <a:t>0.390</a:t>
                      </a:r>
                      <a:endParaRPr lang="en-US"/>
                    </a:p>
                  </a:txBody>
                  <a:tcPr/>
                </a:tc>
                <a:tc>
                  <a:txBody>
                    <a:bodyPr/>
                    <a:lstStyle/>
                    <a:p>
                      <a:r>
                        <a:rPr lang="en-US"/>
                        <a:t>2.0</a:t>
                      </a:r>
                    </a:p>
                  </a:txBody>
                  <a:tcPr/>
                </a:tc>
                <a:extLst>
                  <a:ext uri="{0D108BD9-81ED-4DB2-BD59-A6C34878D82A}">
                    <a16:rowId xmlns:a16="http://schemas.microsoft.com/office/drawing/2014/main" val="3957322632"/>
                  </a:ext>
                </a:extLst>
              </a:tr>
            </a:tbl>
          </a:graphicData>
        </a:graphic>
      </p:graphicFrame>
      <p:sp>
        <p:nvSpPr>
          <p:cNvPr id="11" name="Text Placeholder 2">
            <a:extLst>
              <a:ext uri="{FF2B5EF4-FFF2-40B4-BE49-F238E27FC236}">
                <a16:creationId xmlns:a16="http://schemas.microsoft.com/office/drawing/2014/main" id="{A145DCBF-DD6E-4C37-AE15-2F20AC0BE77F}"/>
              </a:ext>
            </a:extLst>
          </p:cNvPr>
          <p:cNvSpPr txBox="1">
            <a:spLocks/>
          </p:cNvSpPr>
          <p:nvPr/>
        </p:nvSpPr>
        <p:spPr>
          <a:xfrm>
            <a:off x="155422" y="4270104"/>
            <a:ext cx="11429950" cy="22149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002060"/>
                </a:solidFill>
              </a:rPr>
              <a:t>This is a 1% increase in savings over the supervised model</a:t>
            </a:r>
          </a:p>
          <a:p>
            <a:r>
              <a:rPr lang="en-US">
                <a:solidFill>
                  <a:srgbClr val="002060"/>
                </a:solidFill>
              </a:rPr>
              <a:t>Using the model also reduces the false positives by ~330 thousand dollars</a:t>
            </a:r>
          </a:p>
          <a:p>
            <a:r>
              <a:rPr lang="en-US">
                <a:solidFill>
                  <a:srgbClr val="002060"/>
                </a:solidFill>
              </a:rPr>
              <a:t>Supervised Model has high recall but low precision</a:t>
            </a:r>
            <a:endParaRPr lang="en-US">
              <a:solidFill>
                <a:srgbClr val="000000"/>
              </a:solidFill>
            </a:endParaRPr>
          </a:p>
        </p:txBody>
      </p:sp>
      <p:sp>
        <p:nvSpPr>
          <p:cNvPr id="12" name="Google Shape;308;p3">
            <a:extLst>
              <a:ext uri="{FF2B5EF4-FFF2-40B4-BE49-F238E27FC236}">
                <a16:creationId xmlns:a16="http://schemas.microsoft.com/office/drawing/2014/main" id="{EA6AD25E-3B69-43AD-B143-D791E318566C}"/>
              </a:ext>
            </a:extLst>
          </p:cNvPr>
          <p:cNvSpPr txBox="1">
            <a:spLocks/>
          </p:cNvSpPr>
          <p:nvPr/>
        </p:nvSpPr>
        <p:spPr>
          <a:xfrm>
            <a:off x="434887" y="158819"/>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37DB9"/>
              </a:buClr>
              <a:buSzPts val="3733"/>
            </a:pPr>
            <a:r>
              <a:rPr lang="en-US" sz="3733" b="1" dirty="0">
                <a:solidFill>
                  <a:srgbClr val="012E8C"/>
                </a:solidFill>
              </a:rPr>
              <a:t>Network Model Results (disastrous) </a:t>
            </a:r>
          </a:p>
        </p:txBody>
      </p:sp>
    </p:spTree>
    <p:extLst>
      <p:ext uri="{BB962C8B-B14F-4D97-AF65-F5344CB8AC3E}">
        <p14:creationId xmlns:p14="http://schemas.microsoft.com/office/powerpoint/2010/main" val="4253482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34A89-FF31-4F8E-BB50-F9F41848E568}"/>
              </a:ext>
            </a:extLst>
          </p:cNvPr>
          <p:cNvSpPr>
            <a:spLocks noGrp="1"/>
          </p:cNvSpPr>
          <p:nvPr>
            <p:ph type="body" idx="1"/>
          </p:nvPr>
        </p:nvSpPr>
        <p:spPr>
          <a:xfrm>
            <a:off x="838200" y="3349625"/>
            <a:ext cx="10228052" cy="2827338"/>
          </a:xfrm>
        </p:spPr>
        <p:txBody>
          <a:bodyPr>
            <a:normAutofit/>
          </a:bodyPr>
          <a:lstStyle/>
          <a:p>
            <a:endParaRPr lang="en-US">
              <a:solidFill>
                <a:srgbClr val="002060"/>
              </a:solidFill>
            </a:endParaRPr>
          </a:p>
          <a:p>
            <a:endParaRPr lang="en-US">
              <a:solidFill>
                <a:srgbClr val="002060"/>
              </a:solidFill>
            </a:endParaRPr>
          </a:p>
        </p:txBody>
      </p:sp>
      <p:sp>
        <p:nvSpPr>
          <p:cNvPr id="4" name="Text Placeholder 3">
            <a:extLst>
              <a:ext uri="{FF2B5EF4-FFF2-40B4-BE49-F238E27FC236}">
                <a16:creationId xmlns:a16="http://schemas.microsoft.com/office/drawing/2014/main" id="{B3F4D2C4-52C7-44E8-8CC5-58082D718E9A}"/>
              </a:ext>
            </a:extLst>
          </p:cNvPr>
          <p:cNvSpPr>
            <a:spLocks noGrp="1"/>
          </p:cNvSpPr>
          <p:nvPr>
            <p:ph type="body" idx="2"/>
          </p:nvPr>
        </p:nvSpPr>
        <p:spPr/>
        <p:txBody>
          <a:bodyPr/>
          <a:lstStyle/>
          <a:p>
            <a:endParaRPr lang="en-US">
              <a:solidFill>
                <a:srgbClr val="ED7D31"/>
              </a:solidFill>
            </a:endParaRPr>
          </a:p>
          <a:p>
            <a:endParaRPr lang="en-US"/>
          </a:p>
          <a:p>
            <a:endParaRPr lang="en-US"/>
          </a:p>
          <a:p>
            <a:endParaRPr lang="en-US"/>
          </a:p>
        </p:txBody>
      </p:sp>
      <p:sp>
        <p:nvSpPr>
          <p:cNvPr id="7" name="Slide Number Placeholder 6">
            <a:extLst>
              <a:ext uri="{FF2B5EF4-FFF2-40B4-BE49-F238E27FC236}">
                <a16:creationId xmlns:a16="http://schemas.microsoft.com/office/drawing/2014/main" id="{EE210E70-3A84-468D-8559-D66FB0BBED9A}"/>
              </a:ext>
            </a:extLst>
          </p:cNvPr>
          <p:cNvSpPr>
            <a:spLocks noGrp="1"/>
          </p:cNvSpPr>
          <p:nvPr>
            <p:ph type="sldNum" idx="12"/>
          </p:nvPr>
        </p:nvSpPr>
        <p:spPr/>
        <p:txBody>
          <a:bodyPr/>
          <a:lstStyle/>
          <a:p>
            <a:fld id="{00000000-1234-1234-1234-123412341234}" type="slidenum">
              <a:rPr lang="en-US"/>
              <a:t>43</a:t>
            </a:fld>
            <a:endParaRPr lang="en-US"/>
          </a:p>
        </p:txBody>
      </p:sp>
      <p:sp>
        <p:nvSpPr>
          <p:cNvPr id="5" name="Text Placeholder 2">
            <a:extLst>
              <a:ext uri="{FF2B5EF4-FFF2-40B4-BE49-F238E27FC236}">
                <a16:creationId xmlns:a16="http://schemas.microsoft.com/office/drawing/2014/main" id="{3DADD02F-2E1D-43D3-8CA9-A9C8E94B2D00}"/>
              </a:ext>
            </a:extLst>
          </p:cNvPr>
          <p:cNvSpPr txBox="1">
            <a:spLocks/>
          </p:cNvSpPr>
          <p:nvPr/>
        </p:nvSpPr>
        <p:spPr>
          <a:xfrm>
            <a:off x="8409733" y="1178102"/>
            <a:ext cx="3169603" cy="291089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endParaRPr lang="en-US">
              <a:solidFill>
                <a:srgbClr val="002060"/>
              </a:solidFill>
            </a:endParaRPr>
          </a:p>
          <a:p>
            <a:endParaRPr lang="en-US">
              <a:solidFill>
                <a:srgbClr val="002060"/>
              </a:solidFill>
            </a:endParaRPr>
          </a:p>
        </p:txBody>
      </p:sp>
      <p:sp>
        <p:nvSpPr>
          <p:cNvPr id="9" name="Text Placeholder 2">
            <a:extLst>
              <a:ext uri="{FF2B5EF4-FFF2-40B4-BE49-F238E27FC236}">
                <a16:creationId xmlns:a16="http://schemas.microsoft.com/office/drawing/2014/main" id="{C1A0A641-0A23-4808-B96A-88FF4EF46BDA}"/>
              </a:ext>
            </a:extLst>
          </p:cNvPr>
          <p:cNvSpPr txBox="1">
            <a:spLocks/>
          </p:cNvSpPr>
          <p:nvPr/>
        </p:nvSpPr>
        <p:spPr>
          <a:xfrm>
            <a:off x="345923" y="1567386"/>
            <a:ext cx="6917481" cy="338179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002060"/>
                </a:solidFill>
              </a:rPr>
              <a:t>Test results on small event show that identifying </a:t>
            </a:r>
            <a:r>
              <a:rPr lang="en-US" err="1">
                <a:solidFill>
                  <a:srgbClr val="002060"/>
                </a:solidFill>
              </a:rPr>
              <a:t>cashout</a:t>
            </a:r>
            <a:r>
              <a:rPr lang="en-US">
                <a:solidFill>
                  <a:srgbClr val="002060"/>
                </a:solidFill>
              </a:rPr>
              <a:t> at the BIN, city, and country level is highly successful</a:t>
            </a:r>
            <a:endParaRPr lang="en-US"/>
          </a:p>
          <a:p>
            <a:r>
              <a:rPr lang="en-US">
                <a:solidFill>
                  <a:srgbClr val="002060"/>
                </a:solidFill>
              </a:rPr>
              <a:t>In the test </a:t>
            </a:r>
            <a:r>
              <a:rPr lang="en-US" err="1">
                <a:solidFill>
                  <a:srgbClr val="002060"/>
                </a:solidFill>
              </a:rPr>
              <a:t>cashout</a:t>
            </a:r>
            <a:r>
              <a:rPr lang="en-US">
                <a:solidFill>
                  <a:srgbClr val="002060"/>
                </a:solidFill>
              </a:rPr>
              <a:t> event, if the risky BINs in risky Countries were blocked from being used it would save the VISA client ~60 thousand dollars with few non-fraud transactions being blocked </a:t>
            </a:r>
          </a:p>
          <a:p>
            <a:endParaRPr lang="en-US">
              <a:solidFill>
                <a:srgbClr val="000000"/>
              </a:solidFill>
            </a:endParaRPr>
          </a:p>
        </p:txBody>
      </p:sp>
      <p:graphicFrame>
        <p:nvGraphicFramePr>
          <p:cNvPr id="10" name="Table 10">
            <a:extLst>
              <a:ext uri="{FF2B5EF4-FFF2-40B4-BE49-F238E27FC236}">
                <a16:creationId xmlns:a16="http://schemas.microsoft.com/office/drawing/2014/main" id="{E1DAF2F3-17AB-4D0F-A12F-09C738129EF1}"/>
              </a:ext>
            </a:extLst>
          </p:cNvPr>
          <p:cNvGraphicFramePr>
            <a:graphicFrameLocks noGrp="1"/>
          </p:cNvGraphicFramePr>
          <p:nvPr>
            <p:extLst>
              <p:ext uri="{D42A27DB-BD31-4B8C-83A1-F6EECF244321}">
                <p14:modId xmlns:p14="http://schemas.microsoft.com/office/powerpoint/2010/main" val="518811450"/>
              </p:ext>
            </p:extLst>
          </p:nvPr>
        </p:nvGraphicFramePr>
        <p:xfrm>
          <a:off x="7369968" y="1262062"/>
          <a:ext cx="4432446" cy="2931040"/>
        </p:xfrm>
        <a:graphic>
          <a:graphicData uri="http://schemas.openxmlformats.org/drawingml/2006/table">
            <a:tbl>
              <a:tblPr firstRow="1" bandRow="1">
                <a:tableStyleId>{5C22544A-7EE6-4342-B048-85BDC9FD1C3A}</a:tableStyleId>
              </a:tblPr>
              <a:tblGrid>
                <a:gridCol w="900429">
                  <a:extLst>
                    <a:ext uri="{9D8B030D-6E8A-4147-A177-3AD203B41FA5}">
                      <a16:colId xmlns:a16="http://schemas.microsoft.com/office/drawing/2014/main" val="3041289411"/>
                    </a:ext>
                  </a:extLst>
                </a:gridCol>
                <a:gridCol w="795014">
                  <a:extLst>
                    <a:ext uri="{9D8B030D-6E8A-4147-A177-3AD203B41FA5}">
                      <a16:colId xmlns:a16="http://schemas.microsoft.com/office/drawing/2014/main" val="1709071407"/>
                    </a:ext>
                  </a:extLst>
                </a:gridCol>
                <a:gridCol w="795014">
                  <a:extLst>
                    <a:ext uri="{9D8B030D-6E8A-4147-A177-3AD203B41FA5}">
                      <a16:colId xmlns:a16="http://schemas.microsoft.com/office/drawing/2014/main" val="859101354"/>
                    </a:ext>
                  </a:extLst>
                </a:gridCol>
                <a:gridCol w="795014">
                  <a:extLst>
                    <a:ext uri="{9D8B030D-6E8A-4147-A177-3AD203B41FA5}">
                      <a16:colId xmlns:a16="http://schemas.microsoft.com/office/drawing/2014/main" val="473715370"/>
                    </a:ext>
                  </a:extLst>
                </a:gridCol>
                <a:gridCol w="1146975">
                  <a:extLst>
                    <a:ext uri="{9D8B030D-6E8A-4147-A177-3AD203B41FA5}">
                      <a16:colId xmlns:a16="http://schemas.microsoft.com/office/drawing/2014/main" val="2636366085"/>
                    </a:ext>
                  </a:extLst>
                </a:gridCol>
              </a:tblGrid>
              <a:tr h="418720">
                <a:tc>
                  <a:txBody>
                    <a:bodyPr/>
                    <a:lstStyle/>
                    <a:p>
                      <a:r>
                        <a:rPr lang="en-US"/>
                        <a:t>Level</a:t>
                      </a:r>
                    </a:p>
                  </a:txBody>
                  <a:tcPr/>
                </a:tc>
                <a:tc>
                  <a:txBody>
                    <a:bodyPr/>
                    <a:lstStyle/>
                    <a:p>
                      <a:r>
                        <a:rPr lang="en-US"/>
                        <a:t>F1</a:t>
                      </a:r>
                    </a:p>
                  </a:txBody>
                  <a:tcPr/>
                </a:tc>
                <a:tc>
                  <a:txBody>
                    <a:bodyPr/>
                    <a:lstStyle/>
                    <a:p>
                      <a:r>
                        <a:rPr lang="en-US"/>
                        <a:t>Recall</a:t>
                      </a:r>
                    </a:p>
                  </a:txBody>
                  <a:tcPr/>
                </a:tc>
                <a:tc>
                  <a:txBody>
                    <a:bodyPr/>
                    <a:lstStyle/>
                    <a:p>
                      <a:r>
                        <a:rPr lang="en-US"/>
                        <a:t>Prec.</a:t>
                      </a:r>
                    </a:p>
                  </a:txBody>
                  <a:tcPr/>
                </a:tc>
                <a:tc>
                  <a:txBody>
                    <a:bodyPr/>
                    <a:lstStyle/>
                    <a:p>
                      <a:r>
                        <a:rPr lang="en-US"/>
                        <a:t>Threshold</a:t>
                      </a:r>
                    </a:p>
                  </a:txBody>
                  <a:tcPr/>
                </a:tc>
                <a:extLst>
                  <a:ext uri="{0D108BD9-81ED-4DB2-BD59-A6C34878D82A}">
                    <a16:rowId xmlns:a16="http://schemas.microsoft.com/office/drawing/2014/main" val="2467298591"/>
                  </a:ext>
                </a:extLst>
              </a:tr>
              <a:tr h="418720">
                <a:tc>
                  <a:txBody>
                    <a:bodyPr/>
                    <a:lstStyle/>
                    <a:p>
                      <a:r>
                        <a:rPr lang="en-US"/>
                        <a:t>Bid</a:t>
                      </a:r>
                    </a:p>
                  </a:txBody>
                  <a:tcPr/>
                </a:tc>
                <a:tc>
                  <a:txBody>
                    <a:bodyPr/>
                    <a:lstStyle/>
                    <a:p>
                      <a:pPr lvl="0">
                        <a:buNone/>
                      </a:pPr>
                      <a:r>
                        <a:rPr lang="en-US" sz="1400" b="0" i="0" u="none" strike="noStrike" noProof="0">
                          <a:latin typeface="Consolas"/>
                        </a:rPr>
                        <a:t>0</a:t>
                      </a:r>
                      <a:endParaRPr lang="en-US"/>
                    </a:p>
                  </a:txBody>
                  <a:tcPr/>
                </a:tc>
                <a:tc>
                  <a:txBody>
                    <a:bodyPr/>
                    <a:lstStyle/>
                    <a:p>
                      <a:pPr lvl="0">
                        <a:buNone/>
                      </a:pPr>
                      <a:r>
                        <a:rPr lang="en-US" sz="1400" b="0" i="0" u="none" strike="noStrike" noProof="0">
                          <a:latin typeface="Consolas"/>
                        </a:rPr>
                        <a:t>0</a:t>
                      </a:r>
                    </a:p>
                  </a:txBody>
                  <a:tcPr/>
                </a:tc>
                <a:tc>
                  <a:txBody>
                    <a:bodyPr/>
                    <a:lstStyle/>
                    <a:p>
                      <a:pPr lvl="0">
                        <a:buNone/>
                      </a:pPr>
                      <a:r>
                        <a:rPr lang="en-US" sz="1400" b="0" i="0" u="none" strike="noStrike" noProof="0">
                          <a:latin typeface="Consolas"/>
                        </a:rPr>
                        <a:t>0</a:t>
                      </a:r>
                      <a:endParaRPr lang="en-US"/>
                    </a:p>
                  </a:txBody>
                  <a:tcPr/>
                </a:tc>
                <a:tc>
                  <a:txBody>
                    <a:bodyPr/>
                    <a:lstStyle/>
                    <a:p>
                      <a:r>
                        <a:rPr lang="en-US"/>
                        <a:t>40</a:t>
                      </a:r>
                    </a:p>
                  </a:txBody>
                  <a:tcPr/>
                </a:tc>
                <a:extLst>
                  <a:ext uri="{0D108BD9-81ED-4DB2-BD59-A6C34878D82A}">
                    <a16:rowId xmlns:a16="http://schemas.microsoft.com/office/drawing/2014/main" val="3728451406"/>
                  </a:ext>
                </a:extLst>
              </a:tr>
              <a:tr h="418720">
                <a:tc>
                  <a:txBody>
                    <a:bodyPr/>
                    <a:lstStyle/>
                    <a:p>
                      <a:r>
                        <a:rPr lang="en-US"/>
                        <a:t>Bin</a:t>
                      </a:r>
                    </a:p>
                  </a:txBody>
                  <a:tcPr/>
                </a:tc>
                <a:tc>
                  <a:txBody>
                    <a:bodyPr/>
                    <a:lstStyle/>
                    <a:p>
                      <a:pPr lvl="0">
                        <a:buNone/>
                      </a:pPr>
                      <a:r>
                        <a:rPr lang="en-US" sz="1400" b="0" i="0" u="none" strike="noStrike" noProof="0">
                          <a:latin typeface="Consolas"/>
                        </a:rPr>
                        <a:t>0.986</a:t>
                      </a:r>
                    </a:p>
                  </a:txBody>
                  <a:tcPr/>
                </a:tc>
                <a:tc>
                  <a:txBody>
                    <a:bodyPr/>
                    <a:lstStyle/>
                    <a:p>
                      <a:pPr lvl="0">
                        <a:buNone/>
                      </a:pPr>
                      <a:r>
                        <a:rPr lang="en-US" sz="1400" b="0" i="0" u="none" strike="noStrike" noProof="0">
                          <a:latin typeface="Consolas"/>
                        </a:rPr>
                        <a:t>0.974</a:t>
                      </a:r>
                      <a:endParaRPr lang="en-US"/>
                    </a:p>
                  </a:txBody>
                  <a:tcPr/>
                </a:tc>
                <a:tc>
                  <a:txBody>
                    <a:bodyPr/>
                    <a:lstStyle/>
                    <a:p>
                      <a:pPr lvl="0">
                        <a:buNone/>
                      </a:pPr>
                      <a:r>
                        <a:rPr lang="en-US" sz="1400" b="0" i="0" u="none" strike="noStrike" noProof="0">
                          <a:latin typeface="Consolas"/>
                        </a:rPr>
                        <a:t>0.999</a:t>
                      </a:r>
                      <a:endParaRPr lang="en-US"/>
                    </a:p>
                  </a:txBody>
                  <a:tcPr/>
                </a:tc>
                <a:tc>
                  <a:txBody>
                    <a:bodyPr/>
                    <a:lstStyle/>
                    <a:p>
                      <a:r>
                        <a:rPr lang="en-US"/>
                        <a:t>10</a:t>
                      </a:r>
                    </a:p>
                  </a:txBody>
                  <a:tcPr/>
                </a:tc>
                <a:extLst>
                  <a:ext uri="{0D108BD9-81ED-4DB2-BD59-A6C34878D82A}">
                    <a16:rowId xmlns:a16="http://schemas.microsoft.com/office/drawing/2014/main" val="2371396439"/>
                  </a:ext>
                </a:extLst>
              </a:tr>
              <a:tr h="418720">
                <a:tc>
                  <a:txBody>
                    <a:bodyPr/>
                    <a:lstStyle/>
                    <a:p>
                      <a:r>
                        <a:rPr lang="en-US"/>
                        <a:t>Act</a:t>
                      </a:r>
                    </a:p>
                  </a:txBody>
                  <a:tcPr/>
                </a:tc>
                <a:tc>
                  <a:txBody>
                    <a:bodyPr/>
                    <a:lstStyle/>
                    <a:p>
                      <a:pPr lvl="0">
                        <a:buNone/>
                      </a:pPr>
                      <a:r>
                        <a:rPr lang="en-US" sz="1400" b="0" i="0" u="none" strike="noStrike" noProof="0">
                          <a:latin typeface="Consolas"/>
                        </a:rPr>
                        <a:t>0.210</a:t>
                      </a:r>
                      <a:endParaRPr lang="en-US"/>
                    </a:p>
                  </a:txBody>
                  <a:tcPr/>
                </a:tc>
                <a:tc>
                  <a:txBody>
                    <a:bodyPr/>
                    <a:lstStyle/>
                    <a:p>
                      <a:pPr lvl="0">
                        <a:buNone/>
                      </a:pPr>
                      <a:r>
                        <a:rPr lang="en-US" sz="1400" b="0" i="0" u="none" strike="noStrike" noProof="0">
                          <a:latin typeface="Consolas"/>
                        </a:rPr>
                        <a:t>0.174</a:t>
                      </a:r>
                      <a:endParaRPr lang="en-US"/>
                    </a:p>
                  </a:txBody>
                  <a:tcPr/>
                </a:tc>
                <a:tc>
                  <a:txBody>
                    <a:bodyPr/>
                    <a:lstStyle/>
                    <a:p>
                      <a:pPr lvl="0">
                        <a:buNone/>
                      </a:pPr>
                      <a:r>
                        <a:rPr lang="en-US" sz="1400" b="0" i="0" u="none" strike="noStrike" noProof="0">
                          <a:latin typeface="Consolas"/>
                        </a:rPr>
                        <a:t>0.267</a:t>
                      </a:r>
                    </a:p>
                  </a:txBody>
                  <a:tcPr/>
                </a:tc>
                <a:tc>
                  <a:txBody>
                    <a:bodyPr/>
                    <a:lstStyle/>
                    <a:p>
                      <a:r>
                        <a:rPr lang="en-US"/>
                        <a:t>4.5</a:t>
                      </a:r>
                    </a:p>
                  </a:txBody>
                  <a:tcPr/>
                </a:tc>
                <a:extLst>
                  <a:ext uri="{0D108BD9-81ED-4DB2-BD59-A6C34878D82A}">
                    <a16:rowId xmlns:a16="http://schemas.microsoft.com/office/drawing/2014/main" val="2341080020"/>
                  </a:ext>
                </a:extLst>
              </a:tr>
              <a:tr h="418720">
                <a:tc>
                  <a:txBody>
                    <a:bodyPr/>
                    <a:lstStyle/>
                    <a:p>
                      <a:r>
                        <a:rPr lang="en-US"/>
                        <a:t>ATM</a:t>
                      </a:r>
                    </a:p>
                  </a:txBody>
                  <a:tcPr/>
                </a:tc>
                <a:tc>
                  <a:txBody>
                    <a:bodyPr/>
                    <a:lstStyle/>
                    <a:p>
                      <a:pPr lvl="0">
                        <a:buNone/>
                      </a:pPr>
                      <a:r>
                        <a:rPr lang="en-US" sz="1400" b="0" i="0" u="none" strike="noStrike" noProof="0">
                          <a:latin typeface="Consolas"/>
                        </a:rPr>
                        <a:t>0.276</a:t>
                      </a:r>
                    </a:p>
                  </a:txBody>
                  <a:tcPr/>
                </a:tc>
                <a:tc>
                  <a:txBody>
                    <a:bodyPr/>
                    <a:lstStyle/>
                    <a:p>
                      <a:pPr lvl="0">
                        <a:buNone/>
                      </a:pPr>
                      <a:r>
                        <a:rPr lang="en-US" sz="1400" b="0" i="0" u="none" strike="noStrike" noProof="0">
                          <a:latin typeface="Consolas"/>
                        </a:rPr>
                        <a:t>0.737</a:t>
                      </a:r>
                      <a:endParaRPr lang="en-US"/>
                    </a:p>
                  </a:txBody>
                  <a:tcPr/>
                </a:tc>
                <a:tc>
                  <a:txBody>
                    <a:bodyPr/>
                    <a:lstStyle/>
                    <a:p>
                      <a:pPr lvl="0">
                        <a:buNone/>
                      </a:pPr>
                      <a:r>
                        <a:rPr lang="en-US" sz="1400" b="0" i="0" u="none" strike="noStrike" noProof="0">
                          <a:latin typeface="Consolas"/>
                        </a:rPr>
                        <a:t>0.170</a:t>
                      </a:r>
                      <a:endParaRPr lang="en-US"/>
                    </a:p>
                  </a:txBody>
                  <a:tcPr/>
                </a:tc>
                <a:tc>
                  <a:txBody>
                    <a:bodyPr/>
                    <a:lstStyle/>
                    <a:p>
                      <a:r>
                        <a:rPr lang="en-US"/>
                        <a:t>2.6</a:t>
                      </a:r>
                    </a:p>
                  </a:txBody>
                  <a:tcPr/>
                </a:tc>
                <a:extLst>
                  <a:ext uri="{0D108BD9-81ED-4DB2-BD59-A6C34878D82A}">
                    <a16:rowId xmlns:a16="http://schemas.microsoft.com/office/drawing/2014/main" val="1401976990"/>
                  </a:ext>
                </a:extLst>
              </a:tr>
              <a:tr h="418720">
                <a:tc>
                  <a:txBody>
                    <a:bodyPr/>
                    <a:lstStyle/>
                    <a:p>
                      <a:r>
                        <a:rPr lang="en-US"/>
                        <a:t>City</a:t>
                      </a:r>
                    </a:p>
                  </a:txBody>
                  <a:tcPr/>
                </a:tc>
                <a:tc>
                  <a:txBody>
                    <a:bodyPr/>
                    <a:lstStyle/>
                    <a:p>
                      <a:pPr lvl="0">
                        <a:buNone/>
                      </a:pPr>
                      <a:r>
                        <a:rPr lang="en-US" sz="1400" b="0" i="0" u="none" strike="noStrike" noProof="0">
                          <a:latin typeface="Consolas"/>
                        </a:rPr>
                        <a:t>0.312</a:t>
                      </a:r>
                      <a:endParaRPr lang="en-US"/>
                    </a:p>
                  </a:txBody>
                  <a:tcPr/>
                </a:tc>
                <a:tc>
                  <a:txBody>
                    <a:bodyPr/>
                    <a:lstStyle/>
                    <a:p>
                      <a:pPr lvl="0">
                        <a:buNone/>
                      </a:pPr>
                      <a:r>
                        <a:rPr lang="en-US" sz="1400" b="0" i="0" u="none" strike="noStrike" noProof="0">
                          <a:latin typeface="Consolas"/>
                        </a:rPr>
                        <a:t>0.888</a:t>
                      </a:r>
                      <a:endParaRPr lang="en-US"/>
                    </a:p>
                  </a:txBody>
                  <a:tcPr/>
                </a:tc>
                <a:tc>
                  <a:txBody>
                    <a:bodyPr/>
                    <a:lstStyle/>
                    <a:p>
                      <a:pPr lvl="0">
                        <a:buNone/>
                      </a:pPr>
                      <a:r>
                        <a:rPr lang="en-US" sz="1400" b="0" i="0" u="none" strike="noStrike" noProof="0">
                          <a:latin typeface="Consolas"/>
                        </a:rPr>
                        <a:t>0.189</a:t>
                      </a:r>
                      <a:endParaRPr lang="en-US"/>
                    </a:p>
                  </a:txBody>
                  <a:tcPr/>
                </a:tc>
                <a:tc>
                  <a:txBody>
                    <a:bodyPr/>
                    <a:lstStyle/>
                    <a:p>
                      <a:r>
                        <a:rPr lang="en-US"/>
                        <a:t>1.8</a:t>
                      </a:r>
                    </a:p>
                  </a:txBody>
                  <a:tcPr/>
                </a:tc>
                <a:extLst>
                  <a:ext uri="{0D108BD9-81ED-4DB2-BD59-A6C34878D82A}">
                    <a16:rowId xmlns:a16="http://schemas.microsoft.com/office/drawing/2014/main" val="4036570579"/>
                  </a:ext>
                </a:extLst>
              </a:tr>
              <a:tr h="418720">
                <a:tc>
                  <a:txBody>
                    <a:bodyPr/>
                    <a:lstStyle/>
                    <a:p>
                      <a:r>
                        <a:rPr lang="en-US"/>
                        <a:t>Country</a:t>
                      </a:r>
                      <a:endParaRPr lang="en-US" err="1"/>
                    </a:p>
                  </a:txBody>
                  <a:tcPr/>
                </a:tc>
                <a:tc>
                  <a:txBody>
                    <a:bodyPr/>
                    <a:lstStyle/>
                    <a:p>
                      <a:pPr lvl="0">
                        <a:buNone/>
                      </a:pPr>
                      <a:r>
                        <a:rPr lang="en-US" sz="1400" b="0" i="0" u="none" strike="noStrike" noProof="0">
                          <a:latin typeface="Consolas"/>
                        </a:rPr>
                        <a:t>0.334</a:t>
                      </a:r>
                      <a:endParaRPr lang="en-US"/>
                    </a:p>
                  </a:txBody>
                  <a:tcPr/>
                </a:tc>
                <a:tc>
                  <a:txBody>
                    <a:bodyPr/>
                    <a:lstStyle/>
                    <a:p>
                      <a:pPr lvl="0">
                        <a:buNone/>
                      </a:pPr>
                      <a:r>
                        <a:rPr lang="en-US" sz="1400" b="0" i="0" u="none" strike="noStrike" noProof="0">
                          <a:latin typeface="Consolas"/>
                        </a:rPr>
                        <a:t>0.629</a:t>
                      </a:r>
                      <a:endParaRPr lang="en-US"/>
                    </a:p>
                  </a:txBody>
                  <a:tcPr/>
                </a:tc>
                <a:tc>
                  <a:txBody>
                    <a:bodyPr/>
                    <a:lstStyle/>
                    <a:p>
                      <a:pPr lvl="0">
                        <a:buNone/>
                      </a:pPr>
                      <a:r>
                        <a:rPr lang="en-US" sz="1400" b="0" i="0" u="none" strike="noStrike" noProof="0">
                          <a:latin typeface="Consolas"/>
                        </a:rPr>
                        <a:t>0.228</a:t>
                      </a:r>
                      <a:endParaRPr lang="en-US"/>
                    </a:p>
                  </a:txBody>
                  <a:tcPr/>
                </a:tc>
                <a:tc>
                  <a:txBody>
                    <a:bodyPr/>
                    <a:lstStyle/>
                    <a:p>
                      <a:r>
                        <a:rPr lang="en-US"/>
                        <a:t>2.0</a:t>
                      </a:r>
                    </a:p>
                  </a:txBody>
                  <a:tcPr/>
                </a:tc>
                <a:extLst>
                  <a:ext uri="{0D108BD9-81ED-4DB2-BD59-A6C34878D82A}">
                    <a16:rowId xmlns:a16="http://schemas.microsoft.com/office/drawing/2014/main" val="3957322632"/>
                  </a:ext>
                </a:extLst>
              </a:tr>
            </a:tbl>
          </a:graphicData>
        </a:graphic>
      </p:graphicFrame>
      <p:sp>
        <p:nvSpPr>
          <p:cNvPr id="11" name="Text Placeholder 2">
            <a:extLst>
              <a:ext uri="{FF2B5EF4-FFF2-40B4-BE49-F238E27FC236}">
                <a16:creationId xmlns:a16="http://schemas.microsoft.com/office/drawing/2014/main" id="{0B2E1367-A93D-4F0D-864D-0C6CA90105BB}"/>
              </a:ext>
            </a:extLst>
          </p:cNvPr>
          <p:cNvSpPr txBox="1">
            <a:spLocks/>
          </p:cNvSpPr>
          <p:nvPr/>
        </p:nvSpPr>
        <p:spPr>
          <a:xfrm>
            <a:off x="345924" y="4770165"/>
            <a:ext cx="11418043" cy="18339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rgbClr val="002060"/>
                </a:solidFill>
              </a:rPr>
              <a:t>This is a 11% increase in savings over the supervised model</a:t>
            </a:r>
            <a:endParaRPr lang="en-US"/>
          </a:p>
          <a:p>
            <a:r>
              <a:rPr lang="en-US">
                <a:solidFill>
                  <a:srgbClr val="002060"/>
                </a:solidFill>
              </a:rPr>
              <a:t>Using the model also reduces the false positives by ~250 thousand dollars</a:t>
            </a:r>
            <a:endParaRPr lang="en-US"/>
          </a:p>
          <a:p>
            <a:endParaRPr lang="en-US">
              <a:solidFill>
                <a:srgbClr val="000000"/>
              </a:solidFill>
            </a:endParaRPr>
          </a:p>
        </p:txBody>
      </p:sp>
      <p:sp>
        <p:nvSpPr>
          <p:cNvPr id="12" name="Google Shape;308;p3">
            <a:extLst>
              <a:ext uri="{FF2B5EF4-FFF2-40B4-BE49-F238E27FC236}">
                <a16:creationId xmlns:a16="http://schemas.microsoft.com/office/drawing/2014/main" id="{6CA5DE4C-3968-4D67-8AD5-8585196389B8}"/>
              </a:ext>
            </a:extLst>
          </p:cNvPr>
          <p:cNvSpPr txBox="1">
            <a:spLocks/>
          </p:cNvSpPr>
          <p:nvPr/>
        </p:nvSpPr>
        <p:spPr>
          <a:xfrm>
            <a:off x="434887" y="158819"/>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237DB9"/>
              </a:buClr>
              <a:buSzPts val="3733"/>
            </a:pPr>
            <a:r>
              <a:rPr lang="en-US" sz="3733" b="1" dirty="0">
                <a:solidFill>
                  <a:srgbClr val="012E8C"/>
                </a:solidFill>
              </a:rPr>
              <a:t>Network Model Results (small) </a:t>
            </a:r>
          </a:p>
        </p:txBody>
      </p:sp>
    </p:spTree>
    <p:extLst>
      <p:ext uri="{BB962C8B-B14F-4D97-AF65-F5344CB8AC3E}">
        <p14:creationId xmlns:p14="http://schemas.microsoft.com/office/powerpoint/2010/main" val="688954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F11BE5-FB6D-4FDC-AF02-9FDC4B29B43B}"/>
              </a:ext>
            </a:extLst>
          </p:cNvPr>
          <p:cNvSpPr txBox="1"/>
          <p:nvPr/>
        </p:nvSpPr>
        <p:spPr>
          <a:xfrm>
            <a:off x="10443282" y="110951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BID</a:t>
            </a:r>
          </a:p>
        </p:txBody>
      </p:sp>
      <p:sp>
        <p:nvSpPr>
          <p:cNvPr id="3" name="TextBox 2">
            <a:extLst>
              <a:ext uri="{FF2B5EF4-FFF2-40B4-BE49-F238E27FC236}">
                <a16:creationId xmlns:a16="http://schemas.microsoft.com/office/drawing/2014/main" id="{E851E03A-AEE7-45F8-B43C-0900C1B093B0}"/>
              </a:ext>
            </a:extLst>
          </p:cNvPr>
          <p:cNvSpPr txBox="1"/>
          <p:nvPr/>
        </p:nvSpPr>
        <p:spPr>
          <a:xfrm>
            <a:off x="10445957" y="161205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BIN</a:t>
            </a:r>
          </a:p>
        </p:txBody>
      </p:sp>
      <p:sp>
        <p:nvSpPr>
          <p:cNvPr id="9" name="TextBox 8">
            <a:extLst>
              <a:ext uri="{FF2B5EF4-FFF2-40B4-BE49-F238E27FC236}">
                <a16:creationId xmlns:a16="http://schemas.microsoft.com/office/drawing/2014/main" id="{5DD37591-116E-4EEE-BCC5-215C5023A76E}"/>
              </a:ext>
            </a:extLst>
          </p:cNvPr>
          <p:cNvSpPr txBox="1"/>
          <p:nvPr/>
        </p:nvSpPr>
        <p:spPr>
          <a:xfrm>
            <a:off x="10422144" y="295284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CITY</a:t>
            </a:r>
          </a:p>
        </p:txBody>
      </p:sp>
      <p:sp>
        <p:nvSpPr>
          <p:cNvPr id="11" name="TextBox 10">
            <a:extLst>
              <a:ext uri="{FF2B5EF4-FFF2-40B4-BE49-F238E27FC236}">
                <a16:creationId xmlns:a16="http://schemas.microsoft.com/office/drawing/2014/main" id="{7291D15B-0FBB-4EF8-AA74-65F2C633766D}"/>
              </a:ext>
            </a:extLst>
          </p:cNvPr>
          <p:cNvSpPr txBox="1"/>
          <p:nvPr/>
        </p:nvSpPr>
        <p:spPr>
          <a:xfrm>
            <a:off x="10476726" y="2032176"/>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PAN</a:t>
            </a:r>
          </a:p>
        </p:txBody>
      </p:sp>
      <p:sp>
        <p:nvSpPr>
          <p:cNvPr id="13" name="TextBox 12">
            <a:extLst>
              <a:ext uri="{FF2B5EF4-FFF2-40B4-BE49-F238E27FC236}">
                <a16:creationId xmlns:a16="http://schemas.microsoft.com/office/drawing/2014/main" id="{7BFC8753-1EFC-4603-B225-3FBFBB586BBF}"/>
              </a:ext>
            </a:extLst>
          </p:cNvPr>
          <p:cNvSpPr txBox="1"/>
          <p:nvPr/>
        </p:nvSpPr>
        <p:spPr>
          <a:xfrm>
            <a:off x="10438442" y="254342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ATM</a:t>
            </a:r>
          </a:p>
        </p:txBody>
      </p:sp>
      <p:sp>
        <p:nvSpPr>
          <p:cNvPr id="15" name="TextBox 14">
            <a:extLst>
              <a:ext uri="{FF2B5EF4-FFF2-40B4-BE49-F238E27FC236}">
                <a16:creationId xmlns:a16="http://schemas.microsoft.com/office/drawing/2014/main" id="{A5093FE7-339C-49D1-91F3-B1FC64E81FAC}"/>
              </a:ext>
            </a:extLst>
          </p:cNvPr>
          <p:cNvSpPr txBox="1"/>
          <p:nvPr/>
        </p:nvSpPr>
        <p:spPr>
          <a:xfrm>
            <a:off x="10426536" y="3433956"/>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COUNTRY</a:t>
            </a:r>
          </a:p>
        </p:txBody>
      </p:sp>
      <p:pic>
        <p:nvPicPr>
          <p:cNvPr id="6" name="Picture 6" descr="A picture containing building, table, white, water&#10;&#10;Description generated with very high confidence">
            <a:extLst>
              <a:ext uri="{FF2B5EF4-FFF2-40B4-BE49-F238E27FC236}">
                <a16:creationId xmlns:a16="http://schemas.microsoft.com/office/drawing/2014/main" id="{7CC1D6BE-10B9-49EF-9827-C1478355CD8C}"/>
              </a:ext>
            </a:extLst>
          </p:cNvPr>
          <p:cNvPicPr>
            <a:picLocks noChangeAspect="1"/>
          </p:cNvPicPr>
          <p:nvPr/>
        </p:nvPicPr>
        <p:blipFill>
          <a:blip r:embed="rId2"/>
          <a:stretch>
            <a:fillRect/>
          </a:stretch>
        </p:blipFill>
        <p:spPr>
          <a:xfrm>
            <a:off x="354807" y="995140"/>
            <a:ext cx="10160792" cy="2998439"/>
          </a:xfrm>
          <a:prstGeom prst="rect">
            <a:avLst/>
          </a:prstGeom>
        </p:spPr>
      </p:pic>
      <p:sp>
        <p:nvSpPr>
          <p:cNvPr id="8" name="Text Placeholder 2">
            <a:extLst>
              <a:ext uri="{FF2B5EF4-FFF2-40B4-BE49-F238E27FC236}">
                <a16:creationId xmlns:a16="http://schemas.microsoft.com/office/drawing/2014/main" id="{792C2A36-29ED-4F80-B2D8-81CAB827FE5E}"/>
              </a:ext>
            </a:extLst>
          </p:cNvPr>
          <p:cNvSpPr txBox="1">
            <a:spLocks/>
          </p:cNvSpPr>
          <p:nvPr/>
        </p:nvSpPr>
        <p:spPr>
          <a:xfrm>
            <a:off x="357830" y="4365353"/>
            <a:ext cx="11429949" cy="223879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solidFill>
                  <a:srgbClr val="002060"/>
                </a:solidFill>
              </a:rPr>
              <a:t>Node size = risk value </a:t>
            </a:r>
          </a:p>
          <a:p>
            <a:r>
              <a:rPr lang="en-US" dirty="0">
                <a:solidFill>
                  <a:srgbClr val="002060"/>
                </a:solidFill>
              </a:rPr>
              <a:t>Countries with high risk value still have many non-fraud transactions </a:t>
            </a:r>
          </a:p>
          <a:p>
            <a:r>
              <a:rPr lang="en-US" dirty="0">
                <a:solidFill>
                  <a:srgbClr val="002060"/>
                </a:solidFill>
              </a:rPr>
              <a:t>Want to stop fraud based on a combination of levels to reduce false </a:t>
            </a:r>
            <a:r>
              <a:rPr lang="en-US" dirty="0" err="1">
                <a:solidFill>
                  <a:srgbClr val="002060"/>
                </a:solidFill>
              </a:rPr>
              <a:t>postives</a:t>
            </a:r>
            <a:r>
              <a:rPr lang="en-US" dirty="0">
                <a:solidFill>
                  <a:srgbClr val="002060"/>
                </a:solidFill>
              </a:rPr>
              <a:t> </a:t>
            </a:r>
          </a:p>
          <a:p>
            <a:endParaRPr lang="en-US" dirty="0">
              <a:solidFill>
                <a:srgbClr val="002060"/>
              </a:solidFill>
            </a:endParaRPr>
          </a:p>
          <a:p>
            <a:endParaRPr lang="en-US" dirty="0">
              <a:solidFill>
                <a:srgbClr val="002060"/>
              </a:solidFill>
            </a:endParaRPr>
          </a:p>
          <a:p>
            <a:endParaRPr lang="en-US" dirty="0">
              <a:solidFill>
                <a:srgbClr val="000000"/>
              </a:solidFill>
            </a:endParaRPr>
          </a:p>
        </p:txBody>
      </p:sp>
      <p:sp>
        <p:nvSpPr>
          <p:cNvPr id="14" name="Google Shape;308;p3">
            <a:extLst>
              <a:ext uri="{FF2B5EF4-FFF2-40B4-BE49-F238E27FC236}">
                <a16:creationId xmlns:a16="http://schemas.microsoft.com/office/drawing/2014/main" id="{CC46D4AD-A6BF-458E-8035-7DFE1B374D51}"/>
              </a:ext>
            </a:extLst>
          </p:cNvPr>
          <p:cNvSpPr txBox="1">
            <a:spLocks/>
          </p:cNvSpPr>
          <p:nvPr/>
        </p:nvSpPr>
        <p:spPr>
          <a:xfrm>
            <a:off x="434887" y="158819"/>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buClr>
                <a:srgbClr val="237DB9"/>
              </a:buClr>
              <a:buSzPts val="3733"/>
            </a:pPr>
            <a:r>
              <a:rPr lang="en-US" sz="3733" b="1" dirty="0">
                <a:solidFill>
                  <a:srgbClr val="012E8C"/>
                </a:solidFill>
              </a:rPr>
              <a:t>Network Model Toy Visualization</a:t>
            </a:r>
          </a:p>
        </p:txBody>
      </p:sp>
    </p:spTree>
    <p:extLst>
      <p:ext uri="{BB962C8B-B14F-4D97-AF65-F5344CB8AC3E}">
        <p14:creationId xmlns:p14="http://schemas.microsoft.com/office/powerpoint/2010/main" val="2424119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picture containing building, cage&#10;&#10;Description generated with very high confidence">
            <a:extLst>
              <a:ext uri="{FF2B5EF4-FFF2-40B4-BE49-F238E27FC236}">
                <a16:creationId xmlns:a16="http://schemas.microsoft.com/office/drawing/2014/main" id="{D1275702-2DE0-4EB5-BAD2-3D4616F8C3FF}"/>
              </a:ext>
            </a:extLst>
          </p:cNvPr>
          <p:cNvPicPr>
            <a:picLocks noChangeAspect="1"/>
          </p:cNvPicPr>
          <p:nvPr/>
        </p:nvPicPr>
        <p:blipFill>
          <a:blip r:embed="rId2"/>
          <a:stretch>
            <a:fillRect/>
          </a:stretch>
        </p:blipFill>
        <p:spPr>
          <a:xfrm>
            <a:off x="377946" y="894471"/>
            <a:ext cx="10529211" cy="5783432"/>
          </a:xfrm>
          <a:prstGeom prst="rect">
            <a:avLst/>
          </a:prstGeom>
        </p:spPr>
      </p:pic>
      <p:sp>
        <p:nvSpPr>
          <p:cNvPr id="2" name="TextBox 1">
            <a:extLst>
              <a:ext uri="{FF2B5EF4-FFF2-40B4-BE49-F238E27FC236}">
                <a16:creationId xmlns:a16="http://schemas.microsoft.com/office/drawing/2014/main" id="{48F11BE5-FB6D-4FDC-AF02-9FDC4B29B43B}"/>
              </a:ext>
            </a:extLst>
          </p:cNvPr>
          <p:cNvSpPr txBox="1"/>
          <p:nvPr/>
        </p:nvSpPr>
        <p:spPr>
          <a:xfrm>
            <a:off x="10740938" y="99045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BID</a:t>
            </a:r>
          </a:p>
        </p:txBody>
      </p:sp>
      <p:sp>
        <p:nvSpPr>
          <p:cNvPr id="3" name="TextBox 2">
            <a:extLst>
              <a:ext uri="{FF2B5EF4-FFF2-40B4-BE49-F238E27FC236}">
                <a16:creationId xmlns:a16="http://schemas.microsoft.com/office/drawing/2014/main" id="{E851E03A-AEE7-45F8-B43C-0900C1B093B0}"/>
              </a:ext>
            </a:extLst>
          </p:cNvPr>
          <p:cNvSpPr txBox="1"/>
          <p:nvPr/>
        </p:nvSpPr>
        <p:spPr>
          <a:xfrm>
            <a:off x="10743613" y="202877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BIN</a:t>
            </a:r>
          </a:p>
        </p:txBody>
      </p:sp>
      <p:sp>
        <p:nvSpPr>
          <p:cNvPr id="9" name="TextBox 8">
            <a:extLst>
              <a:ext uri="{FF2B5EF4-FFF2-40B4-BE49-F238E27FC236}">
                <a16:creationId xmlns:a16="http://schemas.microsoft.com/office/drawing/2014/main" id="{5DD37591-116E-4EEE-BCC5-215C5023A76E}"/>
              </a:ext>
            </a:extLst>
          </p:cNvPr>
          <p:cNvSpPr txBox="1"/>
          <p:nvPr/>
        </p:nvSpPr>
        <p:spPr>
          <a:xfrm>
            <a:off x="10743613" y="527456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CITY</a:t>
            </a:r>
          </a:p>
        </p:txBody>
      </p:sp>
      <p:sp>
        <p:nvSpPr>
          <p:cNvPr id="11" name="TextBox 10">
            <a:extLst>
              <a:ext uri="{FF2B5EF4-FFF2-40B4-BE49-F238E27FC236}">
                <a16:creationId xmlns:a16="http://schemas.microsoft.com/office/drawing/2014/main" id="{7291D15B-0FBB-4EF8-AA74-65F2C633766D}"/>
              </a:ext>
            </a:extLst>
          </p:cNvPr>
          <p:cNvSpPr txBox="1"/>
          <p:nvPr/>
        </p:nvSpPr>
        <p:spPr>
          <a:xfrm>
            <a:off x="10738664" y="305611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PAN</a:t>
            </a:r>
          </a:p>
        </p:txBody>
      </p:sp>
      <p:sp>
        <p:nvSpPr>
          <p:cNvPr id="13" name="TextBox 12">
            <a:extLst>
              <a:ext uri="{FF2B5EF4-FFF2-40B4-BE49-F238E27FC236}">
                <a16:creationId xmlns:a16="http://schemas.microsoft.com/office/drawing/2014/main" id="{7BFC8753-1EFC-4603-B225-3FBFBB586BBF}"/>
              </a:ext>
            </a:extLst>
          </p:cNvPr>
          <p:cNvSpPr txBox="1"/>
          <p:nvPr/>
        </p:nvSpPr>
        <p:spPr>
          <a:xfrm>
            <a:off x="10748005" y="419839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ATM</a:t>
            </a:r>
          </a:p>
        </p:txBody>
      </p:sp>
      <p:sp>
        <p:nvSpPr>
          <p:cNvPr id="15" name="TextBox 14">
            <a:extLst>
              <a:ext uri="{FF2B5EF4-FFF2-40B4-BE49-F238E27FC236}">
                <a16:creationId xmlns:a16="http://schemas.microsoft.com/office/drawing/2014/main" id="{A5093FE7-339C-49D1-91F3-B1FC64E81FAC}"/>
              </a:ext>
            </a:extLst>
          </p:cNvPr>
          <p:cNvSpPr txBox="1"/>
          <p:nvPr/>
        </p:nvSpPr>
        <p:spPr>
          <a:xfrm>
            <a:off x="10748005" y="626764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COUNTRY</a:t>
            </a:r>
          </a:p>
        </p:txBody>
      </p:sp>
      <p:sp>
        <p:nvSpPr>
          <p:cNvPr id="10" name="Google Shape;308;p3">
            <a:extLst>
              <a:ext uri="{FF2B5EF4-FFF2-40B4-BE49-F238E27FC236}">
                <a16:creationId xmlns:a16="http://schemas.microsoft.com/office/drawing/2014/main" id="{DEAF9F00-C590-4878-A8AB-47F6F7674A8E}"/>
              </a:ext>
            </a:extLst>
          </p:cNvPr>
          <p:cNvSpPr txBox="1">
            <a:spLocks/>
          </p:cNvSpPr>
          <p:nvPr/>
        </p:nvSpPr>
        <p:spPr>
          <a:xfrm>
            <a:off x="463166" y="132471"/>
            <a:ext cx="11424033"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buClr>
                <a:srgbClr val="237DB9"/>
              </a:buClr>
              <a:buSzPts val="3733"/>
            </a:pPr>
            <a:r>
              <a:rPr lang="en-US" sz="3600" b="1" dirty="0">
                <a:solidFill>
                  <a:srgbClr val="012E8C"/>
                </a:solidFill>
              </a:rPr>
              <a:t>Network Model Visualization – 1 hour Catastrophic Event </a:t>
            </a:r>
          </a:p>
        </p:txBody>
      </p:sp>
    </p:spTree>
    <p:extLst>
      <p:ext uri="{BB962C8B-B14F-4D97-AF65-F5344CB8AC3E}">
        <p14:creationId xmlns:p14="http://schemas.microsoft.com/office/powerpoint/2010/main" val="1587293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map, air&#10;&#10;Description generated with very high confidence">
            <a:extLst>
              <a:ext uri="{FF2B5EF4-FFF2-40B4-BE49-F238E27FC236}">
                <a16:creationId xmlns:a16="http://schemas.microsoft.com/office/drawing/2014/main" id="{203D162B-FFB5-466F-B8AC-081A835938FD}"/>
              </a:ext>
            </a:extLst>
          </p:cNvPr>
          <p:cNvPicPr>
            <a:picLocks noChangeAspect="1"/>
          </p:cNvPicPr>
          <p:nvPr/>
        </p:nvPicPr>
        <p:blipFill>
          <a:blip r:embed="rId2"/>
          <a:stretch>
            <a:fillRect/>
          </a:stretch>
        </p:blipFill>
        <p:spPr>
          <a:xfrm>
            <a:off x="512508" y="1096856"/>
            <a:ext cx="10125300" cy="5521089"/>
          </a:xfrm>
          <a:prstGeom prst="rect">
            <a:avLst/>
          </a:prstGeom>
        </p:spPr>
      </p:pic>
      <p:sp>
        <p:nvSpPr>
          <p:cNvPr id="3" name="TextBox 2">
            <a:extLst>
              <a:ext uri="{FF2B5EF4-FFF2-40B4-BE49-F238E27FC236}">
                <a16:creationId xmlns:a16="http://schemas.microsoft.com/office/drawing/2014/main" id="{ADCA1A9E-8DA7-41E9-872C-1697D9F70DB5}"/>
              </a:ext>
            </a:extLst>
          </p:cNvPr>
          <p:cNvSpPr txBox="1"/>
          <p:nvPr/>
        </p:nvSpPr>
        <p:spPr>
          <a:xfrm>
            <a:off x="10740938" y="108570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BID</a:t>
            </a:r>
          </a:p>
        </p:txBody>
      </p:sp>
      <p:sp>
        <p:nvSpPr>
          <p:cNvPr id="7" name="TextBox 6">
            <a:extLst>
              <a:ext uri="{FF2B5EF4-FFF2-40B4-BE49-F238E27FC236}">
                <a16:creationId xmlns:a16="http://schemas.microsoft.com/office/drawing/2014/main" id="{9E6BB5B1-CD2F-4B4B-92B2-055F887A32A5}"/>
              </a:ext>
            </a:extLst>
          </p:cNvPr>
          <p:cNvSpPr txBox="1"/>
          <p:nvPr/>
        </p:nvSpPr>
        <p:spPr>
          <a:xfrm>
            <a:off x="10743613" y="212402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BIN</a:t>
            </a:r>
          </a:p>
        </p:txBody>
      </p:sp>
      <p:sp>
        <p:nvSpPr>
          <p:cNvPr id="9" name="TextBox 8">
            <a:extLst>
              <a:ext uri="{FF2B5EF4-FFF2-40B4-BE49-F238E27FC236}">
                <a16:creationId xmlns:a16="http://schemas.microsoft.com/office/drawing/2014/main" id="{BA9283E5-DEED-4779-9481-812B9AE23449}"/>
              </a:ext>
            </a:extLst>
          </p:cNvPr>
          <p:cNvSpPr txBox="1"/>
          <p:nvPr/>
        </p:nvSpPr>
        <p:spPr>
          <a:xfrm>
            <a:off x="10743613" y="527456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CITY</a:t>
            </a:r>
          </a:p>
        </p:txBody>
      </p:sp>
      <p:sp>
        <p:nvSpPr>
          <p:cNvPr id="11" name="TextBox 10">
            <a:extLst>
              <a:ext uri="{FF2B5EF4-FFF2-40B4-BE49-F238E27FC236}">
                <a16:creationId xmlns:a16="http://schemas.microsoft.com/office/drawing/2014/main" id="{3B7B0BB2-32BF-4479-984B-F5C400D562AD}"/>
              </a:ext>
            </a:extLst>
          </p:cNvPr>
          <p:cNvSpPr txBox="1"/>
          <p:nvPr/>
        </p:nvSpPr>
        <p:spPr>
          <a:xfrm>
            <a:off x="10738664" y="315136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PAN</a:t>
            </a:r>
          </a:p>
        </p:txBody>
      </p:sp>
      <p:sp>
        <p:nvSpPr>
          <p:cNvPr id="13" name="TextBox 12">
            <a:extLst>
              <a:ext uri="{FF2B5EF4-FFF2-40B4-BE49-F238E27FC236}">
                <a16:creationId xmlns:a16="http://schemas.microsoft.com/office/drawing/2014/main" id="{32B48CBD-ABE5-4E01-A5DE-966141769D4D}"/>
              </a:ext>
            </a:extLst>
          </p:cNvPr>
          <p:cNvSpPr txBox="1"/>
          <p:nvPr/>
        </p:nvSpPr>
        <p:spPr>
          <a:xfrm>
            <a:off x="10748005" y="419839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ATM</a:t>
            </a:r>
          </a:p>
        </p:txBody>
      </p:sp>
      <p:sp>
        <p:nvSpPr>
          <p:cNvPr id="15" name="TextBox 14">
            <a:extLst>
              <a:ext uri="{FF2B5EF4-FFF2-40B4-BE49-F238E27FC236}">
                <a16:creationId xmlns:a16="http://schemas.microsoft.com/office/drawing/2014/main" id="{5539AC53-80D2-41F3-BD5B-39BED81D71B4}"/>
              </a:ext>
            </a:extLst>
          </p:cNvPr>
          <p:cNvSpPr txBox="1"/>
          <p:nvPr/>
        </p:nvSpPr>
        <p:spPr>
          <a:xfrm>
            <a:off x="10748005" y="626764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COUNTRY</a:t>
            </a:r>
          </a:p>
        </p:txBody>
      </p:sp>
      <p:sp>
        <p:nvSpPr>
          <p:cNvPr id="10" name="Google Shape;308;p3">
            <a:extLst>
              <a:ext uri="{FF2B5EF4-FFF2-40B4-BE49-F238E27FC236}">
                <a16:creationId xmlns:a16="http://schemas.microsoft.com/office/drawing/2014/main" id="{1633AAA6-451C-47B4-A361-D2D0B199E6C0}"/>
              </a:ext>
            </a:extLst>
          </p:cNvPr>
          <p:cNvSpPr txBox="1">
            <a:spLocks/>
          </p:cNvSpPr>
          <p:nvPr/>
        </p:nvSpPr>
        <p:spPr>
          <a:xfrm>
            <a:off x="434886" y="158819"/>
            <a:ext cx="11282631"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buClr>
                <a:srgbClr val="237DB9"/>
              </a:buClr>
              <a:buSzPts val="3733"/>
            </a:pPr>
            <a:r>
              <a:rPr lang="en-US" sz="3600" b="1" dirty="0">
                <a:solidFill>
                  <a:srgbClr val="012E8C"/>
                </a:solidFill>
              </a:rPr>
              <a:t>Network Model Visualization – 1 hour Catastrophic Event </a:t>
            </a:r>
          </a:p>
        </p:txBody>
      </p:sp>
    </p:spTree>
    <p:extLst>
      <p:ext uri="{BB962C8B-B14F-4D97-AF65-F5344CB8AC3E}">
        <p14:creationId xmlns:p14="http://schemas.microsoft.com/office/powerpoint/2010/main" val="2551288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p:nvPr/>
        </p:nvSpPr>
        <p:spPr>
          <a:xfrm>
            <a:off x="8792612" y="3432766"/>
            <a:ext cx="2936325" cy="2434561"/>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 name="Google Shape;298;p3"/>
          <p:cNvSpPr txBox="1">
            <a:spLocks noGrp="1"/>
          </p:cNvSpPr>
          <p:nvPr>
            <p:ph type="body" idx="1"/>
          </p:nvPr>
        </p:nvSpPr>
        <p:spPr>
          <a:xfrm>
            <a:off x="3332283" y="1283171"/>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pPr>
            <a:r>
              <a:rPr lang="en-US">
                <a:solidFill>
                  <a:srgbClr val="ED7D31"/>
                </a:solidFill>
              </a:rPr>
              <a:t>01</a:t>
            </a:r>
          </a:p>
        </p:txBody>
      </p:sp>
      <p:sp>
        <p:nvSpPr>
          <p:cNvPr id="299" name="Google Shape;299;p3"/>
          <p:cNvSpPr txBox="1">
            <a:spLocks noGrp="1"/>
          </p:cNvSpPr>
          <p:nvPr>
            <p:ph type="body" idx="2"/>
          </p:nvPr>
        </p:nvSpPr>
        <p:spPr>
          <a:xfrm>
            <a:off x="6212284" y="1283170"/>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02</a:t>
            </a:r>
          </a:p>
        </p:txBody>
      </p:sp>
      <p:sp>
        <p:nvSpPr>
          <p:cNvPr id="300" name="Google Shape;300;p3"/>
          <p:cNvSpPr txBox="1">
            <a:spLocks noGrp="1"/>
          </p:cNvSpPr>
          <p:nvPr>
            <p:ph type="body" idx="3"/>
          </p:nvPr>
        </p:nvSpPr>
        <p:spPr>
          <a:xfrm>
            <a:off x="3332283"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04</a:t>
            </a:r>
          </a:p>
        </p:txBody>
      </p:sp>
      <p:sp>
        <p:nvSpPr>
          <p:cNvPr id="301" name="Google Shape;301;p3"/>
          <p:cNvSpPr txBox="1">
            <a:spLocks noGrp="1"/>
          </p:cNvSpPr>
          <p:nvPr>
            <p:ph type="body" idx="4"/>
          </p:nvPr>
        </p:nvSpPr>
        <p:spPr>
          <a:xfrm>
            <a:off x="6212284"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05</a:t>
            </a:r>
          </a:p>
        </p:txBody>
      </p:sp>
      <p:sp>
        <p:nvSpPr>
          <p:cNvPr id="302" name="Google Shape;302;p3"/>
          <p:cNvSpPr txBox="1">
            <a:spLocks noGrp="1"/>
          </p:cNvSpPr>
          <p:nvPr>
            <p:ph type="body" idx="5"/>
          </p:nvPr>
        </p:nvSpPr>
        <p:spPr>
          <a:xfrm>
            <a:off x="9091495" y="1283169"/>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03</a:t>
            </a:r>
          </a:p>
        </p:txBody>
      </p:sp>
      <p:sp>
        <p:nvSpPr>
          <p:cNvPr id="303" name="Google Shape;303;p3"/>
          <p:cNvSpPr txBox="1">
            <a:spLocks noGrp="1"/>
          </p:cNvSpPr>
          <p:nvPr>
            <p:ph type="body" idx="7"/>
          </p:nvPr>
        </p:nvSpPr>
        <p:spPr>
          <a:xfrm>
            <a:off x="9091495" y="1977438"/>
            <a:ext cx="2637442" cy="144779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a:t>DBSCAN</a:t>
            </a:r>
            <a:endParaRPr/>
          </a:p>
        </p:txBody>
      </p:sp>
      <p:sp>
        <p:nvSpPr>
          <p:cNvPr id="305" name="Google Shape;305;p3"/>
          <p:cNvSpPr txBox="1">
            <a:spLocks noGrp="1"/>
          </p:cNvSpPr>
          <p:nvPr>
            <p:ph type="body" idx="9"/>
          </p:nvPr>
        </p:nvSpPr>
        <p:spPr>
          <a:xfrm>
            <a:off x="3332282" y="1977438"/>
            <a:ext cx="2683163" cy="1447797"/>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Business Intent &amp; Implementation</a:t>
            </a:r>
          </a:p>
        </p:txBody>
      </p:sp>
      <p:sp>
        <p:nvSpPr>
          <p:cNvPr id="306" name="Google Shape;306;p3"/>
          <p:cNvSpPr txBox="1">
            <a:spLocks noGrp="1"/>
          </p:cNvSpPr>
          <p:nvPr>
            <p:ph type="body" idx="14"/>
          </p:nvPr>
        </p:nvSpPr>
        <p:spPr>
          <a:xfrm>
            <a:off x="6212284"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Network Model</a:t>
            </a:r>
          </a:p>
        </p:txBody>
      </p:sp>
      <p:sp>
        <p:nvSpPr>
          <p:cNvPr id="307" name="Google Shape;307;p3"/>
          <p:cNvSpPr txBox="1">
            <a:spLocks noGrp="1"/>
          </p:cNvSpPr>
          <p:nvPr>
            <p:ph type="body" idx="15"/>
          </p:nvPr>
        </p:nvSpPr>
        <p:spPr>
          <a:xfrm>
            <a:off x="3332283"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K-means</a:t>
            </a:r>
            <a:endParaRPr/>
          </a:p>
        </p:txBody>
      </p:sp>
      <p:sp>
        <p:nvSpPr>
          <p:cNvPr id="308" name="Google Shape;308;p3"/>
          <p:cNvSpPr txBox="1">
            <a:spLocks noGrp="1"/>
          </p:cNvSpPr>
          <p:nvPr>
            <p:ph type="title"/>
          </p:nvPr>
        </p:nvSpPr>
        <p:spPr>
          <a:xfrm>
            <a:off x="460389" y="187570"/>
            <a:ext cx="10668000" cy="762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7DB9"/>
              </a:buClr>
              <a:buSzPts val="3733"/>
              <a:buFont typeface="Calibri"/>
              <a:buNone/>
            </a:pPr>
            <a:r>
              <a:rPr lang="en-US" sz="3733" b="1">
                <a:solidFill>
                  <a:srgbClr val="012E8C"/>
                </a:solidFill>
                <a:latin typeface="Calibri"/>
                <a:ea typeface="Calibri"/>
                <a:cs typeface="Calibri"/>
                <a:sym typeface="Calibri"/>
              </a:rPr>
              <a:t>Agenda</a:t>
            </a:r>
            <a:endParaRPr>
              <a:solidFill>
                <a:srgbClr val="012E8C"/>
              </a:solidFill>
            </a:endParaRPr>
          </a:p>
        </p:txBody>
      </p:sp>
      <p:sp>
        <p:nvSpPr>
          <p:cNvPr id="309" name="Google Shape;309;p3"/>
          <p:cNvSpPr txBox="1">
            <a:spLocks noGrp="1"/>
          </p:cNvSpPr>
          <p:nvPr>
            <p:ph type="body" idx="4"/>
          </p:nvPr>
        </p:nvSpPr>
        <p:spPr>
          <a:xfrm>
            <a:off x="9091495"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06</a:t>
            </a:r>
          </a:p>
        </p:txBody>
      </p:sp>
      <p:sp>
        <p:nvSpPr>
          <p:cNvPr id="310" name="Google Shape;310;p3"/>
          <p:cNvSpPr txBox="1">
            <a:spLocks noGrp="1"/>
          </p:cNvSpPr>
          <p:nvPr>
            <p:ph type="body" idx="14"/>
          </p:nvPr>
        </p:nvSpPr>
        <p:spPr>
          <a:xfrm>
            <a:off x="9091495"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Conclusion &amp; Next Steps</a:t>
            </a:r>
          </a:p>
        </p:txBody>
      </p:sp>
      <p:sp>
        <p:nvSpPr>
          <p:cNvPr id="4" name="Google Shape;304;p3">
            <a:extLst>
              <a:ext uri="{FF2B5EF4-FFF2-40B4-BE49-F238E27FC236}">
                <a16:creationId xmlns:a16="http://schemas.microsoft.com/office/drawing/2014/main" id="{6C6D3A26-6361-4FCF-B925-F414B7FCB981}"/>
              </a:ext>
            </a:extLst>
          </p:cNvPr>
          <p:cNvSpPr txBox="1">
            <a:spLocks/>
          </p:cNvSpPr>
          <p:nvPr/>
        </p:nvSpPr>
        <p:spPr>
          <a:xfrm>
            <a:off x="6213175" y="1978330"/>
            <a:ext cx="2637442" cy="156365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chemeClr val="dk1"/>
              </a:buClr>
              <a:buSzPts val="2400"/>
              <a:buFont typeface="Arial"/>
              <a:buChar char="•"/>
              <a:defRPr sz="2400" b="1"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spcBef>
                <a:spcPts val="0"/>
              </a:spcBef>
            </a:pPr>
            <a:r>
              <a:rPr lang="en-US"/>
              <a:t>EDA &amp; Feature Engineering</a:t>
            </a:r>
          </a:p>
        </p:txBody>
      </p:sp>
    </p:spTree>
    <p:extLst>
      <p:ext uri="{BB962C8B-B14F-4D97-AF65-F5344CB8AC3E}">
        <p14:creationId xmlns:p14="http://schemas.microsoft.com/office/powerpoint/2010/main" val="1216672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A9FF9F0-328F-4D5E-859C-CA57FEAC6464}"/>
              </a:ext>
            </a:extLst>
          </p:cNvPr>
          <p:cNvGraphicFramePr>
            <a:graphicFrameLocks noGrp="1"/>
          </p:cNvGraphicFramePr>
          <p:nvPr>
            <p:extLst>
              <p:ext uri="{D42A27DB-BD31-4B8C-83A1-F6EECF244321}">
                <p14:modId xmlns:p14="http://schemas.microsoft.com/office/powerpoint/2010/main" val="1261627639"/>
              </p:ext>
            </p:extLst>
          </p:nvPr>
        </p:nvGraphicFramePr>
        <p:xfrm>
          <a:off x="-38100" y="785812"/>
          <a:ext cx="12172949" cy="5705475"/>
        </p:xfrm>
        <a:graphic>
          <a:graphicData uri="http://schemas.openxmlformats.org/drawingml/2006/table">
            <a:tbl>
              <a:tblPr firstRow="1" bandRow="1">
                <a:tableStyleId>{5C22544A-7EE6-4342-B048-85BDC9FD1C3A}</a:tableStyleId>
              </a:tblPr>
              <a:tblGrid>
                <a:gridCol w="4057650">
                  <a:extLst>
                    <a:ext uri="{9D8B030D-6E8A-4147-A177-3AD203B41FA5}">
                      <a16:colId xmlns:a16="http://schemas.microsoft.com/office/drawing/2014/main" val="2833143658"/>
                    </a:ext>
                  </a:extLst>
                </a:gridCol>
                <a:gridCol w="4246562">
                  <a:extLst>
                    <a:ext uri="{9D8B030D-6E8A-4147-A177-3AD203B41FA5}">
                      <a16:colId xmlns:a16="http://schemas.microsoft.com/office/drawing/2014/main" val="1212771602"/>
                    </a:ext>
                  </a:extLst>
                </a:gridCol>
                <a:gridCol w="3868737">
                  <a:extLst>
                    <a:ext uri="{9D8B030D-6E8A-4147-A177-3AD203B41FA5}">
                      <a16:colId xmlns:a16="http://schemas.microsoft.com/office/drawing/2014/main" val="2689052178"/>
                    </a:ext>
                  </a:extLst>
                </a:gridCol>
              </a:tblGrid>
              <a:tr h="809625">
                <a:tc>
                  <a:txBody>
                    <a:bodyPr/>
                    <a:lstStyle/>
                    <a:p>
                      <a:pPr algn="ctr" fontAlgn="base"/>
                      <a:r>
                        <a:rPr lang="en-US" sz="2800">
                          <a:effectLst/>
                        </a:rPr>
                        <a:t>Model​</a:t>
                      </a:r>
                      <a:endParaRPr lang="en-US" b="1">
                        <a:solidFill>
                          <a:srgbClr val="FFFFFF"/>
                        </a:solidFill>
                        <a:effectLst/>
                      </a:endParaRPr>
                    </a:p>
                  </a:txBody>
                  <a:tcPr anchor="ctr"/>
                </a:tc>
                <a:tc>
                  <a:txBody>
                    <a:bodyPr/>
                    <a:lstStyle/>
                    <a:p>
                      <a:pPr algn="ctr" fontAlgn="base"/>
                      <a:r>
                        <a:rPr lang="en-US" sz="2800">
                          <a:effectLst/>
                        </a:rPr>
                        <a:t>Advantages​</a:t>
                      </a:r>
                      <a:endParaRPr lang="en-US" b="1">
                        <a:solidFill>
                          <a:srgbClr val="FFFFFF"/>
                        </a:solidFill>
                        <a:effectLst/>
                      </a:endParaRPr>
                    </a:p>
                  </a:txBody>
                  <a:tcPr anchor="ctr"/>
                </a:tc>
                <a:tc>
                  <a:txBody>
                    <a:bodyPr/>
                    <a:lstStyle/>
                    <a:p>
                      <a:pPr algn="ctr" fontAlgn="base"/>
                      <a:r>
                        <a:rPr lang="en-US" sz="2800">
                          <a:effectLst/>
                        </a:rPr>
                        <a:t>Disadvantages ​</a:t>
                      </a:r>
                      <a:endParaRPr lang="en-US" b="1">
                        <a:solidFill>
                          <a:srgbClr val="FFFFFF"/>
                        </a:solidFill>
                        <a:effectLst/>
                      </a:endParaRPr>
                    </a:p>
                  </a:txBody>
                  <a:tcPr anchor="ctr"/>
                </a:tc>
                <a:extLst>
                  <a:ext uri="{0D108BD9-81ED-4DB2-BD59-A6C34878D82A}">
                    <a16:rowId xmlns:a16="http://schemas.microsoft.com/office/drawing/2014/main" val="317651261"/>
                  </a:ext>
                </a:extLst>
              </a:tr>
              <a:tr h="1562100">
                <a:tc>
                  <a:txBody>
                    <a:bodyPr/>
                    <a:lstStyle/>
                    <a:p>
                      <a:pPr algn="ctr" fontAlgn="base"/>
                      <a:r>
                        <a:rPr lang="en-US" sz="2800">
                          <a:effectLst/>
                        </a:rPr>
                        <a:t>DBSCAN​</a:t>
                      </a:r>
                      <a:endParaRPr lang="en-US">
                        <a:effectLst/>
                      </a:endParaRPr>
                    </a:p>
                  </a:txBody>
                  <a:tcPr anchor="ctr"/>
                </a:tc>
                <a:tc>
                  <a:txBody>
                    <a:bodyPr/>
                    <a:lstStyle/>
                    <a:p>
                      <a:pPr marL="285750" marR="0" lvl="0" indent="-285750" algn="l" fontAlgn="base">
                        <a:lnSpc>
                          <a:spcPct val="100000"/>
                        </a:lnSpc>
                        <a:spcBef>
                          <a:spcPts val="0"/>
                        </a:spcBef>
                        <a:spcAft>
                          <a:spcPts val="0"/>
                        </a:spcAft>
                        <a:buFont typeface="Arial,Sans-Serif" panose="020B0604020202020204" pitchFamily="34" charset="0"/>
                        <a:buChar char="•"/>
                      </a:pPr>
                      <a:r>
                        <a:rPr lang="en-US" sz="1600" b="0" i="0" u="none" strike="noStrike" noProof="0" dirty="0" err="1">
                          <a:effectLst/>
                          <a:latin typeface="Arial"/>
                        </a:rPr>
                        <a:t>Cashout</a:t>
                      </a:r>
                      <a:r>
                        <a:rPr lang="en-US" sz="1600" b="0" i="0" u="none" strike="noStrike" noProof="0" dirty="0">
                          <a:effectLst/>
                          <a:latin typeface="Arial"/>
                        </a:rPr>
                        <a:t> clusters have as high as 95% </a:t>
                      </a:r>
                      <a:r>
                        <a:rPr lang="en-US" sz="1600" b="0" i="0" u="none" strike="noStrike" noProof="0" dirty="0" err="1">
                          <a:effectLst/>
                          <a:latin typeface="Arial"/>
                        </a:rPr>
                        <a:t>cashout</a:t>
                      </a:r>
                      <a:r>
                        <a:rPr lang="en-US" sz="1600" b="0" i="0" u="none" strike="noStrike" noProof="0" dirty="0">
                          <a:effectLst/>
                          <a:latin typeface="Arial"/>
                        </a:rPr>
                        <a:t> transactions</a:t>
                      </a:r>
                    </a:p>
                    <a:p>
                      <a:pPr marL="285750" marR="0" lvl="0" indent="-285750" algn="l">
                        <a:lnSpc>
                          <a:spcPct val="100000"/>
                        </a:lnSpc>
                        <a:spcBef>
                          <a:spcPts val="0"/>
                        </a:spcBef>
                        <a:spcAft>
                          <a:spcPts val="0"/>
                        </a:spcAft>
                        <a:buFont typeface="Arial,Sans-Serif" panose="020B0604020202020204" pitchFamily="34" charset="0"/>
                        <a:buChar char="•"/>
                      </a:pPr>
                      <a:endParaRPr lang="en-US" sz="1600" b="0" i="0" u="none" strike="noStrike" noProof="0" dirty="0">
                        <a:effectLst/>
                        <a:latin typeface="Arial"/>
                      </a:endParaRPr>
                    </a:p>
                    <a:p>
                      <a:pPr fontAlgn="base"/>
                      <a:r>
                        <a:rPr lang="en-US" sz="1600" dirty="0">
                          <a:effectLst/>
                        </a:rPr>
                        <a:t>​</a:t>
                      </a:r>
                      <a:endParaRPr lang="en-US" dirty="0">
                        <a:effectLst/>
                      </a:endParaRPr>
                    </a:p>
                  </a:txBody>
                  <a:tcPr anchor="ctr"/>
                </a:tc>
                <a:tc>
                  <a:txBody>
                    <a:bodyPr/>
                    <a:lstStyle/>
                    <a:p>
                      <a:pPr marL="342900" lvl="0" indent="-342900" fontAlgn="base">
                        <a:buFont typeface="Arial" panose="020B0604020202020204" pitchFamily="34" charset="0"/>
                        <a:buChar char="•"/>
                      </a:pPr>
                      <a:r>
                        <a:rPr lang="en-US" sz="1600" b="0" i="0" u="none" strike="noStrike" noProof="0">
                          <a:effectLst/>
                          <a:latin typeface="Arial"/>
                        </a:rPr>
                        <a:t>Performs poorly when there are very few </a:t>
                      </a:r>
                      <a:r>
                        <a:rPr lang="en-US" sz="1600" b="0" i="0" u="none" strike="noStrike" noProof="0" err="1">
                          <a:effectLst/>
                          <a:latin typeface="Arial"/>
                        </a:rPr>
                        <a:t>cashout</a:t>
                      </a:r>
                      <a:r>
                        <a:rPr lang="en-US" sz="1600" b="0" i="0" u="none" strike="noStrike" noProof="0">
                          <a:effectLst/>
                          <a:latin typeface="Arial"/>
                        </a:rPr>
                        <a:t> transactions in a particular hour irrespective of the type of the </a:t>
                      </a:r>
                      <a:r>
                        <a:rPr lang="en-US" sz="1600" b="0" i="0" u="none" strike="noStrike" noProof="0" err="1">
                          <a:effectLst/>
                          <a:latin typeface="Arial"/>
                        </a:rPr>
                        <a:t>cashout</a:t>
                      </a:r>
                      <a:r>
                        <a:rPr lang="en-US" sz="1600" b="0" i="0" u="none" strike="noStrike" noProof="0">
                          <a:effectLst/>
                          <a:latin typeface="Arial"/>
                        </a:rPr>
                        <a:t> event </a:t>
                      </a:r>
                    </a:p>
                  </a:txBody>
                  <a:tcPr anchor="ctr"/>
                </a:tc>
                <a:extLst>
                  <a:ext uri="{0D108BD9-81ED-4DB2-BD59-A6C34878D82A}">
                    <a16:rowId xmlns:a16="http://schemas.microsoft.com/office/drawing/2014/main" val="3297659680"/>
                  </a:ext>
                </a:extLst>
              </a:tr>
              <a:tr h="1562100">
                <a:tc>
                  <a:txBody>
                    <a:bodyPr/>
                    <a:lstStyle/>
                    <a:p>
                      <a:pPr algn="ctr" fontAlgn="base"/>
                      <a:r>
                        <a:rPr lang="en-US" sz="2800">
                          <a:effectLst/>
                        </a:rPr>
                        <a:t>K-means​</a:t>
                      </a:r>
                      <a:endParaRPr lang="en-US">
                        <a:effectLst/>
                      </a:endParaRPr>
                    </a:p>
                  </a:txBody>
                  <a:tcPr anchor="ctr"/>
                </a:tc>
                <a:tc>
                  <a:txBody>
                    <a:bodyPr/>
                    <a:lstStyle/>
                    <a:p>
                      <a:pPr marL="342900" lvl="0" indent="-342900" fontAlgn="base">
                        <a:buFont typeface="Arial" panose="020B0604020202020204" pitchFamily="34" charset="0"/>
                        <a:buChar char="•"/>
                      </a:pPr>
                      <a:r>
                        <a:rPr lang="en-US" sz="1600" dirty="0" err="1">
                          <a:effectLst/>
                        </a:rPr>
                        <a:t>Cashout</a:t>
                      </a:r>
                      <a:r>
                        <a:rPr lang="en-US" sz="1600" dirty="0">
                          <a:effectLst/>
                        </a:rPr>
                        <a:t> clusters have 90</a:t>
                      </a:r>
                      <a:r>
                        <a:rPr lang="en-US" altLang="zh-CN" sz="1600" dirty="0">
                          <a:effectLst/>
                        </a:rPr>
                        <a:t>% </a:t>
                      </a:r>
                      <a:r>
                        <a:rPr lang="en-US" altLang="zh-CN" sz="1600" dirty="0" err="1">
                          <a:effectLst/>
                        </a:rPr>
                        <a:t>cashout</a:t>
                      </a:r>
                      <a:r>
                        <a:rPr lang="en-US" altLang="zh-CN" sz="1600" dirty="0">
                          <a:effectLst/>
                        </a:rPr>
                        <a:t> transactions</a:t>
                      </a:r>
                    </a:p>
                    <a:p>
                      <a:pPr marL="342900" lvl="0" indent="-342900" fontAlgn="base">
                        <a:buFont typeface="Arial" panose="020B0604020202020204" pitchFamily="34" charset="0"/>
                        <a:buChar char="•"/>
                      </a:pPr>
                      <a:r>
                        <a:rPr lang="en-US" altLang="zh-CN" sz="1600" dirty="0">
                          <a:effectLst/>
                        </a:rPr>
                        <a:t>Can detect all types of </a:t>
                      </a:r>
                      <a:r>
                        <a:rPr lang="en-US" altLang="zh-CN" sz="1600" dirty="0" err="1">
                          <a:effectLst/>
                        </a:rPr>
                        <a:t>cashout</a:t>
                      </a:r>
                      <a:r>
                        <a:rPr lang="en-US" altLang="zh-CN" sz="1600" dirty="0">
                          <a:effectLst/>
                        </a:rPr>
                        <a:t> events</a:t>
                      </a:r>
                    </a:p>
                    <a:p>
                      <a:pPr marL="342900" lvl="0" indent="-342900" fontAlgn="base">
                        <a:buFont typeface="Arial" panose="020B0604020202020204" pitchFamily="34" charset="0"/>
                        <a:buChar char="•"/>
                      </a:pPr>
                      <a:r>
                        <a:rPr lang="en-US" sz="1600" dirty="0">
                          <a:effectLst/>
                        </a:rPr>
                        <a:t>Quick to </a:t>
                      </a:r>
                      <a:r>
                        <a:rPr lang="en-US" sz="1600" dirty="0" err="1">
                          <a:effectLst/>
                        </a:rPr>
                        <a:t>execut</a:t>
                      </a:r>
                      <a:r>
                        <a:rPr lang="en-US" sz="1600" dirty="0">
                          <a:effectLst/>
                        </a:rPr>
                        <a:t>​e</a:t>
                      </a:r>
                      <a:endParaRPr lang="en-US" dirty="0">
                        <a:effectLst/>
                      </a:endParaRPr>
                    </a:p>
                  </a:txBody>
                  <a:tcPr anchor="ctr"/>
                </a:tc>
                <a:tc>
                  <a:txBody>
                    <a:bodyPr/>
                    <a:lstStyle/>
                    <a:p>
                      <a:pPr marL="285750" lvl="0" indent="-285750">
                        <a:buFont typeface="Arial" panose="020B0604020202020204" pitchFamily="34" charset="0"/>
                        <a:buChar char="•"/>
                      </a:pPr>
                      <a:r>
                        <a:rPr lang="en-US" sz="1600" dirty="0" err="1">
                          <a:effectLst/>
                        </a:rPr>
                        <a:t>Kmeans</a:t>
                      </a:r>
                      <a:r>
                        <a:rPr lang="en-US" sz="1600" dirty="0">
                          <a:effectLst/>
                        </a:rPr>
                        <a:t> uses pre-trained centroids to assign cluster to new transactions, so it will struggle to detect entirely new patterns of fraud</a:t>
                      </a:r>
                    </a:p>
                  </a:txBody>
                  <a:tcPr anchor="ctr"/>
                </a:tc>
                <a:extLst>
                  <a:ext uri="{0D108BD9-81ED-4DB2-BD59-A6C34878D82A}">
                    <a16:rowId xmlns:a16="http://schemas.microsoft.com/office/drawing/2014/main" val="330493718"/>
                  </a:ext>
                </a:extLst>
              </a:tr>
              <a:tr h="1771650">
                <a:tc>
                  <a:txBody>
                    <a:bodyPr/>
                    <a:lstStyle/>
                    <a:p>
                      <a:pPr algn="ctr" fontAlgn="base"/>
                      <a:r>
                        <a:rPr lang="en-US" sz="2800" err="1">
                          <a:effectLst/>
                        </a:rPr>
                        <a:t>Networkx</a:t>
                      </a:r>
                      <a:r>
                        <a:rPr lang="en-US" sz="2800">
                          <a:effectLst/>
                        </a:rPr>
                        <a:t>​</a:t>
                      </a:r>
                      <a:endParaRPr lang="en-US">
                        <a:effectLst/>
                      </a:endParaRPr>
                    </a:p>
                  </a:txBody>
                  <a:tcPr anchor="ctr"/>
                </a:tc>
                <a:tc>
                  <a:txBody>
                    <a:bodyPr/>
                    <a:lstStyle/>
                    <a:p>
                      <a:pPr marL="0" marR="0" lvl="0" indent="0" algn="l" fontAlgn="base">
                        <a:lnSpc>
                          <a:spcPct val="100000"/>
                        </a:lnSpc>
                        <a:spcBef>
                          <a:spcPts val="0"/>
                        </a:spcBef>
                        <a:spcAft>
                          <a:spcPts val="0"/>
                        </a:spcAft>
                        <a:buNone/>
                      </a:pPr>
                      <a:endParaRPr lang="en-US" sz="1600" b="0" i="0" u="none" strike="noStrike" noProof="0">
                        <a:effectLst/>
                        <a:latin typeface="Arial"/>
                      </a:endParaRPr>
                    </a:p>
                    <a:p>
                      <a:pPr marL="285750" marR="0" lvl="0" indent="-285750" algn="l">
                        <a:lnSpc>
                          <a:spcPct val="100000"/>
                        </a:lnSpc>
                        <a:spcBef>
                          <a:spcPts val="0"/>
                        </a:spcBef>
                        <a:spcAft>
                          <a:spcPts val="0"/>
                        </a:spcAft>
                        <a:buFont typeface="Arial,Sans-Serif" panose="020B0604020202020204" pitchFamily="34" charset="0"/>
                        <a:buChar char="•"/>
                      </a:pPr>
                      <a:r>
                        <a:rPr lang="en-US" sz="1600" b="0" i="0" u="none" strike="noStrike" noProof="0">
                          <a:effectLst/>
                          <a:latin typeface="Arial"/>
                        </a:rPr>
                        <a:t>Effective at reducing false positives from Visa's supervised model</a:t>
                      </a:r>
                    </a:p>
                    <a:p>
                      <a:pPr marL="285750" marR="0" lvl="0" indent="-285750" algn="l">
                        <a:lnSpc>
                          <a:spcPct val="100000"/>
                        </a:lnSpc>
                        <a:spcBef>
                          <a:spcPts val="0"/>
                        </a:spcBef>
                        <a:spcAft>
                          <a:spcPts val="0"/>
                        </a:spcAft>
                        <a:buFont typeface="Arial,Sans-Serif" panose="020B0604020202020204" pitchFamily="34" charset="0"/>
                        <a:buChar char="•"/>
                      </a:pPr>
                      <a:r>
                        <a:rPr lang="en-US" sz="1600" b="0" i="0" u="none" strike="noStrike" noProof="0">
                          <a:effectLst/>
                          <a:latin typeface="Arial"/>
                        </a:rPr>
                        <a:t>Can create real-time visualizations of Visa's network as </a:t>
                      </a:r>
                      <a:r>
                        <a:rPr lang="en-US" sz="1600" b="0" i="0" u="none" strike="noStrike" noProof="0" err="1">
                          <a:effectLst/>
                          <a:latin typeface="Arial"/>
                        </a:rPr>
                        <a:t>cashout</a:t>
                      </a:r>
                      <a:r>
                        <a:rPr lang="en-US" sz="1600" b="0" i="0" u="none" strike="noStrike" noProof="0">
                          <a:effectLst/>
                          <a:latin typeface="Arial"/>
                        </a:rPr>
                        <a:t> events unfold</a:t>
                      </a:r>
                      <a:endParaRPr lang="en-US"/>
                    </a:p>
                  </a:txBody>
                  <a:tcPr anchor="ctr"/>
                </a:tc>
                <a:tc>
                  <a:txBody>
                    <a:bodyPr/>
                    <a:lstStyle/>
                    <a:p>
                      <a:pPr marL="342900" marR="0" lvl="0" indent="-342900" algn="l" fontAlgn="base">
                        <a:lnSpc>
                          <a:spcPct val="100000"/>
                        </a:lnSpc>
                        <a:spcBef>
                          <a:spcPts val="0"/>
                        </a:spcBef>
                        <a:spcAft>
                          <a:spcPts val="0"/>
                        </a:spcAft>
                        <a:buFont typeface="Arial,Sans-Serif" panose="020B0604020202020204" pitchFamily="34" charset="0"/>
                        <a:buChar char="•"/>
                      </a:pPr>
                      <a:r>
                        <a:rPr lang="en-US" sz="1600" b="0" i="0" u="none" strike="noStrike" noProof="0" dirty="0">
                          <a:effectLst/>
                          <a:latin typeface="Arial"/>
                        </a:rPr>
                        <a:t>Cannot properly identify Bid attacks in small </a:t>
                      </a:r>
                      <a:r>
                        <a:rPr lang="en-US" sz="1600" b="0" i="0" u="none" strike="noStrike" noProof="0" dirty="0" err="1">
                          <a:effectLst/>
                          <a:latin typeface="Arial"/>
                        </a:rPr>
                        <a:t>cashout</a:t>
                      </a:r>
                      <a:r>
                        <a:rPr lang="en-US" sz="1600" b="0" i="0" u="none" strike="noStrike" noProof="0" dirty="0">
                          <a:effectLst/>
                          <a:latin typeface="Arial"/>
                        </a:rPr>
                        <a:t> events</a:t>
                      </a:r>
                      <a:endParaRPr lang="en-US" dirty="0">
                        <a:latin typeface="Arial"/>
                      </a:endParaRPr>
                    </a:p>
                    <a:p>
                      <a:pPr marL="342900" marR="0" lvl="0" indent="-342900" algn="l">
                        <a:lnSpc>
                          <a:spcPct val="100000"/>
                        </a:lnSpc>
                        <a:spcBef>
                          <a:spcPts val="0"/>
                        </a:spcBef>
                        <a:spcAft>
                          <a:spcPts val="0"/>
                        </a:spcAft>
                        <a:buFont typeface="Arial,Sans-Serif" panose="020B0604020202020204" pitchFamily="34" charset="0"/>
                        <a:buChar char="•"/>
                      </a:pPr>
                      <a:r>
                        <a:rPr lang="en-US" sz="1600" b="0" i="0" u="none" strike="noStrike" noProof="0" dirty="0">
                          <a:effectLst/>
                          <a:latin typeface="Arial"/>
                        </a:rPr>
                        <a:t>Not considerably more accurate at identifying fraudulent transactions than Visa's current model during disastrous </a:t>
                      </a:r>
                      <a:r>
                        <a:rPr lang="en-US" sz="1600" b="0" i="0" u="none" strike="noStrike" noProof="0" dirty="0" err="1">
                          <a:effectLst/>
                          <a:latin typeface="Arial"/>
                        </a:rPr>
                        <a:t>cashout</a:t>
                      </a:r>
                      <a:r>
                        <a:rPr lang="en-US" sz="1600" b="0" i="0" u="none" strike="noStrike" noProof="0" dirty="0">
                          <a:effectLst/>
                          <a:latin typeface="Arial"/>
                        </a:rPr>
                        <a:t> events</a:t>
                      </a:r>
                    </a:p>
                  </a:txBody>
                  <a:tcPr anchor="ctr"/>
                </a:tc>
                <a:extLst>
                  <a:ext uri="{0D108BD9-81ED-4DB2-BD59-A6C34878D82A}">
                    <a16:rowId xmlns:a16="http://schemas.microsoft.com/office/drawing/2014/main" val="899564916"/>
                  </a:ext>
                </a:extLst>
              </a:tr>
            </a:tbl>
          </a:graphicData>
        </a:graphic>
      </p:graphicFrame>
      <p:sp>
        <p:nvSpPr>
          <p:cNvPr id="6" name="Google Shape;453;p16">
            <a:extLst>
              <a:ext uri="{FF2B5EF4-FFF2-40B4-BE49-F238E27FC236}">
                <a16:creationId xmlns:a16="http://schemas.microsoft.com/office/drawing/2014/main" id="{70A3A964-8023-4378-9F19-DAD3F06E4E58}"/>
              </a:ext>
            </a:extLst>
          </p:cNvPr>
          <p:cNvSpPr txBox="1"/>
          <p:nvPr/>
        </p:nvSpPr>
        <p:spPr>
          <a:xfrm>
            <a:off x="130764" y="-1646"/>
            <a:ext cx="11153580" cy="66678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733" b="1" dirty="0">
                <a:solidFill>
                  <a:srgbClr val="012E8C"/>
                </a:solidFill>
                <a:latin typeface="Calibri"/>
                <a:cs typeface="Calibri"/>
                <a:sym typeface="Calibri"/>
              </a:rPr>
              <a:t>Model Takeaways</a:t>
            </a:r>
            <a:endParaRPr lang="en-US" sz="3700" dirty="0">
              <a:solidFill>
                <a:srgbClr val="002060"/>
              </a:solidFill>
            </a:endParaRPr>
          </a:p>
        </p:txBody>
      </p:sp>
    </p:spTree>
    <p:extLst>
      <p:ext uri="{BB962C8B-B14F-4D97-AF65-F5344CB8AC3E}">
        <p14:creationId xmlns:p14="http://schemas.microsoft.com/office/powerpoint/2010/main" val="2233661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6"/>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a:lnSpc>
                <a:spcPct val="90000"/>
              </a:lnSpc>
              <a:spcAft>
                <a:spcPts val="600"/>
              </a:spcAft>
              <a:buClr>
                <a:schemeClr val="dk1"/>
              </a:buClr>
              <a:buSzPts val="1800"/>
            </a:pPr>
            <a:r>
              <a:rPr lang="en-US" sz="4400" b="0" i="0" u="none" strike="noStrike" cap="none">
                <a:solidFill>
                  <a:schemeClr val="dk1"/>
                </a:solidFill>
                <a:latin typeface="Calibri"/>
                <a:ea typeface="Calibri"/>
                <a:cs typeface="Calibri"/>
                <a:sym typeface="Calibri"/>
              </a:rPr>
              <a:t>Next Steps</a:t>
            </a:r>
          </a:p>
        </p:txBody>
      </p:sp>
      <p:sp>
        <p:nvSpPr>
          <p:cNvPr id="4" name="TextBox 3">
            <a:extLst>
              <a:ext uri="{FF2B5EF4-FFF2-40B4-BE49-F238E27FC236}">
                <a16:creationId xmlns:a16="http://schemas.microsoft.com/office/drawing/2014/main" id="{DA979492-0C9E-4C85-B2DD-F62DA0AB8946}"/>
              </a:ext>
            </a:extLst>
          </p:cNvPr>
          <p:cNvSpPr txBox="1"/>
          <p:nvPr/>
        </p:nvSpPr>
        <p:spPr>
          <a:xfrm>
            <a:off x="838200" y="1825625"/>
            <a:ext cx="10515600" cy="4351338"/>
          </a:xfrm>
          <a:prstGeom prst="rect">
            <a:avLst/>
          </a:prstGeom>
          <a:noFill/>
          <a:ln>
            <a:noFill/>
          </a:ln>
        </p:spPr>
        <p:txBody>
          <a:bodyPr rot="0" spcFirstLastPara="1" vertOverflow="overflow" horzOverflow="overflow" vert="horz" wrap="square" lIns="91425" tIns="45700" rIns="91425" bIns="45700" numCol="1" spcCol="0" rtlCol="0" fromWordArt="0" anchor="t" anchorCtr="0" forceAA="0" compatLnSpc="1">
            <a:prstTxWarp prst="textNoShape">
              <a:avLst/>
            </a:prstTxWarp>
            <a:normAutofit/>
          </a:bodyPr>
          <a:lstStyle/>
          <a:p>
            <a:pPr marL="457200" lvl="1" indent="-342900">
              <a:lnSpc>
                <a:spcPct val="90000"/>
              </a:lnSpc>
              <a:spcBef>
                <a:spcPts val="1000"/>
              </a:spcBef>
              <a:buClr>
                <a:schemeClr val="dk1"/>
              </a:buClr>
              <a:buSzPts val="1800"/>
              <a:buFont typeface="Arial"/>
              <a:buChar char="•"/>
            </a:pPr>
            <a:r>
              <a:rPr lang="en-US" sz="2000" b="0" i="0" u="none" strike="noStrike" cap="none">
                <a:solidFill>
                  <a:schemeClr val="dk1"/>
                </a:solidFill>
                <a:latin typeface="Calibri"/>
                <a:ea typeface="Calibri"/>
                <a:cs typeface="Calibri"/>
                <a:sym typeface="Calibri"/>
              </a:rPr>
              <a:t>DBSCAN</a:t>
            </a:r>
          </a:p>
          <a:p>
            <a:pPr marL="457200" indent="-342900">
              <a:lnSpc>
                <a:spcPct val="90000"/>
              </a:lnSpc>
              <a:spcBef>
                <a:spcPts val="1000"/>
              </a:spcBef>
              <a:buClr>
                <a:schemeClr val="dk1"/>
              </a:buClr>
              <a:buSzPts val="1800"/>
              <a:buFont typeface="Arial"/>
              <a:buChar char="•"/>
            </a:pPr>
            <a:r>
              <a:rPr lang="en-US" sz="2000" b="0" i="0" u="none" strike="noStrike" cap="none">
                <a:solidFill>
                  <a:schemeClr val="dk1"/>
                </a:solidFill>
                <a:latin typeface="Calibri"/>
                <a:ea typeface="Calibri"/>
                <a:cs typeface="Calibri"/>
                <a:sym typeface="Calibri"/>
              </a:rPr>
              <a:t>Further tune parameters and adjust inputs to create more predictive power for disastrous cashout events</a:t>
            </a:r>
          </a:p>
          <a:p>
            <a:pPr marL="457200" indent="-342900">
              <a:lnSpc>
                <a:spcPct val="90000"/>
              </a:lnSpc>
              <a:spcBef>
                <a:spcPts val="1000"/>
              </a:spcBef>
              <a:buClr>
                <a:schemeClr val="dk1"/>
              </a:buClr>
              <a:buSzPts val="1800"/>
              <a:buFont typeface="Arial"/>
              <a:buChar char="•"/>
            </a:pPr>
            <a:endParaRPr lang="en-US" sz="2000" b="0" i="0" u="none" strike="noStrike" cap="none">
              <a:solidFill>
                <a:schemeClr val="dk1"/>
              </a:solidFill>
              <a:latin typeface="Calibri"/>
              <a:ea typeface="Calibri"/>
              <a:cs typeface="Calibri"/>
              <a:sym typeface="Calibri"/>
            </a:endParaRPr>
          </a:p>
          <a:p>
            <a:pPr marL="457200" indent="-342900">
              <a:lnSpc>
                <a:spcPct val="90000"/>
              </a:lnSpc>
              <a:spcBef>
                <a:spcPts val="1000"/>
              </a:spcBef>
              <a:buClr>
                <a:schemeClr val="dk1"/>
              </a:buClr>
              <a:buSzPts val="1800"/>
              <a:buFont typeface="Arial"/>
              <a:buChar char="•"/>
            </a:pPr>
            <a:r>
              <a:rPr lang="en-US" sz="2000" b="0" i="0" u="none" strike="noStrike" cap="none">
                <a:solidFill>
                  <a:schemeClr val="dk1"/>
                </a:solidFill>
                <a:latin typeface="Calibri"/>
                <a:ea typeface="Calibri"/>
                <a:cs typeface="Calibri"/>
                <a:sym typeface="Calibri"/>
              </a:rPr>
              <a:t>Kmeans</a:t>
            </a:r>
          </a:p>
          <a:p>
            <a:pPr marL="457200" indent="-342900">
              <a:lnSpc>
                <a:spcPct val="90000"/>
              </a:lnSpc>
              <a:spcBef>
                <a:spcPts val="1000"/>
              </a:spcBef>
              <a:buClr>
                <a:schemeClr val="dk1"/>
              </a:buClr>
              <a:buSzPts val="1800"/>
              <a:buFont typeface="Arial"/>
              <a:buChar char="•"/>
            </a:pPr>
            <a:r>
              <a:rPr lang="en-US" sz="2000" b="0" i="0" u="none" strike="noStrike" cap="none">
                <a:solidFill>
                  <a:schemeClr val="dk1"/>
                </a:solidFill>
                <a:latin typeface="Calibri"/>
                <a:ea typeface="Calibri"/>
                <a:cs typeface="Calibri"/>
                <a:sym typeface="Calibri"/>
              </a:rPr>
              <a:t>Fix mislabelled/misreported cities in the data to allow Kmeans to reach its fullest potential</a:t>
            </a:r>
          </a:p>
          <a:p>
            <a:pPr marL="457200" indent="-342900">
              <a:lnSpc>
                <a:spcPct val="90000"/>
              </a:lnSpc>
              <a:spcBef>
                <a:spcPts val="1000"/>
              </a:spcBef>
              <a:buClr>
                <a:schemeClr val="dk1"/>
              </a:buClr>
              <a:buSzPts val="1800"/>
              <a:buFont typeface="Arial"/>
              <a:buChar char="•"/>
            </a:pPr>
            <a:endParaRPr lang="en-US" sz="2000" b="0" i="0" u="none" strike="noStrike" cap="none">
              <a:solidFill>
                <a:schemeClr val="dk1"/>
              </a:solidFill>
              <a:latin typeface="Calibri"/>
              <a:ea typeface="Calibri"/>
              <a:cs typeface="Calibri"/>
              <a:sym typeface="Calibri"/>
            </a:endParaRPr>
          </a:p>
          <a:p>
            <a:pPr marL="457200" indent="-342900">
              <a:lnSpc>
                <a:spcPct val="90000"/>
              </a:lnSpc>
              <a:spcBef>
                <a:spcPts val="1000"/>
              </a:spcBef>
              <a:buClr>
                <a:schemeClr val="dk1"/>
              </a:buClr>
              <a:buSzPts val="1800"/>
              <a:buFont typeface="Arial"/>
              <a:buChar char="•"/>
            </a:pPr>
            <a:r>
              <a:rPr lang="en-US" sz="2000" b="0" i="0" u="none" strike="noStrike" cap="none">
                <a:solidFill>
                  <a:schemeClr val="dk1"/>
                </a:solidFill>
                <a:latin typeface="Calibri"/>
                <a:ea typeface="Calibri"/>
                <a:cs typeface="Calibri"/>
                <a:sym typeface="Calibri"/>
              </a:rPr>
              <a:t>NetworkX:</a:t>
            </a:r>
          </a:p>
          <a:p>
            <a:pPr marL="457200" indent="-342900">
              <a:lnSpc>
                <a:spcPct val="90000"/>
              </a:lnSpc>
              <a:spcBef>
                <a:spcPts val="1000"/>
              </a:spcBef>
              <a:buClr>
                <a:schemeClr val="dk1"/>
              </a:buClr>
              <a:buSzPts val="1800"/>
              <a:buFont typeface="Arial"/>
              <a:buChar char="•"/>
            </a:pPr>
            <a:r>
              <a:rPr lang="en-US" sz="2000" b="0" i="0" u="none" strike="noStrike" cap="none">
                <a:solidFill>
                  <a:schemeClr val="dk1"/>
                </a:solidFill>
                <a:latin typeface="Calibri"/>
                <a:ea typeface="Calibri"/>
                <a:cs typeface="Calibri"/>
                <a:sym typeface="Calibri"/>
              </a:rPr>
              <a:t>Create more robust baseline to further decrease false positive rate and allow for combinations of node-levels to be analyzed</a:t>
            </a:r>
          </a:p>
          <a:p>
            <a:pPr marL="457200" indent="-342900">
              <a:lnSpc>
                <a:spcPct val="90000"/>
              </a:lnSpc>
              <a:spcBef>
                <a:spcPts val="1000"/>
              </a:spcBef>
              <a:buClr>
                <a:schemeClr val="dk1"/>
              </a:buClr>
              <a:buSzPts val="1800"/>
              <a:buFont typeface="Arial"/>
              <a:buChar char="•"/>
            </a:pPr>
            <a:endParaRPr lang="en-US" sz="2000" b="0" i="0" u="none" strike="noStrike" cap="none">
              <a:solidFill>
                <a:schemeClr val="dk1"/>
              </a:solidFill>
              <a:latin typeface="Calibri"/>
              <a:ea typeface="Calibri"/>
              <a:cs typeface="Calibri"/>
              <a:sym typeface="Calibri"/>
            </a:endParaRPr>
          </a:p>
        </p:txBody>
      </p:sp>
      <p:sp>
        <p:nvSpPr>
          <p:cNvPr id="2" name="Slide Number Placeholder 1" hidden="1">
            <a:extLst>
              <a:ext uri="{FF2B5EF4-FFF2-40B4-BE49-F238E27FC236}">
                <a16:creationId xmlns:a16="http://schemas.microsoft.com/office/drawing/2014/main" id="{77ED021C-BED3-40C8-AD64-06889573768B}"/>
              </a:ext>
            </a:extLst>
          </p:cNvPr>
          <p:cNvSpPr>
            <a:spLocks noGrp="1"/>
          </p:cNvSpPr>
          <p:nvPr>
            <p:ph type="sldNum" idx="12"/>
          </p:nvPr>
        </p:nvSpPr>
        <p:spPr/>
        <p:txBody>
          <a:bodyPr/>
          <a:lstStyle/>
          <a:p>
            <a:pPr>
              <a:spcAft>
                <a:spcPts val="600"/>
              </a:spcAft>
            </a:pPr>
            <a:fld id="{00000000-1234-1234-1234-123412341234}" type="slidenum">
              <a:rPr lang="en-US" smtClean="0"/>
              <a:pPr>
                <a:spcAft>
                  <a:spcPts val="600"/>
                </a:spcAft>
              </a:pPr>
              <a:t>49</a:t>
            </a:fld>
            <a:endParaRPr lang="en-US"/>
          </a:p>
        </p:txBody>
      </p:sp>
    </p:spTree>
    <p:extLst>
      <p:ext uri="{BB962C8B-B14F-4D97-AF65-F5344CB8AC3E}">
        <p14:creationId xmlns:p14="http://schemas.microsoft.com/office/powerpoint/2010/main" val="331449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32" name="Rectangle 31">
            <a:extLst>
              <a:ext uri="{FF2B5EF4-FFF2-40B4-BE49-F238E27FC236}">
                <a16:creationId xmlns:a16="http://schemas.microsoft.com/office/drawing/2014/main" id="{E4AF4269-4E90-4461-A315-D33D2C435F0F}"/>
              </a:ext>
            </a:extLst>
          </p:cNvPr>
          <p:cNvSpPr/>
          <p:nvPr/>
        </p:nvSpPr>
        <p:spPr>
          <a:xfrm>
            <a:off x="4280677" y="1922252"/>
            <a:ext cx="2113470" cy="54633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00" b="1">
                <a:latin typeface="Calibri"/>
                <a:cs typeface="Arial"/>
              </a:rPr>
              <a:t>Clustering Analysis</a:t>
            </a:r>
          </a:p>
        </p:txBody>
      </p:sp>
      <p:pic>
        <p:nvPicPr>
          <p:cNvPr id="33" name="Picture 33" descr="A close up of a map&#10;&#10;Description generated with high confidence">
            <a:extLst>
              <a:ext uri="{FF2B5EF4-FFF2-40B4-BE49-F238E27FC236}">
                <a16:creationId xmlns:a16="http://schemas.microsoft.com/office/drawing/2014/main" id="{BA1888DF-BDE9-4808-9D5A-EB8D2A47C99B}"/>
              </a:ext>
            </a:extLst>
          </p:cNvPr>
          <p:cNvPicPr>
            <a:picLocks noChangeAspect="1"/>
          </p:cNvPicPr>
          <p:nvPr/>
        </p:nvPicPr>
        <p:blipFill>
          <a:blip r:embed="rId3"/>
          <a:stretch>
            <a:fillRect/>
          </a:stretch>
        </p:blipFill>
        <p:spPr>
          <a:xfrm>
            <a:off x="4140859" y="2746614"/>
            <a:ext cx="2407308" cy="2302354"/>
          </a:xfrm>
          <a:prstGeom prst="rect">
            <a:avLst/>
          </a:prstGeom>
        </p:spPr>
      </p:pic>
      <p:graphicFrame>
        <p:nvGraphicFramePr>
          <p:cNvPr id="36" name="Table 35">
            <a:extLst>
              <a:ext uri="{FF2B5EF4-FFF2-40B4-BE49-F238E27FC236}">
                <a16:creationId xmlns:a16="http://schemas.microsoft.com/office/drawing/2014/main" id="{E3C82DD2-FDA9-4BDA-8CC9-9955D2432F29}"/>
              </a:ext>
            </a:extLst>
          </p:cNvPr>
          <p:cNvGraphicFramePr>
            <a:graphicFrameLocks noGrp="1"/>
          </p:cNvGraphicFramePr>
          <p:nvPr>
            <p:extLst>
              <p:ext uri="{D42A27DB-BD31-4B8C-83A1-F6EECF244321}">
                <p14:modId xmlns:p14="http://schemas.microsoft.com/office/powerpoint/2010/main" val="2283674457"/>
              </p:ext>
            </p:extLst>
          </p:nvPr>
        </p:nvGraphicFramePr>
        <p:xfrm>
          <a:off x="7943850" y="2714625"/>
          <a:ext cx="4041806" cy="2268843"/>
        </p:xfrm>
        <a:graphic>
          <a:graphicData uri="http://schemas.openxmlformats.org/drawingml/2006/table">
            <a:tbl>
              <a:tblPr firstRow="1" bandRow="1">
                <a:tableStyleId>{5C22544A-7EE6-4342-B048-85BDC9FD1C3A}</a:tableStyleId>
              </a:tblPr>
              <a:tblGrid>
                <a:gridCol w="387338">
                  <a:extLst>
                    <a:ext uri="{9D8B030D-6E8A-4147-A177-3AD203B41FA5}">
                      <a16:colId xmlns:a16="http://schemas.microsoft.com/office/drawing/2014/main" val="2546991329"/>
                    </a:ext>
                  </a:extLst>
                </a:gridCol>
                <a:gridCol w="269452">
                  <a:extLst>
                    <a:ext uri="{9D8B030D-6E8A-4147-A177-3AD203B41FA5}">
                      <a16:colId xmlns:a16="http://schemas.microsoft.com/office/drawing/2014/main" val="2973267144"/>
                    </a:ext>
                  </a:extLst>
                </a:gridCol>
                <a:gridCol w="538907">
                  <a:extLst>
                    <a:ext uri="{9D8B030D-6E8A-4147-A177-3AD203B41FA5}">
                      <a16:colId xmlns:a16="http://schemas.microsoft.com/office/drawing/2014/main" val="1323548354"/>
                    </a:ext>
                  </a:extLst>
                </a:gridCol>
                <a:gridCol w="336815">
                  <a:extLst>
                    <a:ext uri="{9D8B030D-6E8A-4147-A177-3AD203B41FA5}">
                      <a16:colId xmlns:a16="http://schemas.microsoft.com/office/drawing/2014/main" val="804827949"/>
                    </a:ext>
                  </a:extLst>
                </a:gridCol>
                <a:gridCol w="522067">
                  <a:extLst>
                    <a:ext uri="{9D8B030D-6E8A-4147-A177-3AD203B41FA5}">
                      <a16:colId xmlns:a16="http://schemas.microsoft.com/office/drawing/2014/main" val="4120292556"/>
                    </a:ext>
                  </a:extLst>
                </a:gridCol>
                <a:gridCol w="606272">
                  <a:extLst>
                    <a:ext uri="{9D8B030D-6E8A-4147-A177-3AD203B41FA5}">
                      <a16:colId xmlns:a16="http://schemas.microsoft.com/office/drawing/2014/main" val="3431212092"/>
                    </a:ext>
                  </a:extLst>
                </a:gridCol>
                <a:gridCol w="1380955">
                  <a:extLst>
                    <a:ext uri="{9D8B030D-6E8A-4147-A177-3AD203B41FA5}">
                      <a16:colId xmlns:a16="http://schemas.microsoft.com/office/drawing/2014/main" val="3953349187"/>
                    </a:ext>
                  </a:extLst>
                </a:gridCol>
              </a:tblGrid>
              <a:tr h="467803">
                <a:tc>
                  <a:txBody>
                    <a:bodyPr/>
                    <a:lstStyle/>
                    <a:p>
                      <a:pPr marL="0" algn="ctr" rtl="0" eaLnBrk="1" fontAlgn="ctr" latinLnBrk="0" hangingPunct="1">
                        <a:spcBef>
                          <a:spcPts val="0"/>
                        </a:spcBef>
                        <a:spcAft>
                          <a:spcPts val="0"/>
                        </a:spcAft>
                      </a:pPr>
                      <a:r>
                        <a:rPr lang="en-US" sz="700" kern="1200">
                          <a:effectLst/>
                        </a:rPr>
                        <a:t>Issuer </a:t>
                      </a:r>
                      <a:br>
                        <a:rPr lang="en-US" sz="700" kern="1200">
                          <a:effectLst/>
                        </a:rPr>
                      </a:br>
                      <a:r>
                        <a:rPr lang="en-US" sz="700" kern="1200">
                          <a:effectLst/>
                        </a:rPr>
                        <a:t>Bin</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Pan</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Countries</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Cities</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Acquirer </a:t>
                      </a:r>
                      <a:br>
                        <a:rPr lang="en-US" sz="700" kern="1200">
                          <a:effectLst/>
                        </a:rPr>
                      </a:br>
                      <a:r>
                        <a:rPr lang="en-US" sz="700" kern="1200">
                          <a:effectLst/>
                        </a:rPr>
                        <a:t>Bin</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Merchants</a:t>
                      </a:r>
                      <a:endParaRPr lang="en-US">
                        <a:effectLst/>
                      </a:endParaRPr>
                    </a:p>
                  </a:txBody>
                  <a:tcPr marL="0" marR="0" marT="0" marB="0" anchor="ctr"/>
                </a:tc>
                <a:tc>
                  <a:txBody>
                    <a:bodyPr/>
                    <a:lstStyle/>
                    <a:p>
                      <a:pPr marL="0" algn="l" rtl="0" eaLnBrk="1" fontAlgn="ctr" latinLnBrk="0" hangingPunct="1">
                        <a:spcBef>
                          <a:spcPts val="0"/>
                        </a:spcBef>
                        <a:spcAft>
                          <a:spcPts val="0"/>
                        </a:spcAft>
                      </a:pPr>
                      <a:r>
                        <a:rPr lang="en-US" sz="700" kern="1200">
                          <a:effectLst/>
                        </a:rPr>
                        <a:t>Fraud Pattern</a:t>
                      </a:r>
                      <a:endParaRPr lang="en-US">
                        <a:effectLst/>
                      </a:endParaRPr>
                    </a:p>
                  </a:txBody>
                  <a:tcPr marL="0" marR="0" marT="0" marB="0" anchor="ctr"/>
                </a:tc>
                <a:extLst>
                  <a:ext uri="{0D108BD9-81ED-4DB2-BD59-A6C34878D82A}">
                    <a16:rowId xmlns:a16="http://schemas.microsoft.com/office/drawing/2014/main" val="559300708"/>
                  </a:ext>
                </a:extLst>
              </a:tr>
              <a:tr h="432717">
                <a:tc>
                  <a:txBody>
                    <a:bodyPr/>
                    <a:lstStyle/>
                    <a:p>
                      <a:pPr marL="0" algn="ctr" rtl="0" eaLnBrk="1" fontAlgn="ctr" latinLnBrk="0" hangingPunct="1">
                        <a:spcBef>
                          <a:spcPts val="0"/>
                        </a:spcBef>
                        <a:spcAft>
                          <a:spcPts val="0"/>
                        </a:spcAft>
                      </a:pPr>
                      <a:r>
                        <a:rPr lang="en-US" sz="700" kern="1200">
                          <a:effectLst/>
                        </a:rPr>
                        <a:t>1</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1</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2</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10</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5</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8</a:t>
                      </a:r>
                      <a:endParaRPr lang="en-US">
                        <a:effectLst/>
                      </a:endParaRPr>
                    </a:p>
                  </a:txBody>
                  <a:tcPr marL="0" marR="0" marT="0" marB="0" anchor="ctr"/>
                </a:tc>
                <a:tc>
                  <a:txBody>
                    <a:bodyPr/>
                    <a:lstStyle/>
                    <a:p>
                      <a:pPr marL="0" algn="l" rtl="0" eaLnBrk="1" fontAlgn="b" latinLnBrk="0" hangingPunct="1">
                        <a:spcBef>
                          <a:spcPts val="0"/>
                        </a:spcBef>
                        <a:spcAft>
                          <a:spcPts val="0"/>
                        </a:spcAft>
                      </a:pPr>
                      <a:r>
                        <a:rPr lang="en-US" sz="700" kern="1200">
                          <a:effectLst/>
                        </a:rPr>
                        <a:t>Account take-over</a:t>
                      </a:r>
                      <a:endParaRPr lang="en-US">
                        <a:effectLst/>
                      </a:endParaRPr>
                    </a:p>
                  </a:txBody>
                  <a:tcPr marL="0" marR="0" marT="0" marB="0" anchor="ctr"/>
                </a:tc>
                <a:extLst>
                  <a:ext uri="{0D108BD9-81ED-4DB2-BD59-A6C34878D82A}">
                    <a16:rowId xmlns:a16="http://schemas.microsoft.com/office/drawing/2014/main" val="2584577145"/>
                  </a:ext>
                </a:extLst>
              </a:tr>
              <a:tr h="467803">
                <a:tc>
                  <a:txBody>
                    <a:bodyPr/>
                    <a:lstStyle/>
                    <a:p>
                      <a:pPr marL="0" algn="ctr" rtl="0" eaLnBrk="1" fontAlgn="ctr" latinLnBrk="0" hangingPunct="1">
                        <a:spcBef>
                          <a:spcPts val="0"/>
                        </a:spcBef>
                        <a:spcAft>
                          <a:spcPts val="0"/>
                        </a:spcAft>
                      </a:pPr>
                      <a:r>
                        <a:rPr lang="en-US" sz="700" kern="1200">
                          <a:effectLst/>
                        </a:rPr>
                        <a:t>1</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10</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1</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1</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20</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7</a:t>
                      </a:r>
                      <a:endParaRPr lang="en-US">
                        <a:effectLst/>
                      </a:endParaRPr>
                    </a:p>
                  </a:txBody>
                  <a:tcPr marL="0" marR="0" marT="0" marB="0" anchor="ctr"/>
                </a:tc>
                <a:tc>
                  <a:txBody>
                    <a:bodyPr/>
                    <a:lstStyle/>
                    <a:p>
                      <a:pPr marL="0" algn="l" rtl="0" eaLnBrk="1" fontAlgn="b" latinLnBrk="0" hangingPunct="1">
                        <a:spcBef>
                          <a:spcPts val="0"/>
                        </a:spcBef>
                        <a:spcAft>
                          <a:spcPts val="0"/>
                        </a:spcAft>
                      </a:pPr>
                      <a:r>
                        <a:rPr lang="en-US" sz="700" kern="1200">
                          <a:effectLst/>
                        </a:rPr>
                        <a:t>Issuer Bin attacked in a city</a:t>
                      </a:r>
                      <a:endParaRPr lang="en-US">
                        <a:effectLst/>
                      </a:endParaRPr>
                    </a:p>
                  </a:txBody>
                  <a:tcPr marL="0" marR="0" marT="0" marB="0" anchor="ctr"/>
                </a:tc>
                <a:extLst>
                  <a:ext uri="{0D108BD9-81ED-4DB2-BD59-A6C34878D82A}">
                    <a16:rowId xmlns:a16="http://schemas.microsoft.com/office/drawing/2014/main" val="2860261921"/>
                  </a:ext>
                </a:extLst>
              </a:tr>
              <a:tr h="432717">
                <a:tc>
                  <a:txBody>
                    <a:bodyPr/>
                    <a:lstStyle/>
                    <a:p>
                      <a:pPr marL="0" algn="ctr" rtl="0" eaLnBrk="1" fontAlgn="ctr" latinLnBrk="0" hangingPunct="1">
                        <a:spcBef>
                          <a:spcPts val="0"/>
                        </a:spcBef>
                        <a:spcAft>
                          <a:spcPts val="0"/>
                        </a:spcAft>
                      </a:pPr>
                      <a:r>
                        <a:rPr lang="en-US" sz="700" kern="1200">
                          <a:effectLst/>
                        </a:rPr>
                        <a:t>3</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10</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1</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3</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1</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5</a:t>
                      </a:r>
                      <a:endParaRPr lang="en-US">
                        <a:effectLst/>
                      </a:endParaRPr>
                    </a:p>
                  </a:txBody>
                  <a:tcPr marL="0" marR="0" marT="0" marB="0" anchor="ctr"/>
                </a:tc>
                <a:tc>
                  <a:txBody>
                    <a:bodyPr/>
                    <a:lstStyle/>
                    <a:p>
                      <a:pPr marL="0" algn="l" rtl="0" eaLnBrk="1" fontAlgn="b" latinLnBrk="0" hangingPunct="1">
                        <a:spcBef>
                          <a:spcPts val="0"/>
                        </a:spcBef>
                        <a:spcAft>
                          <a:spcPts val="0"/>
                        </a:spcAft>
                      </a:pPr>
                      <a:r>
                        <a:rPr lang="en-US" sz="700" kern="1200">
                          <a:effectLst/>
                        </a:rPr>
                        <a:t>Acquirer Bin attacked</a:t>
                      </a:r>
                      <a:endParaRPr lang="en-US">
                        <a:effectLst/>
                      </a:endParaRPr>
                    </a:p>
                  </a:txBody>
                  <a:tcPr marL="0" marR="0" marT="0" marB="0" anchor="ctr"/>
                </a:tc>
                <a:extLst>
                  <a:ext uri="{0D108BD9-81ED-4DB2-BD59-A6C34878D82A}">
                    <a16:rowId xmlns:a16="http://schemas.microsoft.com/office/drawing/2014/main" val="1700879210"/>
                  </a:ext>
                </a:extLst>
              </a:tr>
              <a:tr h="467803">
                <a:tc>
                  <a:txBody>
                    <a:bodyPr/>
                    <a:lstStyle/>
                    <a:p>
                      <a:pPr marL="0" algn="ctr" rtl="0" eaLnBrk="1" fontAlgn="ctr" latinLnBrk="0" hangingPunct="1">
                        <a:spcBef>
                          <a:spcPts val="0"/>
                        </a:spcBef>
                        <a:spcAft>
                          <a:spcPts val="0"/>
                        </a:spcAft>
                      </a:pPr>
                      <a:r>
                        <a:rPr lang="en-US" sz="700" kern="1200">
                          <a:effectLst/>
                        </a:rPr>
                        <a:t>5</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10</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2</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20</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4</a:t>
                      </a:r>
                      <a:endParaRPr lang="en-US">
                        <a:effectLst/>
                      </a:endParaRPr>
                    </a:p>
                  </a:txBody>
                  <a:tcPr marL="0" marR="0" marT="0" marB="0" anchor="ctr"/>
                </a:tc>
                <a:tc>
                  <a:txBody>
                    <a:bodyPr/>
                    <a:lstStyle/>
                    <a:p>
                      <a:pPr marL="0" algn="ctr" rtl="0" eaLnBrk="1" fontAlgn="ctr" latinLnBrk="0" hangingPunct="1">
                        <a:spcBef>
                          <a:spcPts val="0"/>
                        </a:spcBef>
                        <a:spcAft>
                          <a:spcPts val="0"/>
                        </a:spcAft>
                      </a:pPr>
                      <a:r>
                        <a:rPr lang="en-US" sz="700" kern="1200">
                          <a:effectLst/>
                        </a:rPr>
                        <a:t>1</a:t>
                      </a:r>
                      <a:endParaRPr lang="en-US">
                        <a:effectLst/>
                      </a:endParaRPr>
                    </a:p>
                  </a:txBody>
                  <a:tcPr marL="0" marR="0" marT="0" marB="0" anchor="ctr"/>
                </a:tc>
                <a:tc>
                  <a:txBody>
                    <a:bodyPr/>
                    <a:lstStyle/>
                    <a:p>
                      <a:pPr marL="0" algn="l" rtl="0" eaLnBrk="1" fontAlgn="b" latinLnBrk="0" hangingPunct="1">
                        <a:spcBef>
                          <a:spcPts val="0"/>
                        </a:spcBef>
                        <a:spcAft>
                          <a:spcPts val="0"/>
                        </a:spcAft>
                      </a:pPr>
                      <a:r>
                        <a:rPr lang="en-US" sz="700" kern="1200">
                          <a:effectLst/>
                        </a:rPr>
                        <a:t>Merchant attacked</a:t>
                      </a:r>
                      <a:endParaRPr lang="en-US">
                        <a:effectLst/>
                      </a:endParaRPr>
                    </a:p>
                  </a:txBody>
                  <a:tcPr marL="0" marR="0" marT="0" marB="0" anchor="ctr"/>
                </a:tc>
                <a:extLst>
                  <a:ext uri="{0D108BD9-81ED-4DB2-BD59-A6C34878D82A}">
                    <a16:rowId xmlns:a16="http://schemas.microsoft.com/office/drawing/2014/main" val="3766466761"/>
                  </a:ext>
                </a:extLst>
              </a:tr>
            </a:tbl>
          </a:graphicData>
        </a:graphic>
      </p:graphicFrame>
      <p:cxnSp>
        <p:nvCxnSpPr>
          <p:cNvPr id="41" name="Straight Arrow Connector 40">
            <a:extLst>
              <a:ext uri="{FF2B5EF4-FFF2-40B4-BE49-F238E27FC236}">
                <a16:creationId xmlns:a16="http://schemas.microsoft.com/office/drawing/2014/main" id="{2C6995F8-ACA3-4A7F-B7D3-F79412419C8A}"/>
              </a:ext>
            </a:extLst>
          </p:cNvPr>
          <p:cNvCxnSpPr>
            <a:cxnSpLocks/>
          </p:cNvCxnSpPr>
          <p:nvPr/>
        </p:nvCxnSpPr>
        <p:spPr>
          <a:xfrm flipV="1">
            <a:off x="3029498" y="3479268"/>
            <a:ext cx="694337" cy="11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Slide Number Placeholder 1">
            <a:extLst>
              <a:ext uri="{FF2B5EF4-FFF2-40B4-BE49-F238E27FC236}">
                <a16:creationId xmlns:a16="http://schemas.microsoft.com/office/drawing/2014/main" id="{0EE43879-80B9-4A89-A665-52EE40E7F77A}"/>
              </a:ext>
            </a:extLst>
          </p:cNvPr>
          <p:cNvSpPr>
            <a:spLocks noGrp="1"/>
          </p:cNvSpPr>
          <p:nvPr>
            <p:ph type="sldNum" idx="12"/>
          </p:nvPr>
        </p:nvSpPr>
        <p:spPr/>
        <p:txBody>
          <a:bodyPr/>
          <a:lstStyle/>
          <a:p>
            <a:fld id="{00000000-1234-1234-1234-123412341234}" type="slidenum">
              <a:rPr lang="en-US"/>
              <a:t>5</a:t>
            </a:fld>
            <a:endParaRPr lang="en-US"/>
          </a:p>
        </p:txBody>
      </p:sp>
      <p:sp>
        <p:nvSpPr>
          <p:cNvPr id="34" name="Rectangle 33">
            <a:extLst>
              <a:ext uri="{FF2B5EF4-FFF2-40B4-BE49-F238E27FC236}">
                <a16:creationId xmlns:a16="http://schemas.microsoft.com/office/drawing/2014/main" id="{26097766-1F2E-40B7-BFF3-F4ADB0E5FF3D}"/>
              </a:ext>
            </a:extLst>
          </p:cNvPr>
          <p:cNvSpPr/>
          <p:nvPr/>
        </p:nvSpPr>
        <p:spPr>
          <a:xfrm>
            <a:off x="346852" y="1922251"/>
            <a:ext cx="2113470" cy="54633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00" b="1">
                <a:latin typeface="Calibri"/>
                <a:cs typeface="Arial"/>
              </a:rPr>
              <a:t>Preprocessing Steps</a:t>
            </a:r>
          </a:p>
        </p:txBody>
      </p:sp>
      <p:sp>
        <p:nvSpPr>
          <p:cNvPr id="35" name="Rectangle 34">
            <a:extLst>
              <a:ext uri="{FF2B5EF4-FFF2-40B4-BE49-F238E27FC236}">
                <a16:creationId xmlns:a16="http://schemas.microsoft.com/office/drawing/2014/main" id="{81812360-7ABF-48F7-B37C-C2DBCA3CE6CF}"/>
              </a:ext>
            </a:extLst>
          </p:cNvPr>
          <p:cNvSpPr/>
          <p:nvPr/>
        </p:nvSpPr>
        <p:spPr>
          <a:xfrm>
            <a:off x="8928877" y="1922251"/>
            <a:ext cx="2113470" cy="54633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00" b="1">
                <a:latin typeface="Calibri"/>
                <a:cs typeface="Arial"/>
              </a:rPr>
              <a:t>Profiling System</a:t>
            </a:r>
          </a:p>
        </p:txBody>
      </p:sp>
      <p:sp>
        <p:nvSpPr>
          <p:cNvPr id="3" name="TextBox 2">
            <a:extLst>
              <a:ext uri="{FF2B5EF4-FFF2-40B4-BE49-F238E27FC236}">
                <a16:creationId xmlns:a16="http://schemas.microsoft.com/office/drawing/2014/main" id="{93669F15-8F5E-4803-971A-EB95255F01EC}"/>
              </a:ext>
            </a:extLst>
          </p:cNvPr>
          <p:cNvSpPr txBox="1"/>
          <p:nvPr/>
        </p:nvSpPr>
        <p:spPr>
          <a:xfrm>
            <a:off x="38100" y="2743200"/>
            <a:ext cx="273367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800"/>
              <a:t>Labelled </a:t>
            </a:r>
            <a:r>
              <a:rPr lang="en-US" sz="1800" err="1"/>
              <a:t>cashout</a:t>
            </a:r>
            <a:r>
              <a:rPr lang="en-US" sz="1800"/>
              <a:t> events</a:t>
            </a:r>
          </a:p>
          <a:p>
            <a:pPr marL="285750" indent="-285750">
              <a:buFont typeface="Wingdings"/>
              <a:buChar char="Ø"/>
            </a:pPr>
            <a:endParaRPr lang="en-US" sz="1800"/>
          </a:p>
          <a:p>
            <a:pPr marL="285750" indent="-285750">
              <a:buFont typeface="Wingdings"/>
              <a:buChar char="Ø"/>
            </a:pPr>
            <a:r>
              <a:rPr lang="en-US" sz="1800"/>
              <a:t>Transaction-level fraud prediction</a:t>
            </a:r>
          </a:p>
          <a:p>
            <a:pPr marL="285750" indent="-285750">
              <a:buFont typeface="Wingdings"/>
              <a:buChar char="Ø"/>
            </a:pPr>
            <a:endParaRPr lang="en-US" sz="1800"/>
          </a:p>
          <a:p>
            <a:pPr marL="285750" indent="-285750">
              <a:buFont typeface="Wingdings"/>
              <a:buChar char="Ø"/>
            </a:pPr>
            <a:r>
              <a:rPr lang="en-US" sz="1800"/>
              <a:t>Continuous numerical predictors from date/time data</a:t>
            </a:r>
          </a:p>
        </p:txBody>
      </p:sp>
      <p:cxnSp>
        <p:nvCxnSpPr>
          <p:cNvPr id="39" name="Straight Arrow Connector 38">
            <a:extLst>
              <a:ext uri="{FF2B5EF4-FFF2-40B4-BE49-F238E27FC236}">
                <a16:creationId xmlns:a16="http://schemas.microsoft.com/office/drawing/2014/main" id="{BF5DDF4A-CDDB-4A32-8A8E-8EF43705A03B}"/>
              </a:ext>
            </a:extLst>
          </p:cNvPr>
          <p:cNvCxnSpPr>
            <a:cxnSpLocks/>
          </p:cNvCxnSpPr>
          <p:nvPr/>
        </p:nvCxnSpPr>
        <p:spPr>
          <a:xfrm flipV="1">
            <a:off x="6963323" y="3479268"/>
            <a:ext cx="694337" cy="11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Google Shape;308;p3">
            <a:extLst>
              <a:ext uri="{FF2B5EF4-FFF2-40B4-BE49-F238E27FC236}">
                <a16:creationId xmlns:a16="http://schemas.microsoft.com/office/drawing/2014/main" id="{77D3323D-C4E7-48C1-9E07-DDDAD1A0EC88}"/>
              </a:ext>
            </a:extLst>
          </p:cNvPr>
          <p:cNvSpPr txBox="1">
            <a:spLocks/>
          </p:cNvSpPr>
          <p:nvPr/>
        </p:nvSpPr>
        <p:spPr>
          <a:xfrm>
            <a:off x="460389" y="187570"/>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237DB9"/>
              </a:buClr>
              <a:buSzPts val="3733"/>
            </a:pPr>
            <a:r>
              <a:rPr lang="en-US" sz="3733" b="1" dirty="0">
                <a:solidFill>
                  <a:srgbClr val="012E8C"/>
                </a:solidFill>
                <a:latin typeface="Calibri"/>
                <a:cs typeface="Calibri"/>
                <a:sym typeface="Calibri"/>
              </a:rPr>
              <a:t>Implementation: Clustering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90;p10">
            <a:extLst>
              <a:ext uri="{FF2B5EF4-FFF2-40B4-BE49-F238E27FC236}">
                <a16:creationId xmlns:a16="http://schemas.microsoft.com/office/drawing/2014/main" id="{DD415A66-A37E-4660-B9F8-6DE8FC16ACEC}"/>
              </a:ext>
            </a:extLst>
          </p:cNvPr>
          <p:cNvSpPr txBox="1">
            <a:spLocks/>
          </p:cNvSpPr>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Aft>
                <a:spcPts val="600"/>
              </a:spcAft>
              <a:buClr>
                <a:schemeClr val="dk1"/>
              </a:buClr>
              <a:buSzPts val="6000"/>
            </a:pPr>
            <a:r>
              <a:rPr lang="en-US" sz="6000" b="0" i="0" u="none" strike="noStrike" cap="none">
                <a:solidFill>
                  <a:schemeClr val="dk1"/>
                </a:solidFill>
                <a:latin typeface="Calibri"/>
                <a:ea typeface="Calibri"/>
                <a:cs typeface="Calibri"/>
                <a:sym typeface="Calibri"/>
              </a:rPr>
              <a:t>Any Questions?</a:t>
            </a:r>
          </a:p>
        </p:txBody>
      </p:sp>
      <p:sp>
        <p:nvSpPr>
          <p:cNvPr id="9" name="Subtitle 2">
            <a:extLst>
              <a:ext uri="{FF2B5EF4-FFF2-40B4-BE49-F238E27FC236}">
                <a16:creationId xmlns:a16="http://schemas.microsoft.com/office/drawing/2014/main" id="{56834636-682F-4DEE-B5A1-B77020F3BE82}"/>
              </a:ext>
            </a:extLst>
          </p:cNvPr>
          <p:cNvSpPr>
            <a:spLocks noGrp="1"/>
          </p:cNvSpPr>
          <p:nvPr>
            <p:ph type="subTitle" idx="1"/>
          </p:nvPr>
        </p:nvSpPr>
        <p:spPr>
          <a:xfrm>
            <a:off x="1524000" y="3602038"/>
            <a:ext cx="9144000" cy="1655762"/>
          </a:xfrm>
        </p:spPr>
        <p:txBody>
          <a:bodyPr/>
          <a:lstStyle/>
          <a:p>
            <a:endParaRPr lang="en-US"/>
          </a:p>
        </p:txBody>
      </p:sp>
    </p:spTree>
    <p:extLst>
      <p:ext uri="{BB962C8B-B14F-4D97-AF65-F5344CB8AC3E}">
        <p14:creationId xmlns:p14="http://schemas.microsoft.com/office/powerpoint/2010/main" val="3967904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90;p10">
            <a:extLst>
              <a:ext uri="{FF2B5EF4-FFF2-40B4-BE49-F238E27FC236}">
                <a16:creationId xmlns:a16="http://schemas.microsoft.com/office/drawing/2014/main" id="{DD415A66-A37E-4660-B9F8-6DE8FC16ACEC}"/>
              </a:ext>
            </a:extLst>
          </p:cNvPr>
          <p:cNvSpPr txBox="1">
            <a:spLocks/>
          </p:cNvSpPr>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Aft>
                <a:spcPts val="600"/>
              </a:spcAft>
              <a:buClr>
                <a:schemeClr val="dk1"/>
              </a:buClr>
              <a:buSzPts val="6000"/>
            </a:pPr>
            <a:r>
              <a:rPr lang="en-US" sz="6000" b="0" i="0" u="none" strike="noStrike" cap="none">
                <a:solidFill>
                  <a:schemeClr val="dk1"/>
                </a:solidFill>
                <a:latin typeface="Calibri"/>
                <a:ea typeface="Calibri"/>
                <a:cs typeface="Calibri"/>
                <a:sym typeface="Calibri"/>
              </a:rPr>
              <a:t>Appendix</a:t>
            </a:r>
          </a:p>
        </p:txBody>
      </p:sp>
      <p:sp>
        <p:nvSpPr>
          <p:cNvPr id="9" name="Subtitle 2">
            <a:extLst>
              <a:ext uri="{FF2B5EF4-FFF2-40B4-BE49-F238E27FC236}">
                <a16:creationId xmlns:a16="http://schemas.microsoft.com/office/drawing/2014/main" id="{8F7D513D-A218-4E6C-A690-24804E26714B}"/>
              </a:ext>
            </a:extLst>
          </p:cNvPr>
          <p:cNvSpPr>
            <a:spLocks noGrp="1"/>
          </p:cNvSpPr>
          <p:nvPr>
            <p:ph type="subTitle" idx="1"/>
          </p:nvPr>
        </p:nvSpPr>
        <p:spPr>
          <a:xfrm>
            <a:off x="1524000" y="3602038"/>
            <a:ext cx="9144000" cy="1655762"/>
          </a:xfrm>
        </p:spPr>
        <p:txBody>
          <a:bodyPr/>
          <a:lstStyle/>
          <a:p>
            <a:endParaRPr lang="en-US"/>
          </a:p>
        </p:txBody>
      </p:sp>
    </p:spTree>
    <p:extLst>
      <p:ext uri="{BB962C8B-B14F-4D97-AF65-F5344CB8AC3E}">
        <p14:creationId xmlns:p14="http://schemas.microsoft.com/office/powerpoint/2010/main" val="1166135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5FC2FB8-DA97-4886-B141-EB35FD451F45}"/>
              </a:ext>
            </a:extLst>
          </p:cNvPr>
          <p:cNvSpPr>
            <a:spLocks noGrp="1"/>
          </p:cNvSpPr>
          <p:nvPr>
            <p:ph type="body" idx="1"/>
          </p:nvPr>
        </p:nvSpPr>
        <p:spPr>
          <a:xfrm>
            <a:off x="438765" y="903851"/>
            <a:ext cx="5562599" cy="910048"/>
          </a:xfrm>
        </p:spPr>
        <p:txBody>
          <a:bodyPr>
            <a:normAutofit/>
          </a:bodyPr>
          <a:lstStyle/>
          <a:p>
            <a:r>
              <a:rPr lang="en-US"/>
              <a:t>Time</a:t>
            </a:r>
          </a:p>
        </p:txBody>
      </p:sp>
      <p:sp>
        <p:nvSpPr>
          <p:cNvPr id="4" name="Text Placeholder 3">
            <a:extLst>
              <a:ext uri="{FF2B5EF4-FFF2-40B4-BE49-F238E27FC236}">
                <a16:creationId xmlns:a16="http://schemas.microsoft.com/office/drawing/2014/main" id="{B3F4D2C4-52C7-44E8-8CC5-58082D718E9A}"/>
              </a:ext>
            </a:extLst>
          </p:cNvPr>
          <p:cNvSpPr>
            <a:spLocks noGrp="1"/>
          </p:cNvSpPr>
          <p:nvPr>
            <p:ph type="body" idx="2"/>
          </p:nvPr>
        </p:nvSpPr>
        <p:spPr/>
        <p:txBody>
          <a:bodyPr/>
          <a:lstStyle/>
          <a:p>
            <a:endParaRPr lang="en-US">
              <a:solidFill>
                <a:srgbClr val="ED7D31"/>
              </a:solidFill>
            </a:endParaRPr>
          </a:p>
          <a:p>
            <a:endParaRPr lang="en-US"/>
          </a:p>
          <a:p>
            <a:endParaRPr lang="en-US"/>
          </a:p>
          <a:p>
            <a:endParaRPr lang="en-US"/>
          </a:p>
        </p:txBody>
      </p:sp>
      <p:sp>
        <p:nvSpPr>
          <p:cNvPr id="8" name="Slide Number Placeholder 7">
            <a:extLst>
              <a:ext uri="{FF2B5EF4-FFF2-40B4-BE49-F238E27FC236}">
                <a16:creationId xmlns:a16="http://schemas.microsoft.com/office/drawing/2014/main" id="{A26659D0-DB66-467C-B7D3-47320701A170}"/>
              </a:ext>
            </a:extLst>
          </p:cNvPr>
          <p:cNvSpPr>
            <a:spLocks noGrp="1"/>
          </p:cNvSpPr>
          <p:nvPr>
            <p:ph type="sldNum" idx="12"/>
          </p:nvPr>
        </p:nvSpPr>
        <p:spPr/>
        <p:txBody>
          <a:bodyPr/>
          <a:lstStyle/>
          <a:p>
            <a:fld id="{00000000-1234-1234-1234-123412341234}" type="slidenum">
              <a:rPr lang="en-US"/>
              <a:t>52</a:t>
            </a:fld>
            <a:endParaRPr lang="en-US"/>
          </a:p>
        </p:txBody>
      </p:sp>
      <p:pic>
        <p:nvPicPr>
          <p:cNvPr id="5" name="Picture 5">
            <a:extLst>
              <a:ext uri="{FF2B5EF4-FFF2-40B4-BE49-F238E27FC236}">
                <a16:creationId xmlns:a16="http://schemas.microsoft.com/office/drawing/2014/main" id="{9A7BE018-EA34-4273-B761-1C620F68023F}"/>
              </a:ext>
            </a:extLst>
          </p:cNvPr>
          <p:cNvPicPr>
            <a:picLocks noChangeAspect="1"/>
          </p:cNvPicPr>
          <p:nvPr/>
        </p:nvPicPr>
        <p:blipFill>
          <a:blip r:embed="rId2"/>
          <a:stretch>
            <a:fillRect/>
          </a:stretch>
        </p:blipFill>
        <p:spPr>
          <a:xfrm>
            <a:off x="688573" y="1292294"/>
            <a:ext cx="5134922" cy="2773428"/>
          </a:xfrm>
          <a:prstGeom prst="rect">
            <a:avLst/>
          </a:prstGeom>
        </p:spPr>
      </p:pic>
      <p:pic>
        <p:nvPicPr>
          <p:cNvPr id="13" name="Picture 13" descr="A screenshot of a cell phone&#10;&#10;Description generated with high confidence">
            <a:extLst>
              <a:ext uri="{FF2B5EF4-FFF2-40B4-BE49-F238E27FC236}">
                <a16:creationId xmlns:a16="http://schemas.microsoft.com/office/drawing/2014/main" id="{54239F1F-F913-4AD1-BFD3-2EC8FCD319C9}"/>
              </a:ext>
            </a:extLst>
          </p:cNvPr>
          <p:cNvPicPr>
            <a:picLocks noChangeAspect="1"/>
          </p:cNvPicPr>
          <p:nvPr/>
        </p:nvPicPr>
        <p:blipFill>
          <a:blip r:embed="rId3"/>
          <a:stretch>
            <a:fillRect/>
          </a:stretch>
        </p:blipFill>
        <p:spPr>
          <a:xfrm>
            <a:off x="6173801" y="1291211"/>
            <a:ext cx="1627890" cy="2706234"/>
          </a:xfrm>
          <a:prstGeom prst="rect">
            <a:avLst/>
          </a:prstGeom>
        </p:spPr>
      </p:pic>
      <p:pic>
        <p:nvPicPr>
          <p:cNvPr id="15" name="Picture 15" descr="A screenshot of a cell phone&#10;&#10;Description generated with very high confidence">
            <a:extLst>
              <a:ext uri="{FF2B5EF4-FFF2-40B4-BE49-F238E27FC236}">
                <a16:creationId xmlns:a16="http://schemas.microsoft.com/office/drawing/2014/main" id="{58452D84-7562-4C7D-B700-DB5527B3C224}"/>
              </a:ext>
            </a:extLst>
          </p:cNvPr>
          <p:cNvPicPr>
            <a:picLocks noChangeAspect="1"/>
          </p:cNvPicPr>
          <p:nvPr/>
        </p:nvPicPr>
        <p:blipFill>
          <a:blip r:embed="rId4"/>
          <a:stretch>
            <a:fillRect/>
          </a:stretch>
        </p:blipFill>
        <p:spPr>
          <a:xfrm>
            <a:off x="7737070" y="1285839"/>
            <a:ext cx="4395440" cy="2725237"/>
          </a:xfrm>
          <a:prstGeom prst="rect">
            <a:avLst/>
          </a:prstGeom>
        </p:spPr>
      </p:pic>
      <p:sp>
        <p:nvSpPr>
          <p:cNvPr id="22" name="Google Shape;372;p9">
            <a:extLst>
              <a:ext uri="{FF2B5EF4-FFF2-40B4-BE49-F238E27FC236}">
                <a16:creationId xmlns:a16="http://schemas.microsoft.com/office/drawing/2014/main" id="{21D47774-B101-44C3-8AEF-DF9EF08CBD7B}"/>
              </a:ext>
            </a:extLst>
          </p:cNvPr>
          <p:cNvSpPr txBox="1"/>
          <p:nvPr/>
        </p:nvSpPr>
        <p:spPr>
          <a:xfrm>
            <a:off x="435564" y="236479"/>
            <a:ext cx="11153580" cy="604741"/>
          </a:xfrm>
          <a:prstGeom prst="rect">
            <a:avLst/>
          </a:prstGeom>
          <a:noFill/>
          <a:ln>
            <a:noFill/>
          </a:ln>
        </p:spPr>
        <p:txBody>
          <a:bodyPr spcFirstLastPara="1" wrap="square" lIns="91425" tIns="45700" rIns="91425" bIns="45700" anchor="t" anchorCtr="0">
            <a:spAutoFit/>
          </a:bodyPr>
          <a:lstStyle/>
          <a:p>
            <a:pPr>
              <a:lnSpc>
                <a:spcPct val="90000"/>
              </a:lnSpc>
              <a:buClr>
                <a:srgbClr val="237DB9"/>
              </a:buClr>
              <a:buSzPts val="3733"/>
            </a:pPr>
            <a:r>
              <a:rPr lang="en-US" sz="3733" b="1" dirty="0" err="1">
                <a:solidFill>
                  <a:srgbClr val="012E8C"/>
                </a:solidFill>
                <a:latin typeface="Calibri"/>
                <a:cs typeface="Calibri"/>
                <a:sym typeface="Calibri"/>
              </a:rPr>
              <a:t>Cashout</a:t>
            </a:r>
            <a:r>
              <a:rPr lang="en-US" sz="3733" b="1" dirty="0">
                <a:solidFill>
                  <a:srgbClr val="012E8C"/>
                </a:solidFill>
                <a:latin typeface="Calibri"/>
                <a:cs typeface="Calibri"/>
                <a:sym typeface="Calibri"/>
              </a:rPr>
              <a:t> Events: An example</a:t>
            </a:r>
          </a:p>
        </p:txBody>
      </p:sp>
      <p:sp>
        <p:nvSpPr>
          <p:cNvPr id="3" name="Text Placeholder 2">
            <a:extLst>
              <a:ext uri="{FF2B5EF4-FFF2-40B4-BE49-F238E27FC236}">
                <a16:creationId xmlns:a16="http://schemas.microsoft.com/office/drawing/2014/main" id="{C354D657-CF9F-4CAA-84A2-F42169D680D8}"/>
              </a:ext>
            </a:extLst>
          </p:cNvPr>
          <p:cNvSpPr txBox="1">
            <a:spLocks/>
          </p:cNvSpPr>
          <p:nvPr/>
        </p:nvSpPr>
        <p:spPr>
          <a:xfrm>
            <a:off x="505201" y="4013533"/>
            <a:ext cx="5562599" cy="91004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Location: countries</a:t>
            </a:r>
          </a:p>
        </p:txBody>
      </p:sp>
      <p:sp>
        <p:nvSpPr>
          <p:cNvPr id="6" name="Text Placeholder 2">
            <a:extLst>
              <a:ext uri="{FF2B5EF4-FFF2-40B4-BE49-F238E27FC236}">
                <a16:creationId xmlns:a16="http://schemas.microsoft.com/office/drawing/2014/main" id="{9CCDD57A-F84A-432C-B273-F0CF6C953BCF}"/>
              </a:ext>
            </a:extLst>
          </p:cNvPr>
          <p:cNvSpPr txBox="1">
            <a:spLocks/>
          </p:cNvSpPr>
          <p:nvPr/>
        </p:nvSpPr>
        <p:spPr>
          <a:xfrm>
            <a:off x="6171141" y="915931"/>
            <a:ext cx="5562599" cy="91004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BID and BINs</a:t>
            </a:r>
          </a:p>
        </p:txBody>
      </p:sp>
      <p:sp>
        <p:nvSpPr>
          <p:cNvPr id="7" name="TextBox 6">
            <a:extLst>
              <a:ext uri="{FF2B5EF4-FFF2-40B4-BE49-F238E27FC236}">
                <a16:creationId xmlns:a16="http://schemas.microsoft.com/office/drawing/2014/main" id="{D00030A6-7D03-4646-AD40-FE5FBEC7925D}"/>
              </a:ext>
            </a:extLst>
          </p:cNvPr>
          <p:cNvSpPr txBox="1"/>
          <p:nvPr/>
        </p:nvSpPr>
        <p:spPr>
          <a:xfrm>
            <a:off x="6506054" y="4347170"/>
            <a:ext cx="482026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Calibri"/>
              <a:cs typeface="Segoe UI"/>
            </a:endParaRPr>
          </a:p>
          <a:p>
            <a:pPr marL="342900" indent="-342900">
              <a:buFont typeface="Wingdings"/>
              <a:buChar char="Ø"/>
            </a:pPr>
            <a:r>
              <a:rPr lang="en-US" sz="2000">
                <a:latin typeface="Calibri"/>
                <a:cs typeface="Calibri"/>
              </a:rPr>
              <a:t>17072 transactions</a:t>
            </a:r>
          </a:p>
          <a:p>
            <a:pPr marL="342900" indent="-342900">
              <a:buFont typeface="Wingdings"/>
              <a:buChar char="Ø"/>
            </a:pPr>
            <a:r>
              <a:rPr lang="en-US" sz="2000">
                <a:latin typeface="Calibri"/>
                <a:cs typeface="Calibri"/>
              </a:rPr>
              <a:t>34 countries</a:t>
            </a:r>
          </a:p>
          <a:p>
            <a:pPr marL="342900" indent="-342900">
              <a:buFont typeface="Wingdings"/>
              <a:buChar char="Ø"/>
            </a:pPr>
            <a:r>
              <a:rPr lang="en-US" sz="2000">
                <a:latin typeface="Calibri"/>
                <a:cs typeface="Segoe UI"/>
              </a:rPr>
              <a:t>1 BID and 4 BINs are attacked</a:t>
            </a:r>
            <a:endParaRPr lang="en-US"/>
          </a:p>
          <a:p>
            <a:pPr marL="342900" indent="-342900">
              <a:buFont typeface="Wingdings"/>
              <a:buChar char="Ø"/>
            </a:pPr>
            <a:r>
              <a:rPr lang="en-US" sz="2000">
                <a:latin typeface="Calibri"/>
                <a:cs typeface="Segoe UI"/>
              </a:rPr>
              <a:t>10:00 – 12:00 GMT</a:t>
            </a:r>
          </a:p>
          <a:p>
            <a:pPr marL="342900" indent="-342900">
              <a:buFont typeface="Wingdings"/>
              <a:buChar char="Ø"/>
            </a:pPr>
            <a:r>
              <a:rPr lang="en-US" sz="2000">
                <a:latin typeface="Calibri"/>
                <a:cs typeface="Segoe UI"/>
              </a:rPr>
              <a:t>5:00 – 7:00, 12:00 – 15:00 Local Time</a:t>
            </a:r>
          </a:p>
          <a:p>
            <a:pPr marL="342900" indent="-342900">
              <a:buFont typeface="Wingdings"/>
              <a:buChar char="Ø"/>
            </a:pPr>
            <a:endParaRPr lang="en-US" sz="2000">
              <a:latin typeface="Calibri"/>
              <a:cs typeface="Segoe UI"/>
            </a:endParaRPr>
          </a:p>
          <a:p>
            <a:endParaRPr lang="en-US">
              <a:latin typeface="Calibri"/>
              <a:cs typeface="Segoe UI"/>
            </a:endParaRPr>
          </a:p>
        </p:txBody>
      </p:sp>
      <p:pic>
        <p:nvPicPr>
          <p:cNvPr id="10" name="Picture 10" descr="A screenshot of a cell phone&#10;&#10;Description generated with high confidence">
            <a:extLst>
              <a:ext uri="{FF2B5EF4-FFF2-40B4-BE49-F238E27FC236}">
                <a16:creationId xmlns:a16="http://schemas.microsoft.com/office/drawing/2014/main" id="{F8918AB6-70DF-4FA7-9BF9-E04B80D7106B}"/>
              </a:ext>
            </a:extLst>
          </p:cNvPr>
          <p:cNvPicPr>
            <a:picLocks noChangeAspect="1"/>
          </p:cNvPicPr>
          <p:nvPr/>
        </p:nvPicPr>
        <p:blipFill>
          <a:blip r:embed="rId5"/>
          <a:stretch>
            <a:fillRect/>
          </a:stretch>
        </p:blipFill>
        <p:spPr>
          <a:xfrm>
            <a:off x="649174" y="4527160"/>
            <a:ext cx="5168127" cy="2274643"/>
          </a:xfrm>
          <a:prstGeom prst="rect">
            <a:avLst/>
          </a:prstGeom>
        </p:spPr>
      </p:pic>
    </p:spTree>
    <p:extLst>
      <p:ext uri="{BB962C8B-B14F-4D97-AF65-F5344CB8AC3E}">
        <p14:creationId xmlns:p14="http://schemas.microsoft.com/office/powerpoint/2010/main" val="1399783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CB333040-D44E-4B2F-A4F8-810D7D907078}"/>
              </a:ext>
            </a:extLst>
          </p:cNvPr>
          <p:cNvPicPr>
            <a:picLocks noChangeAspect="1"/>
          </p:cNvPicPr>
          <p:nvPr/>
        </p:nvPicPr>
        <p:blipFill>
          <a:blip r:embed="rId3"/>
          <a:stretch>
            <a:fillRect/>
          </a:stretch>
        </p:blipFill>
        <p:spPr>
          <a:xfrm>
            <a:off x="185656" y="1364922"/>
            <a:ext cx="6741308" cy="2422343"/>
          </a:xfrm>
          <a:prstGeom prst="rect">
            <a:avLst/>
          </a:prstGeom>
        </p:spPr>
      </p:pic>
      <p:pic>
        <p:nvPicPr>
          <p:cNvPr id="4" name="Picture 4" descr="A screenshot of a cell phone&#10;&#10;Description generated with high confidence">
            <a:extLst>
              <a:ext uri="{FF2B5EF4-FFF2-40B4-BE49-F238E27FC236}">
                <a16:creationId xmlns:a16="http://schemas.microsoft.com/office/drawing/2014/main" id="{25C45D81-2248-44C7-A0AA-5C718FDDC474}"/>
              </a:ext>
            </a:extLst>
          </p:cNvPr>
          <p:cNvPicPr>
            <a:picLocks noChangeAspect="1"/>
          </p:cNvPicPr>
          <p:nvPr/>
        </p:nvPicPr>
        <p:blipFill>
          <a:blip r:embed="rId4"/>
          <a:stretch>
            <a:fillRect/>
          </a:stretch>
        </p:blipFill>
        <p:spPr>
          <a:xfrm>
            <a:off x="6987084" y="1360520"/>
            <a:ext cx="4891477" cy="2512650"/>
          </a:xfrm>
          <a:prstGeom prst="rect">
            <a:avLst/>
          </a:prstGeom>
        </p:spPr>
      </p:pic>
      <p:sp>
        <p:nvSpPr>
          <p:cNvPr id="9" name="Text Placeholder 3">
            <a:extLst>
              <a:ext uri="{FF2B5EF4-FFF2-40B4-BE49-F238E27FC236}">
                <a16:creationId xmlns:a16="http://schemas.microsoft.com/office/drawing/2014/main" id="{609A8496-1F02-4981-8DEC-69014066F2E0}"/>
              </a:ext>
            </a:extLst>
          </p:cNvPr>
          <p:cNvSpPr>
            <a:spLocks noGrp="1"/>
          </p:cNvSpPr>
          <p:nvPr/>
        </p:nvSpPr>
        <p:spPr>
          <a:xfrm>
            <a:off x="7120486" y="1491088"/>
            <a:ext cx="4750757" cy="496413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lang="en-US">
              <a:solidFill>
                <a:srgbClr val="ED7D31"/>
              </a:solidFill>
            </a:endParaRPr>
          </a:p>
          <a:p>
            <a:endParaRPr lang="en-US"/>
          </a:p>
          <a:p>
            <a:endParaRPr lang="en-US"/>
          </a:p>
          <a:p>
            <a:endParaRPr lang="en-US"/>
          </a:p>
        </p:txBody>
      </p:sp>
      <p:sp>
        <p:nvSpPr>
          <p:cNvPr id="3" name="Text Placeholder 2">
            <a:extLst>
              <a:ext uri="{FF2B5EF4-FFF2-40B4-BE49-F238E27FC236}">
                <a16:creationId xmlns:a16="http://schemas.microsoft.com/office/drawing/2014/main" id="{D300D731-C45F-469A-A9A9-56B376AEE4B9}"/>
              </a:ext>
            </a:extLst>
          </p:cNvPr>
          <p:cNvSpPr txBox="1">
            <a:spLocks/>
          </p:cNvSpPr>
          <p:nvPr/>
        </p:nvSpPr>
        <p:spPr>
          <a:xfrm>
            <a:off x="535858" y="908767"/>
            <a:ext cx="5562599" cy="91004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ATMs</a:t>
            </a:r>
          </a:p>
        </p:txBody>
      </p:sp>
      <p:sp>
        <p:nvSpPr>
          <p:cNvPr id="5" name="Text Placeholder 2">
            <a:extLst>
              <a:ext uri="{FF2B5EF4-FFF2-40B4-BE49-F238E27FC236}">
                <a16:creationId xmlns:a16="http://schemas.microsoft.com/office/drawing/2014/main" id="{A8F54086-E214-47C0-8DD6-8E0F8363503C}"/>
              </a:ext>
            </a:extLst>
          </p:cNvPr>
          <p:cNvSpPr txBox="1">
            <a:spLocks/>
          </p:cNvSpPr>
          <p:nvPr/>
        </p:nvSpPr>
        <p:spPr>
          <a:xfrm>
            <a:off x="7123471" y="908767"/>
            <a:ext cx="5562599" cy="91004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t>Accounts</a:t>
            </a:r>
          </a:p>
        </p:txBody>
      </p:sp>
      <p:sp>
        <p:nvSpPr>
          <p:cNvPr id="8" name="Text Placeholder 2">
            <a:extLst>
              <a:ext uri="{FF2B5EF4-FFF2-40B4-BE49-F238E27FC236}">
                <a16:creationId xmlns:a16="http://schemas.microsoft.com/office/drawing/2014/main" id="{B1D2C5E7-01ED-4278-8473-B23CB711233F}"/>
              </a:ext>
            </a:extLst>
          </p:cNvPr>
          <p:cNvSpPr txBox="1">
            <a:spLocks/>
          </p:cNvSpPr>
          <p:nvPr/>
        </p:nvSpPr>
        <p:spPr>
          <a:xfrm>
            <a:off x="437212" y="3970992"/>
            <a:ext cx="11154695" cy="49658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2000" b="1"/>
              <a:t>Patterns</a:t>
            </a:r>
            <a:endParaRPr lang="en-US" sz="2000"/>
          </a:p>
          <a:p>
            <a:pPr>
              <a:buFont typeface="Wingdings"/>
              <a:buChar char="Ø"/>
            </a:pPr>
            <a:r>
              <a:rPr lang="en-US" sz="2000"/>
              <a:t>Thousands of ATMs and accounts were used</a:t>
            </a:r>
          </a:p>
          <a:p>
            <a:pPr>
              <a:buFont typeface="Wingdings"/>
              <a:buChar char="Ø"/>
            </a:pPr>
            <a:r>
              <a:rPr lang="en-US" sz="2000"/>
              <a:t>One account and ATM can be used many times</a:t>
            </a:r>
            <a:endParaRPr lang="en-US" sz="1600" b="1"/>
          </a:p>
          <a:p>
            <a:pPr>
              <a:buFont typeface="Wingdings"/>
              <a:buChar char="Ø"/>
            </a:pPr>
            <a:r>
              <a:rPr lang="en-US" sz="2000"/>
              <a:t>~50% accounts and  ~20% ATMs were only used once</a:t>
            </a:r>
            <a:endParaRPr lang="en-US" sz="1600" b="1"/>
          </a:p>
          <a:p>
            <a:endParaRPr lang="en-US" sz="1600"/>
          </a:p>
          <a:p>
            <a:pPr lvl="1"/>
            <a:endParaRPr lang="en-US" sz="1600"/>
          </a:p>
          <a:p>
            <a:pPr lvl="1"/>
            <a:endParaRPr lang="en-US" sz="2000" b="1"/>
          </a:p>
          <a:p>
            <a:endParaRPr lang="en-US" sz="2400" b="1"/>
          </a:p>
          <a:p>
            <a:pPr marL="114300" indent="0">
              <a:buNone/>
            </a:pPr>
            <a:endParaRPr lang="en-US"/>
          </a:p>
          <a:p>
            <a:pPr marL="114300" indent="0">
              <a:buNone/>
            </a:pPr>
            <a:endParaRPr lang="en-US"/>
          </a:p>
        </p:txBody>
      </p:sp>
      <p:sp>
        <p:nvSpPr>
          <p:cNvPr id="11" name="Google Shape;372;p9">
            <a:extLst>
              <a:ext uri="{FF2B5EF4-FFF2-40B4-BE49-F238E27FC236}">
                <a16:creationId xmlns:a16="http://schemas.microsoft.com/office/drawing/2014/main" id="{581E2519-A2AD-4603-BD0A-E80C69B18BE1}"/>
              </a:ext>
            </a:extLst>
          </p:cNvPr>
          <p:cNvSpPr txBox="1"/>
          <p:nvPr/>
        </p:nvSpPr>
        <p:spPr>
          <a:xfrm>
            <a:off x="435564" y="236479"/>
            <a:ext cx="11153580" cy="604741"/>
          </a:xfrm>
          <a:prstGeom prst="rect">
            <a:avLst/>
          </a:prstGeom>
          <a:noFill/>
          <a:ln>
            <a:noFill/>
          </a:ln>
        </p:spPr>
        <p:txBody>
          <a:bodyPr spcFirstLastPara="1" wrap="square" lIns="91425" tIns="45700" rIns="91425" bIns="45700" anchor="t" anchorCtr="0">
            <a:spAutoFit/>
          </a:bodyPr>
          <a:lstStyle/>
          <a:p>
            <a:pPr>
              <a:lnSpc>
                <a:spcPct val="90000"/>
              </a:lnSpc>
              <a:buClr>
                <a:srgbClr val="237DB9"/>
              </a:buClr>
              <a:buSzPts val="3733"/>
            </a:pPr>
            <a:r>
              <a:rPr lang="en-US" sz="3733" b="1" dirty="0" err="1">
                <a:solidFill>
                  <a:srgbClr val="012E8C"/>
                </a:solidFill>
                <a:latin typeface="Calibri"/>
                <a:cs typeface="Calibri"/>
                <a:sym typeface="Calibri"/>
              </a:rPr>
              <a:t>Cashout</a:t>
            </a:r>
            <a:r>
              <a:rPr lang="en-US" sz="3733" b="1" dirty="0">
                <a:solidFill>
                  <a:srgbClr val="012E8C"/>
                </a:solidFill>
                <a:latin typeface="Calibri"/>
                <a:cs typeface="Calibri"/>
                <a:sym typeface="Calibri"/>
              </a:rPr>
              <a:t> Events: An example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EFB6AE-2647-4218-9B75-362D9B3C5988}"/>
              </a:ext>
            </a:extLst>
          </p:cNvPr>
          <p:cNvSpPr>
            <a:spLocks noGrp="1"/>
          </p:cNvSpPr>
          <p:nvPr>
            <p:ph type="title"/>
          </p:nvPr>
        </p:nvSpPr>
        <p:spPr>
          <a:xfrm>
            <a:off x="290857" y="116550"/>
            <a:ext cx="10515600" cy="1325563"/>
          </a:xfrm>
        </p:spPr>
        <p:txBody>
          <a:bodyPr/>
          <a:lstStyle/>
          <a:p>
            <a:pPr>
              <a:spcBef>
                <a:spcPts val="0"/>
              </a:spcBef>
              <a:buClr>
                <a:srgbClr val="237DB9"/>
              </a:buClr>
              <a:buSzPts val="3733"/>
            </a:pPr>
            <a:r>
              <a:rPr lang="en-US" sz="3733" b="1" dirty="0" err="1">
                <a:solidFill>
                  <a:srgbClr val="012E8C"/>
                </a:solidFill>
                <a:latin typeface="Calibri"/>
                <a:cs typeface="Calibri"/>
                <a:sym typeface="Calibri"/>
              </a:rPr>
              <a:t>Cashout</a:t>
            </a:r>
            <a:r>
              <a:rPr lang="en-US" sz="3733" b="1" dirty="0">
                <a:solidFill>
                  <a:srgbClr val="012E8C"/>
                </a:solidFill>
                <a:latin typeface="Calibri"/>
                <a:cs typeface="Calibri"/>
                <a:sym typeface="Calibri"/>
              </a:rPr>
              <a:t> Events: All</a:t>
            </a:r>
          </a:p>
        </p:txBody>
      </p:sp>
      <p:pic>
        <p:nvPicPr>
          <p:cNvPr id="5" name="Content Placeholder 4">
            <a:extLst>
              <a:ext uri="{FF2B5EF4-FFF2-40B4-BE49-F238E27FC236}">
                <a16:creationId xmlns:a16="http://schemas.microsoft.com/office/drawing/2014/main" id="{734A200F-BA50-4DBA-8AB1-E141BDAA692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3551"/>
          <a:stretch/>
        </p:blipFill>
        <p:spPr>
          <a:xfrm>
            <a:off x="290856" y="1377203"/>
            <a:ext cx="5233643" cy="4109197"/>
          </a:xfrm>
          <a:prstGeom prst="rect">
            <a:avLst/>
          </a:prstGeom>
        </p:spPr>
      </p:pic>
      <p:pic>
        <p:nvPicPr>
          <p:cNvPr id="10" name="Picture 9" descr="C:\Users\qzeng\AppData\Local\Microsoft\Windows\INetCache\Content.MSO\7D63D963.tmp">
            <a:extLst>
              <a:ext uri="{FF2B5EF4-FFF2-40B4-BE49-F238E27FC236}">
                <a16:creationId xmlns:a16="http://schemas.microsoft.com/office/drawing/2014/main" id="{D9B445C5-BB1E-4069-94B8-A2106DE0F9D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05557" y="1458484"/>
            <a:ext cx="4995717" cy="4027916"/>
          </a:xfrm>
          <a:prstGeom prst="rect">
            <a:avLst/>
          </a:prstGeom>
          <a:noFill/>
          <a:ln>
            <a:noFill/>
          </a:ln>
        </p:spPr>
      </p:pic>
    </p:spTree>
    <p:extLst>
      <p:ext uri="{BB962C8B-B14F-4D97-AF65-F5344CB8AC3E}">
        <p14:creationId xmlns:p14="http://schemas.microsoft.com/office/powerpoint/2010/main" val="1201922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C9D25A-0638-4A23-B04C-2CA609F8BC0B}"/>
              </a:ext>
            </a:extLst>
          </p:cNvPr>
          <p:cNvSpPr>
            <a:spLocks noGrp="1"/>
          </p:cNvSpPr>
          <p:nvPr>
            <p:ph type="title"/>
          </p:nvPr>
        </p:nvSpPr>
        <p:spPr>
          <a:xfrm>
            <a:off x="447582" y="0"/>
            <a:ext cx="10515600" cy="1325563"/>
          </a:xfrm>
        </p:spPr>
        <p:txBody>
          <a:bodyPr/>
          <a:lstStyle/>
          <a:p>
            <a:pPr>
              <a:spcBef>
                <a:spcPts val="0"/>
              </a:spcBef>
              <a:buClr>
                <a:srgbClr val="237DB9"/>
              </a:buClr>
              <a:buSzPts val="3733"/>
            </a:pPr>
            <a:r>
              <a:rPr lang="en-US" sz="3733" b="1" dirty="0">
                <a:solidFill>
                  <a:srgbClr val="012E8C"/>
                </a:solidFill>
                <a:latin typeface="Calibri"/>
                <a:cs typeface="Calibri"/>
                <a:sym typeface="Calibri"/>
              </a:rPr>
              <a:t>K-Means Clustering: </a:t>
            </a:r>
            <a:r>
              <a:rPr lang="en-US" sz="3733" b="1" dirty="0" err="1">
                <a:solidFill>
                  <a:srgbClr val="012E8C"/>
                </a:solidFill>
                <a:latin typeface="Calibri"/>
                <a:cs typeface="Calibri"/>
                <a:sym typeface="Calibri"/>
              </a:rPr>
              <a:t>Cashout</a:t>
            </a:r>
            <a:r>
              <a:rPr lang="en-US" sz="3733" b="1" dirty="0">
                <a:solidFill>
                  <a:srgbClr val="012E8C"/>
                </a:solidFill>
                <a:latin typeface="Calibri"/>
                <a:cs typeface="Calibri"/>
                <a:sym typeface="Calibri"/>
              </a:rPr>
              <a:t> Clusters</a:t>
            </a:r>
          </a:p>
        </p:txBody>
      </p:sp>
      <p:sp>
        <p:nvSpPr>
          <p:cNvPr id="5" name="Speech Bubble: Rectangle with Corners Rounded 8">
            <a:extLst>
              <a:ext uri="{FF2B5EF4-FFF2-40B4-BE49-F238E27FC236}">
                <a16:creationId xmlns:a16="http://schemas.microsoft.com/office/drawing/2014/main" id="{8FD23194-459F-4C4C-811F-CF7E7C7818AA}"/>
              </a:ext>
            </a:extLst>
          </p:cNvPr>
          <p:cNvSpPr/>
          <p:nvPr/>
        </p:nvSpPr>
        <p:spPr>
          <a:xfrm>
            <a:off x="9708476" y="312717"/>
            <a:ext cx="2035942" cy="700128"/>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01/12/2019</a:t>
            </a:r>
          </a:p>
          <a:p>
            <a:pPr algn="ctr"/>
            <a:r>
              <a:rPr lang="en-US"/>
              <a:t>0:00 – 1:00</a:t>
            </a:r>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val="0"/>
              </a:ext>
            </a:extLst>
          </a:blip>
          <a:srcRect l="7013" t="7698"/>
          <a:stretch/>
        </p:blipFill>
        <p:spPr>
          <a:xfrm>
            <a:off x="860196" y="1928387"/>
            <a:ext cx="3743536" cy="2870389"/>
          </a:xfrm>
          <a:prstGeom prst="rect">
            <a:avLst/>
          </a:prstGeom>
        </p:spPr>
      </p:pic>
      <p:sp>
        <p:nvSpPr>
          <p:cNvPr id="8" name="Rectangle 7"/>
          <p:cNvSpPr/>
          <p:nvPr/>
        </p:nvSpPr>
        <p:spPr>
          <a:xfrm>
            <a:off x="827202" y="2148128"/>
            <a:ext cx="3743536" cy="1646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7202" y="2435851"/>
            <a:ext cx="3743536" cy="3154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5329" y="3690139"/>
            <a:ext cx="3773270" cy="4895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11872" y="5078434"/>
            <a:ext cx="3473337" cy="646331"/>
          </a:xfrm>
          <a:prstGeom prst="rect">
            <a:avLst/>
          </a:prstGeom>
          <a:noFill/>
        </p:spPr>
        <p:txBody>
          <a:bodyPr wrap="square" rtlCol="0">
            <a:spAutoFit/>
          </a:bodyPr>
          <a:lstStyle/>
          <a:p>
            <a:pPr lvl="0" eaLnBrk="0" fontAlgn="base" hangingPunct="0">
              <a:spcBef>
                <a:spcPct val="0"/>
              </a:spcBef>
              <a:spcAft>
                <a:spcPct val="0"/>
              </a:spcAft>
            </a:pPr>
            <a:r>
              <a:rPr lang="en-US" altLang="en-US" err="1">
                <a:solidFill>
                  <a:srgbClr val="000000"/>
                </a:solidFill>
                <a:latin typeface="Courier New" panose="02070309020205020404" pitchFamily="49" charset="0"/>
                <a:cs typeface="Courier New" panose="02070309020205020404" pitchFamily="49" charset="0"/>
              </a:rPr>
              <a:t>Cashout</a:t>
            </a:r>
            <a:r>
              <a:rPr lang="en-US" altLang="en-US">
                <a:solidFill>
                  <a:srgbClr val="000000"/>
                </a:solidFill>
                <a:latin typeface="Courier New" panose="02070309020205020404" pitchFamily="49" charset="0"/>
                <a:cs typeface="Courier New" panose="02070309020205020404" pitchFamily="49" charset="0"/>
              </a:rPr>
              <a:t> Countries:</a:t>
            </a:r>
          </a:p>
          <a:p>
            <a:pPr lvl="0" eaLnBrk="0" fontAlgn="base" hangingPunct="0">
              <a:spcBef>
                <a:spcPct val="0"/>
              </a:spcBef>
              <a:spcAft>
                <a:spcPct val="0"/>
              </a:spcAft>
            </a:pPr>
            <a:r>
              <a:rPr lang="en-US" altLang="en-US">
                <a:solidFill>
                  <a:srgbClr val="000000"/>
                </a:solidFill>
                <a:latin typeface="Courier New" panose="02070309020205020404" pitchFamily="49" charset="0"/>
                <a:cs typeface="Courier New" panose="02070309020205020404" pitchFamily="49" charset="0"/>
              </a:rPr>
              <a:t>['BR' 'BG' 'HN' 'AR']</a:t>
            </a:r>
            <a:r>
              <a:rPr lang="en-US" altLang="en-US" sz="800"/>
              <a:t> </a:t>
            </a:r>
            <a:endParaRPr lang="en-US" altLang="en-US" sz="4000">
              <a:latin typeface="Arial" panose="020B0604020202020204" pitchFamily="34" charset="0"/>
            </a:endParaRPr>
          </a:p>
        </p:txBody>
      </p:sp>
      <p:pic>
        <p:nvPicPr>
          <p:cNvPr id="12" name="Picture 11" descr="C:\Users\qzeng\AppData\Local\Microsoft\Windows\INetCache\Content.MSO\3A710767.tmp"/>
          <p:cNvPicPr/>
          <p:nvPr/>
        </p:nvPicPr>
        <p:blipFill>
          <a:blip r:embed="rId3">
            <a:extLst>
              <a:ext uri="{28A0092B-C50C-407E-A947-70E740481C1C}">
                <a14:useLocalDpi xmlns:a14="http://schemas.microsoft.com/office/drawing/2010/main" val="0"/>
              </a:ext>
            </a:extLst>
          </a:blip>
          <a:srcRect/>
          <a:stretch>
            <a:fillRect/>
          </a:stretch>
        </p:blipFill>
        <p:spPr bwMode="auto">
          <a:xfrm>
            <a:off x="5339499" y="1915981"/>
            <a:ext cx="6745664" cy="4885458"/>
          </a:xfrm>
          <a:prstGeom prst="rect">
            <a:avLst/>
          </a:prstGeom>
          <a:noFill/>
          <a:ln>
            <a:noFill/>
          </a:ln>
        </p:spPr>
      </p:pic>
      <p:sp>
        <p:nvSpPr>
          <p:cNvPr id="2" name="Rounded Rectangular Callout 1">
            <a:extLst>
              <a:ext uri="{FF2B5EF4-FFF2-40B4-BE49-F238E27FC236}">
                <a16:creationId xmlns:a16="http://schemas.microsoft.com/office/drawing/2014/main" id="{3CDA2354-81DD-4B36-B384-9E4FE97447C7}"/>
              </a:ext>
            </a:extLst>
          </p:cNvPr>
          <p:cNvSpPr/>
          <p:nvPr/>
        </p:nvSpPr>
        <p:spPr>
          <a:xfrm>
            <a:off x="3645626" y="1431369"/>
            <a:ext cx="2240076" cy="391212"/>
          </a:xfrm>
          <a:prstGeom prst="wedgeRoundRect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Ratio = count/1hr_baseline</a:t>
            </a:r>
          </a:p>
        </p:txBody>
      </p:sp>
    </p:spTree>
    <p:extLst>
      <p:ext uri="{BB962C8B-B14F-4D97-AF65-F5344CB8AC3E}">
        <p14:creationId xmlns:p14="http://schemas.microsoft.com/office/powerpoint/2010/main" val="4117670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6A0EED-1F4B-4C8B-871C-D75014D6CB73}"/>
              </a:ext>
            </a:extLst>
          </p:cNvPr>
          <p:cNvSpPr>
            <a:spLocks noGrp="1"/>
          </p:cNvSpPr>
          <p:nvPr>
            <p:ph type="title"/>
          </p:nvPr>
        </p:nvSpPr>
        <p:spPr>
          <a:xfrm>
            <a:off x="749974" y="0"/>
            <a:ext cx="4497887" cy="2387600"/>
          </a:xfrm>
        </p:spPr>
        <p:txBody>
          <a:bodyPr vert="horz" lIns="91440" tIns="45720" rIns="91440" bIns="45720" rtlCol="0" anchor="b">
            <a:normAutofit/>
          </a:bodyPr>
          <a:lstStyle/>
          <a:p>
            <a:pPr>
              <a:spcBef>
                <a:spcPts val="0"/>
              </a:spcBef>
              <a:buClr>
                <a:srgbClr val="237DB9"/>
              </a:buClr>
              <a:buSzPts val="3733"/>
            </a:pPr>
            <a:r>
              <a:rPr lang="en-US" sz="3733" b="1" dirty="0">
                <a:solidFill>
                  <a:srgbClr val="012E8C"/>
                </a:solidFill>
                <a:latin typeface="Calibri"/>
                <a:cs typeface="Calibri"/>
                <a:sym typeface="Calibri"/>
              </a:rPr>
              <a:t>K-Means Clustering: Choosing Threshold</a:t>
            </a:r>
          </a:p>
        </p:txBody>
      </p:sp>
      <p:pic>
        <p:nvPicPr>
          <p:cNvPr id="10" name="Picture 9">
            <a:extLst>
              <a:ext uri="{FF2B5EF4-FFF2-40B4-BE49-F238E27FC236}">
                <a16:creationId xmlns:a16="http://schemas.microsoft.com/office/drawing/2014/main" id="{E6E32F89-7932-4EFB-AC52-25AF42811C5A}"/>
              </a:ext>
            </a:extLst>
          </p:cNvPr>
          <p:cNvPicPr>
            <a:picLocks noChangeAspect="1"/>
          </p:cNvPicPr>
          <p:nvPr/>
        </p:nvPicPr>
        <p:blipFill>
          <a:blip r:embed="rId2"/>
          <a:stretch>
            <a:fillRect/>
          </a:stretch>
        </p:blipFill>
        <p:spPr>
          <a:xfrm>
            <a:off x="6096000" y="5056356"/>
            <a:ext cx="2718427" cy="1420555"/>
          </a:xfrm>
          <a:prstGeom prst="rect">
            <a:avLst/>
          </a:prstGeom>
        </p:spPr>
      </p:pic>
      <p:pic>
        <p:nvPicPr>
          <p:cNvPr id="8" name="Picture 7">
            <a:extLst>
              <a:ext uri="{FF2B5EF4-FFF2-40B4-BE49-F238E27FC236}">
                <a16:creationId xmlns:a16="http://schemas.microsoft.com/office/drawing/2014/main" id="{DCE027EC-7C99-48FB-976D-EFC21F0458C0}"/>
              </a:ext>
            </a:extLst>
          </p:cNvPr>
          <p:cNvPicPr>
            <a:picLocks noChangeAspect="1"/>
          </p:cNvPicPr>
          <p:nvPr/>
        </p:nvPicPr>
        <p:blipFill>
          <a:blip r:embed="rId3"/>
          <a:stretch>
            <a:fillRect/>
          </a:stretch>
        </p:blipFill>
        <p:spPr>
          <a:xfrm>
            <a:off x="9061197" y="2597190"/>
            <a:ext cx="2756033" cy="1510062"/>
          </a:xfrm>
          <a:prstGeom prst="rect">
            <a:avLst/>
          </a:prstGeom>
        </p:spPr>
      </p:pic>
      <p:pic>
        <p:nvPicPr>
          <p:cNvPr id="9" name="Picture 8">
            <a:extLst>
              <a:ext uri="{FF2B5EF4-FFF2-40B4-BE49-F238E27FC236}">
                <a16:creationId xmlns:a16="http://schemas.microsoft.com/office/drawing/2014/main" id="{DA760ED2-3187-43EC-83F7-1ADE2734D19C}"/>
              </a:ext>
            </a:extLst>
          </p:cNvPr>
          <p:cNvPicPr>
            <a:picLocks noChangeAspect="1"/>
          </p:cNvPicPr>
          <p:nvPr/>
        </p:nvPicPr>
        <p:blipFill>
          <a:blip r:embed="rId4"/>
          <a:stretch>
            <a:fillRect/>
          </a:stretch>
        </p:blipFill>
        <p:spPr>
          <a:xfrm>
            <a:off x="6095998" y="2651948"/>
            <a:ext cx="2629989" cy="1455303"/>
          </a:xfrm>
          <a:prstGeom prst="rect">
            <a:avLst/>
          </a:prstGeom>
        </p:spPr>
      </p:pic>
      <p:pic>
        <p:nvPicPr>
          <p:cNvPr id="5" name="Picture 4">
            <a:extLst>
              <a:ext uri="{FF2B5EF4-FFF2-40B4-BE49-F238E27FC236}">
                <a16:creationId xmlns:a16="http://schemas.microsoft.com/office/drawing/2014/main" id="{AC748549-CE48-42DF-AFBB-1AC8E5E178EA}"/>
              </a:ext>
            </a:extLst>
          </p:cNvPr>
          <p:cNvPicPr>
            <a:picLocks noChangeAspect="1"/>
          </p:cNvPicPr>
          <p:nvPr/>
        </p:nvPicPr>
        <p:blipFill>
          <a:blip r:embed="rId5"/>
          <a:stretch>
            <a:fillRect/>
          </a:stretch>
        </p:blipFill>
        <p:spPr>
          <a:xfrm>
            <a:off x="6095998" y="375752"/>
            <a:ext cx="2718423" cy="1419691"/>
          </a:xfrm>
          <a:prstGeom prst="rect">
            <a:avLst/>
          </a:prstGeom>
        </p:spPr>
      </p:pic>
      <p:pic>
        <p:nvPicPr>
          <p:cNvPr id="7" name="Picture 6">
            <a:extLst>
              <a:ext uri="{FF2B5EF4-FFF2-40B4-BE49-F238E27FC236}">
                <a16:creationId xmlns:a16="http://schemas.microsoft.com/office/drawing/2014/main" id="{E4F60D3B-9405-424E-A10D-17146CA96966}"/>
              </a:ext>
            </a:extLst>
          </p:cNvPr>
          <p:cNvPicPr>
            <a:picLocks noChangeAspect="1"/>
          </p:cNvPicPr>
          <p:nvPr/>
        </p:nvPicPr>
        <p:blipFill>
          <a:blip r:embed="rId6"/>
          <a:stretch>
            <a:fillRect/>
          </a:stretch>
        </p:blipFill>
        <p:spPr>
          <a:xfrm>
            <a:off x="9080226" y="5036037"/>
            <a:ext cx="2737004" cy="1440874"/>
          </a:xfrm>
          <a:prstGeom prst="rect">
            <a:avLst/>
          </a:prstGeom>
        </p:spPr>
      </p:pic>
      <p:pic>
        <p:nvPicPr>
          <p:cNvPr id="6" name="Picture 5">
            <a:extLst>
              <a:ext uri="{FF2B5EF4-FFF2-40B4-BE49-F238E27FC236}">
                <a16:creationId xmlns:a16="http://schemas.microsoft.com/office/drawing/2014/main" id="{0F79D244-1012-4637-9E71-5F7909A1C944}"/>
              </a:ext>
            </a:extLst>
          </p:cNvPr>
          <p:cNvPicPr>
            <a:picLocks noChangeAspect="1"/>
          </p:cNvPicPr>
          <p:nvPr/>
        </p:nvPicPr>
        <p:blipFill>
          <a:blip r:embed="rId7"/>
          <a:stretch>
            <a:fillRect/>
          </a:stretch>
        </p:blipFill>
        <p:spPr>
          <a:xfrm>
            <a:off x="9080226" y="341165"/>
            <a:ext cx="2663797" cy="1421545"/>
          </a:xfrm>
          <a:prstGeom prst="rect">
            <a:avLst/>
          </a:prstGeom>
        </p:spPr>
      </p:pic>
      <p:graphicFrame>
        <p:nvGraphicFramePr>
          <p:cNvPr id="11" name="Table 11">
            <a:extLst>
              <a:ext uri="{FF2B5EF4-FFF2-40B4-BE49-F238E27FC236}">
                <a16:creationId xmlns:a16="http://schemas.microsoft.com/office/drawing/2014/main" id="{8A3B4567-5D38-4D3E-A8F1-5FD6A807F5A8}"/>
              </a:ext>
            </a:extLst>
          </p:cNvPr>
          <p:cNvGraphicFramePr>
            <a:graphicFrameLocks noGrp="1"/>
          </p:cNvGraphicFramePr>
          <p:nvPr>
            <p:extLst>
              <p:ext uri="{D42A27DB-BD31-4B8C-83A1-F6EECF244321}">
                <p14:modId xmlns:p14="http://schemas.microsoft.com/office/powerpoint/2010/main" val="2746426447"/>
              </p:ext>
            </p:extLst>
          </p:nvPr>
        </p:nvGraphicFramePr>
        <p:xfrm>
          <a:off x="554541" y="3207879"/>
          <a:ext cx="4766396" cy="1373923"/>
        </p:xfrm>
        <a:graphic>
          <a:graphicData uri="http://schemas.openxmlformats.org/drawingml/2006/table">
            <a:tbl>
              <a:tblPr firstRow="1" bandRow="1">
                <a:tableStyleId>{6E25E649-3F16-4E02-A733-19D2CDBF48F0}</a:tableStyleId>
              </a:tblPr>
              <a:tblGrid>
                <a:gridCol w="1191599">
                  <a:extLst>
                    <a:ext uri="{9D8B030D-6E8A-4147-A177-3AD203B41FA5}">
                      <a16:colId xmlns:a16="http://schemas.microsoft.com/office/drawing/2014/main" val="2545143477"/>
                    </a:ext>
                  </a:extLst>
                </a:gridCol>
                <a:gridCol w="1191599">
                  <a:extLst>
                    <a:ext uri="{9D8B030D-6E8A-4147-A177-3AD203B41FA5}">
                      <a16:colId xmlns:a16="http://schemas.microsoft.com/office/drawing/2014/main" val="2600705220"/>
                    </a:ext>
                  </a:extLst>
                </a:gridCol>
                <a:gridCol w="1191599">
                  <a:extLst>
                    <a:ext uri="{9D8B030D-6E8A-4147-A177-3AD203B41FA5}">
                      <a16:colId xmlns:a16="http://schemas.microsoft.com/office/drawing/2014/main" val="1141996646"/>
                    </a:ext>
                  </a:extLst>
                </a:gridCol>
                <a:gridCol w="1191599">
                  <a:extLst>
                    <a:ext uri="{9D8B030D-6E8A-4147-A177-3AD203B41FA5}">
                      <a16:colId xmlns:a16="http://schemas.microsoft.com/office/drawing/2014/main" val="3111698601"/>
                    </a:ext>
                  </a:extLst>
                </a:gridCol>
              </a:tblGrid>
              <a:tr h="335634">
                <a:tc>
                  <a:txBody>
                    <a:bodyPr/>
                    <a:lstStyle/>
                    <a:p>
                      <a:pPr algn="ctr"/>
                      <a:endParaRPr lang="en-US" sz="1600"/>
                    </a:p>
                  </a:txBody>
                  <a:tcPr/>
                </a:tc>
                <a:tc>
                  <a:txBody>
                    <a:bodyPr/>
                    <a:lstStyle/>
                    <a:p>
                      <a:pPr algn="ctr"/>
                      <a:r>
                        <a:rPr lang="en-US" sz="1600"/>
                        <a:t>Cluster 3</a:t>
                      </a:r>
                    </a:p>
                  </a:txBody>
                  <a:tcPr/>
                </a:tc>
                <a:tc>
                  <a:txBody>
                    <a:bodyPr/>
                    <a:lstStyle/>
                    <a:p>
                      <a:pPr algn="ctr"/>
                      <a:r>
                        <a:rPr lang="en-US" sz="1600"/>
                        <a:t>Cluster 5</a:t>
                      </a:r>
                    </a:p>
                  </a:txBody>
                  <a:tcPr/>
                </a:tc>
                <a:tc>
                  <a:txBody>
                    <a:bodyPr/>
                    <a:lstStyle/>
                    <a:p>
                      <a:pPr algn="ctr"/>
                      <a:r>
                        <a:rPr lang="en-US" sz="1600"/>
                        <a:t>Cluster 6</a:t>
                      </a:r>
                    </a:p>
                  </a:txBody>
                  <a:tcPr/>
                </a:tc>
                <a:extLst>
                  <a:ext uri="{0D108BD9-81ED-4DB2-BD59-A6C34878D82A}">
                    <a16:rowId xmlns:a16="http://schemas.microsoft.com/office/drawing/2014/main" val="1964163903"/>
                  </a:ext>
                </a:extLst>
              </a:tr>
              <a:tr h="367021">
                <a:tc>
                  <a:txBody>
                    <a:bodyPr/>
                    <a:lstStyle/>
                    <a:p>
                      <a:pPr algn="ctr"/>
                      <a:r>
                        <a:rPr lang="en-US" sz="1600"/>
                        <a:t>BIN</a:t>
                      </a:r>
                    </a:p>
                  </a:txBody>
                  <a:tcPr/>
                </a:tc>
                <a:tc>
                  <a:txBody>
                    <a:bodyPr/>
                    <a:lstStyle/>
                    <a:p>
                      <a:pPr algn="ctr"/>
                      <a:r>
                        <a:rPr lang="en-US" sz="1600"/>
                        <a:t>[3,5,10,20]</a:t>
                      </a:r>
                    </a:p>
                  </a:txBody>
                  <a:tcPr/>
                </a:tc>
                <a:tc>
                  <a:txBody>
                    <a:bodyPr/>
                    <a:lstStyle/>
                    <a:p>
                      <a:pPr algn="ctr"/>
                      <a:r>
                        <a:rPr lang="en-US" sz="1600"/>
                        <a:t>[3,4,6,8]</a:t>
                      </a:r>
                    </a:p>
                  </a:txBody>
                  <a:tcPr/>
                </a:tc>
                <a:tc>
                  <a:txBody>
                    <a:bodyPr/>
                    <a:lstStyle/>
                    <a:p>
                      <a:pPr algn="ctr"/>
                      <a:r>
                        <a:rPr lang="en-US" sz="1600"/>
                        <a:t>[5,7,10,20]</a:t>
                      </a:r>
                    </a:p>
                  </a:txBody>
                  <a:tcPr/>
                </a:tc>
                <a:extLst>
                  <a:ext uri="{0D108BD9-81ED-4DB2-BD59-A6C34878D82A}">
                    <a16:rowId xmlns:a16="http://schemas.microsoft.com/office/drawing/2014/main" val="2975886842"/>
                  </a:ext>
                </a:extLst>
              </a:tr>
              <a:tr h="335634">
                <a:tc>
                  <a:txBody>
                    <a:bodyPr/>
                    <a:lstStyle/>
                    <a:p>
                      <a:pPr algn="ctr"/>
                      <a:r>
                        <a:rPr lang="en-US" sz="1600"/>
                        <a:t>CITY</a:t>
                      </a:r>
                    </a:p>
                  </a:txBody>
                  <a:tcPr/>
                </a:tc>
                <a:tc>
                  <a:txBody>
                    <a:bodyPr/>
                    <a:lstStyle/>
                    <a:p>
                      <a:pPr algn="ctr"/>
                      <a:r>
                        <a:rPr lang="en-US" sz="1600"/>
                        <a:t>-</a:t>
                      </a:r>
                    </a:p>
                  </a:txBody>
                  <a:tcPr/>
                </a:tc>
                <a:tc>
                  <a:txBody>
                    <a:bodyPr/>
                    <a:lstStyle/>
                    <a:p>
                      <a:pPr algn="ctr"/>
                      <a:r>
                        <a:rPr lang="en-US" sz="1600"/>
                        <a:t>[1,2]</a:t>
                      </a:r>
                    </a:p>
                  </a:txBody>
                  <a:tcPr/>
                </a:tc>
                <a:tc>
                  <a:txBody>
                    <a:bodyPr/>
                    <a:lstStyle/>
                    <a:p>
                      <a:pPr algn="ctr"/>
                      <a:r>
                        <a:rPr lang="en-US" sz="1600"/>
                        <a:t>-</a:t>
                      </a:r>
                    </a:p>
                  </a:txBody>
                  <a:tcPr/>
                </a:tc>
                <a:extLst>
                  <a:ext uri="{0D108BD9-81ED-4DB2-BD59-A6C34878D82A}">
                    <a16:rowId xmlns:a16="http://schemas.microsoft.com/office/drawing/2014/main" val="2226918591"/>
                  </a:ext>
                </a:extLst>
              </a:tr>
              <a:tr h="335634">
                <a:tc>
                  <a:txBody>
                    <a:bodyPr/>
                    <a:lstStyle/>
                    <a:p>
                      <a:pPr algn="ctr"/>
                      <a:r>
                        <a:rPr lang="en-US" sz="1600"/>
                        <a:t>COUNTRY</a:t>
                      </a:r>
                    </a:p>
                  </a:txBody>
                  <a:tcPr/>
                </a:tc>
                <a:tc>
                  <a:txBody>
                    <a:bodyPr/>
                    <a:lstStyle/>
                    <a:p>
                      <a:pPr algn="ctr"/>
                      <a:r>
                        <a:rPr lang="en-US" sz="1600"/>
                        <a:t>-</a:t>
                      </a:r>
                    </a:p>
                  </a:txBody>
                  <a:tcPr/>
                </a:tc>
                <a:tc>
                  <a:txBody>
                    <a:bodyPr/>
                    <a:lstStyle/>
                    <a:p>
                      <a:pPr algn="ctr"/>
                      <a:r>
                        <a:rPr lang="en-US" sz="1600"/>
                        <a:t>[0.1,0.2]</a:t>
                      </a:r>
                    </a:p>
                  </a:txBody>
                  <a:tcPr/>
                </a:tc>
                <a:tc>
                  <a:txBody>
                    <a:bodyPr/>
                    <a:lstStyle/>
                    <a:p>
                      <a:pPr algn="ctr"/>
                      <a:r>
                        <a:rPr lang="en-US" sz="1600"/>
                        <a:t>-</a:t>
                      </a:r>
                    </a:p>
                  </a:txBody>
                  <a:tcPr/>
                </a:tc>
                <a:extLst>
                  <a:ext uri="{0D108BD9-81ED-4DB2-BD59-A6C34878D82A}">
                    <a16:rowId xmlns:a16="http://schemas.microsoft.com/office/drawing/2014/main" val="1788987699"/>
                  </a:ext>
                </a:extLst>
              </a:tr>
            </a:tbl>
          </a:graphicData>
        </a:graphic>
      </p:graphicFrame>
      <p:sp>
        <p:nvSpPr>
          <p:cNvPr id="13" name="TextBox 12">
            <a:extLst>
              <a:ext uri="{FF2B5EF4-FFF2-40B4-BE49-F238E27FC236}">
                <a16:creationId xmlns:a16="http://schemas.microsoft.com/office/drawing/2014/main" id="{BCC7F542-69CA-4333-8E94-D45070E01EF3}"/>
              </a:ext>
            </a:extLst>
          </p:cNvPr>
          <p:cNvSpPr txBox="1"/>
          <p:nvPr/>
        </p:nvSpPr>
        <p:spPr>
          <a:xfrm>
            <a:off x="453233" y="2775007"/>
            <a:ext cx="1570350" cy="369332"/>
          </a:xfrm>
          <a:prstGeom prst="rect">
            <a:avLst/>
          </a:prstGeom>
          <a:noFill/>
        </p:spPr>
        <p:txBody>
          <a:bodyPr wrap="square" rtlCol="0">
            <a:spAutoFit/>
          </a:bodyPr>
          <a:lstStyle/>
          <a:p>
            <a:r>
              <a:rPr lang="en-US"/>
              <a:t>Test range:</a:t>
            </a:r>
          </a:p>
        </p:txBody>
      </p:sp>
    </p:spTree>
    <p:extLst>
      <p:ext uri="{BB962C8B-B14F-4D97-AF65-F5344CB8AC3E}">
        <p14:creationId xmlns:p14="http://schemas.microsoft.com/office/powerpoint/2010/main" val="2701231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D3FA4-7358-45B9-B030-447E8D82A1A6}"/>
              </a:ext>
            </a:extLst>
          </p:cNvPr>
          <p:cNvPicPr>
            <a:picLocks noChangeAspect="1"/>
          </p:cNvPicPr>
          <p:nvPr/>
        </p:nvPicPr>
        <p:blipFill>
          <a:blip r:embed="rId2"/>
          <a:stretch>
            <a:fillRect/>
          </a:stretch>
        </p:blipFill>
        <p:spPr>
          <a:xfrm>
            <a:off x="637167" y="0"/>
            <a:ext cx="4177229" cy="6858000"/>
          </a:xfrm>
          <a:prstGeom prst="rect">
            <a:avLst/>
          </a:prstGeom>
        </p:spPr>
      </p:pic>
      <p:pic>
        <p:nvPicPr>
          <p:cNvPr id="5" name="Picture 4">
            <a:extLst>
              <a:ext uri="{FF2B5EF4-FFF2-40B4-BE49-F238E27FC236}">
                <a16:creationId xmlns:a16="http://schemas.microsoft.com/office/drawing/2014/main" id="{84B1501F-CBAF-4F6A-A72A-022B82895891}"/>
              </a:ext>
            </a:extLst>
          </p:cNvPr>
          <p:cNvPicPr>
            <a:picLocks noChangeAspect="1"/>
          </p:cNvPicPr>
          <p:nvPr/>
        </p:nvPicPr>
        <p:blipFill>
          <a:blip r:embed="rId3"/>
          <a:stretch>
            <a:fillRect/>
          </a:stretch>
        </p:blipFill>
        <p:spPr>
          <a:xfrm>
            <a:off x="5704114" y="2813581"/>
            <a:ext cx="5109891" cy="1586792"/>
          </a:xfrm>
          <a:prstGeom prst="rect">
            <a:avLst/>
          </a:prstGeom>
        </p:spPr>
      </p:pic>
      <p:cxnSp>
        <p:nvCxnSpPr>
          <p:cNvPr id="6" name="Straight Connector 5">
            <a:extLst>
              <a:ext uri="{FF2B5EF4-FFF2-40B4-BE49-F238E27FC236}">
                <a16:creationId xmlns:a16="http://schemas.microsoft.com/office/drawing/2014/main" id="{478013C8-BEF7-4AFA-B992-5A6D365B823D}"/>
              </a:ext>
            </a:extLst>
          </p:cNvPr>
          <p:cNvCxnSpPr>
            <a:cxnSpLocks/>
          </p:cNvCxnSpPr>
          <p:nvPr/>
        </p:nvCxnSpPr>
        <p:spPr>
          <a:xfrm>
            <a:off x="374469" y="1097281"/>
            <a:ext cx="4754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90E8B7-6D02-433D-889B-1DC976D8AEF3}"/>
              </a:ext>
            </a:extLst>
          </p:cNvPr>
          <p:cNvCxnSpPr>
            <a:cxnSpLocks/>
          </p:cNvCxnSpPr>
          <p:nvPr/>
        </p:nvCxnSpPr>
        <p:spPr>
          <a:xfrm>
            <a:off x="374469" y="1902824"/>
            <a:ext cx="4754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DA49A4E-F15E-44D6-9766-04E46E0CA4C7}"/>
              </a:ext>
            </a:extLst>
          </p:cNvPr>
          <p:cNvCxnSpPr>
            <a:cxnSpLocks/>
          </p:cNvCxnSpPr>
          <p:nvPr/>
        </p:nvCxnSpPr>
        <p:spPr>
          <a:xfrm>
            <a:off x="374469" y="2704012"/>
            <a:ext cx="4754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EBF73B-05B2-46E8-887E-0D28F39285A7}"/>
              </a:ext>
            </a:extLst>
          </p:cNvPr>
          <p:cNvCxnSpPr>
            <a:cxnSpLocks/>
          </p:cNvCxnSpPr>
          <p:nvPr/>
        </p:nvCxnSpPr>
        <p:spPr>
          <a:xfrm>
            <a:off x="374469" y="3505201"/>
            <a:ext cx="4754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DA108A3-79CE-486B-A4F7-E802996AB4B5}"/>
              </a:ext>
            </a:extLst>
          </p:cNvPr>
          <p:cNvCxnSpPr>
            <a:cxnSpLocks/>
          </p:cNvCxnSpPr>
          <p:nvPr/>
        </p:nvCxnSpPr>
        <p:spPr>
          <a:xfrm>
            <a:off x="374469" y="4280264"/>
            <a:ext cx="4754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56D4F03-652C-4E60-BFFE-B372D534C105}"/>
              </a:ext>
            </a:extLst>
          </p:cNvPr>
          <p:cNvCxnSpPr>
            <a:cxnSpLocks/>
          </p:cNvCxnSpPr>
          <p:nvPr/>
        </p:nvCxnSpPr>
        <p:spPr>
          <a:xfrm>
            <a:off x="374469" y="5055327"/>
            <a:ext cx="4754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41C20C-3AFD-4EEB-9795-D0E7162215D7}"/>
              </a:ext>
            </a:extLst>
          </p:cNvPr>
          <p:cNvCxnSpPr>
            <a:cxnSpLocks/>
          </p:cNvCxnSpPr>
          <p:nvPr/>
        </p:nvCxnSpPr>
        <p:spPr>
          <a:xfrm>
            <a:off x="374469" y="5847807"/>
            <a:ext cx="4754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5DD9ED3-E967-4EB2-A502-8063ECF04450}"/>
              </a:ext>
            </a:extLst>
          </p:cNvPr>
          <p:cNvCxnSpPr>
            <a:cxnSpLocks/>
          </p:cNvCxnSpPr>
          <p:nvPr/>
        </p:nvCxnSpPr>
        <p:spPr>
          <a:xfrm>
            <a:off x="374469" y="6640286"/>
            <a:ext cx="475488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Speech Bubble: Rectangle with Corners Rounded 14">
            <a:extLst>
              <a:ext uri="{FF2B5EF4-FFF2-40B4-BE49-F238E27FC236}">
                <a16:creationId xmlns:a16="http://schemas.microsoft.com/office/drawing/2014/main" id="{5B16578C-08A1-4485-95AC-D32950FB3D00}"/>
              </a:ext>
            </a:extLst>
          </p:cNvPr>
          <p:cNvSpPr/>
          <p:nvPr/>
        </p:nvSpPr>
        <p:spPr>
          <a:xfrm>
            <a:off x="5704114" y="1097281"/>
            <a:ext cx="980462" cy="373137"/>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t>Cluster 3</a:t>
            </a:r>
          </a:p>
        </p:txBody>
      </p:sp>
      <p:sp>
        <p:nvSpPr>
          <p:cNvPr id="23" name="Rectangle: Rounded Corners 22">
            <a:extLst>
              <a:ext uri="{FF2B5EF4-FFF2-40B4-BE49-F238E27FC236}">
                <a16:creationId xmlns:a16="http://schemas.microsoft.com/office/drawing/2014/main" id="{392A7406-7184-4EC3-B1D8-C10A5B8C7AF2}"/>
              </a:ext>
            </a:extLst>
          </p:cNvPr>
          <p:cNvSpPr/>
          <p:nvPr/>
        </p:nvSpPr>
        <p:spPr>
          <a:xfrm>
            <a:off x="5704114" y="5069227"/>
            <a:ext cx="4576228" cy="1304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a:t>C</a:t>
            </a:r>
            <a:r>
              <a:rPr lang="en-US" altLang="zh-CN" sz="1200"/>
              <a:t>luster 3 can capture all kinds of </a:t>
            </a:r>
            <a:r>
              <a:rPr lang="en-US" altLang="zh-CN" sz="1200" err="1"/>
              <a:t>cashouts</a:t>
            </a:r>
            <a:endParaRPr lang="en-US" altLang="zh-CN" sz="1200"/>
          </a:p>
          <a:p>
            <a:pPr marL="228600" indent="-228600">
              <a:buAutoNum type="arabicPeriod"/>
            </a:pPr>
            <a:r>
              <a:rPr lang="en-US" sz="1200"/>
              <a:t>Cluster 3 is unique in that it can capture small </a:t>
            </a:r>
            <a:r>
              <a:rPr lang="en-US" sz="1200" err="1"/>
              <a:t>cashouts</a:t>
            </a:r>
            <a:endParaRPr lang="en-US" sz="1200"/>
          </a:p>
          <a:p>
            <a:pPr marL="228600" indent="-228600">
              <a:buAutoNum type="arabicPeriod"/>
            </a:pPr>
            <a:r>
              <a:rPr lang="en-US" sz="1200"/>
              <a:t>Cluster 3 performs worse than Cluster 5 &amp; 6 in capturing camouflaged and disastrous </a:t>
            </a:r>
            <a:r>
              <a:rPr lang="en-US" sz="1200" err="1"/>
              <a:t>cashouts</a:t>
            </a:r>
            <a:r>
              <a:rPr lang="en-US" sz="1200"/>
              <a:t>(lower TP, see next slide)</a:t>
            </a:r>
          </a:p>
        </p:txBody>
      </p:sp>
      <p:sp>
        <p:nvSpPr>
          <p:cNvPr id="24" name="Title 1">
            <a:extLst>
              <a:ext uri="{FF2B5EF4-FFF2-40B4-BE49-F238E27FC236}">
                <a16:creationId xmlns:a16="http://schemas.microsoft.com/office/drawing/2014/main" id="{21AAF0D9-9874-4519-B058-0971E1238B81}"/>
              </a:ext>
            </a:extLst>
          </p:cNvPr>
          <p:cNvSpPr>
            <a:spLocks noGrp="1"/>
          </p:cNvSpPr>
          <p:nvPr>
            <p:ph type="title"/>
          </p:nvPr>
        </p:nvSpPr>
        <p:spPr>
          <a:xfrm>
            <a:off x="4814396" y="-65240"/>
            <a:ext cx="7075044" cy="930447"/>
          </a:xfrm>
        </p:spPr>
        <p:txBody>
          <a:bodyPr vert="horz" lIns="91440" tIns="45720" rIns="91440" bIns="45720" rtlCol="0" anchor="b">
            <a:normAutofit/>
          </a:bodyPr>
          <a:lstStyle/>
          <a:p>
            <a:pPr>
              <a:spcBef>
                <a:spcPts val="0"/>
              </a:spcBef>
              <a:buClr>
                <a:srgbClr val="237DB9"/>
              </a:buClr>
              <a:buSzPts val="3733"/>
            </a:pPr>
            <a:r>
              <a:rPr lang="en-US" sz="3733" b="1" dirty="0">
                <a:solidFill>
                  <a:srgbClr val="012E8C"/>
                </a:solidFill>
                <a:latin typeface="Calibri"/>
                <a:cs typeface="Calibri"/>
                <a:sym typeface="Calibri"/>
              </a:rPr>
              <a:t>K</a:t>
            </a:r>
            <a:r>
              <a:rPr lang="en-US" altLang="zh-CN" sz="3733" b="1" dirty="0">
                <a:solidFill>
                  <a:srgbClr val="012E8C"/>
                </a:solidFill>
                <a:latin typeface="Calibri"/>
                <a:cs typeface="Calibri"/>
                <a:sym typeface="Calibri"/>
              </a:rPr>
              <a:t>-Means </a:t>
            </a:r>
            <a:r>
              <a:rPr lang="en-US" sz="3733" b="1" dirty="0">
                <a:solidFill>
                  <a:srgbClr val="012E8C"/>
                </a:solidFill>
                <a:latin typeface="Calibri"/>
                <a:cs typeface="Calibri"/>
                <a:sym typeface="Calibri"/>
              </a:rPr>
              <a:t>Clustering: Block BINs </a:t>
            </a:r>
          </a:p>
        </p:txBody>
      </p:sp>
      <p:sp>
        <p:nvSpPr>
          <p:cNvPr id="25" name="TextBox 24">
            <a:extLst>
              <a:ext uri="{FF2B5EF4-FFF2-40B4-BE49-F238E27FC236}">
                <a16:creationId xmlns:a16="http://schemas.microsoft.com/office/drawing/2014/main" id="{C54B28E4-A1F1-4F01-AF13-784756B75DDE}"/>
              </a:ext>
            </a:extLst>
          </p:cNvPr>
          <p:cNvSpPr txBox="1"/>
          <p:nvPr/>
        </p:nvSpPr>
        <p:spPr>
          <a:xfrm>
            <a:off x="109958" y="541558"/>
            <a:ext cx="328474" cy="369332"/>
          </a:xfrm>
          <a:prstGeom prst="rect">
            <a:avLst/>
          </a:prstGeom>
          <a:noFill/>
        </p:spPr>
        <p:txBody>
          <a:bodyPr wrap="square" rtlCol="0">
            <a:spAutoFit/>
          </a:bodyPr>
          <a:lstStyle/>
          <a:p>
            <a:r>
              <a:rPr lang="en-US"/>
              <a:t>1</a:t>
            </a:r>
          </a:p>
        </p:txBody>
      </p:sp>
      <p:sp>
        <p:nvSpPr>
          <p:cNvPr id="26" name="TextBox 25">
            <a:extLst>
              <a:ext uri="{FF2B5EF4-FFF2-40B4-BE49-F238E27FC236}">
                <a16:creationId xmlns:a16="http://schemas.microsoft.com/office/drawing/2014/main" id="{B500BA17-5D66-40F8-B0BC-398E64365E0A}"/>
              </a:ext>
            </a:extLst>
          </p:cNvPr>
          <p:cNvSpPr txBox="1"/>
          <p:nvPr/>
        </p:nvSpPr>
        <p:spPr>
          <a:xfrm>
            <a:off x="109958" y="1342745"/>
            <a:ext cx="374809" cy="369332"/>
          </a:xfrm>
          <a:prstGeom prst="rect">
            <a:avLst/>
          </a:prstGeom>
          <a:noFill/>
        </p:spPr>
        <p:txBody>
          <a:bodyPr wrap="square" rtlCol="0">
            <a:spAutoFit/>
          </a:bodyPr>
          <a:lstStyle/>
          <a:p>
            <a:r>
              <a:rPr lang="en-US"/>
              <a:t>2</a:t>
            </a:r>
          </a:p>
        </p:txBody>
      </p:sp>
      <p:sp>
        <p:nvSpPr>
          <p:cNvPr id="27" name="TextBox 26">
            <a:extLst>
              <a:ext uri="{FF2B5EF4-FFF2-40B4-BE49-F238E27FC236}">
                <a16:creationId xmlns:a16="http://schemas.microsoft.com/office/drawing/2014/main" id="{A19DA559-A765-4729-B050-44441B8BB5BB}"/>
              </a:ext>
            </a:extLst>
          </p:cNvPr>
          <p:cNvSpPr txBox="1"/>
          <p:nvPr/>
        </p:nvSpPr>
        <p:spPr>
          <a:xfrm>
            <a:off x="109958" y="2145432"/>
            <a:ext cx="328474" cy="369332"/>
          </a:xfrm>
          <a:prstGeom prst="rect">
            <a:avLst/>
          </a:prstGeom>
          <a:noFill/>
        </p:spPr>
        <p:txBody>
          <a:bodyPr wrap="square" rtlCol="0">
            <a:spAutoFit/>
          </a:bodyPr>
          <a:lstStyle/>
          <a:p>
            <a:r>
              <a:rPr lang="en-US"/>
              <a:t>3</a:t>
            </a:r>
          </a:p>
        </p:txBody>
      </p:sp>
      <p:sp>
        <p:nvSpPr>
          <p:cNvPr id="28" name="TextBox 27">
            <a:extLst>
              <a:ext uri="{FF2B5EF4-FFF2-40B4-BE49-F238E27FC236}">
                <a16:creationId xmlns:a16="http://schemas.microsoft.com/office/drawing/2014/main" id="{260D2D9A-88FA-46AA-B39E-04463431F1D3}"/>
              </a:ext>
            </a:extLst>
          </p:cNvPr>
          <p:cNvSpPr txBox="1"/>
          <p:nvPr/>
        </p:nvSpPr>
        <p:spPr>
          <a:xfrm>
            <a:off x="109958" y="2988440"/>
            <a:ext cx="328474" cy="369332"/>
          </a:xfrm>
          <a:prstGeom prst="rect">
            <a:avLst/>
          </a:prstGeom>
          <a:noFill/>
        </p:spPr>
        <p:txBody>
          <a:bodyPr wrap="square" rtlCol="0">
            <a:spAutoFit/>
          </a:bodyPr>
          <a:lstStyle/>
          <a:p>
            <a:r>
              <a:rPr lang="en-US"/>
              <a:t>4</a:t>
            </a:r>
          </a:p>
        </p:txBody>
      </p:sp>
      <p:sp>
        <p:nvSpPr>
          <p:cNvPr id="29" name="TextBox 28">
            <a:extLst>
              <a:ext uri="{FF2B5EF4-FFF2-40B4-BE49-F238E27FC236}">
                <a16:creationId xmlns:a16="http://schemas.microsoft.com/office/drawing/2014/main" id="{0F739A9F-EFEE-4B86-B8AB-58C062E2F031}"/>
              </a:ext>
            </a:extLst>
          </p:cNvPr>
          <p:cNvSpPr txBox="1"/>
          <p:nvPr/>
        </p:nvSpPr>
        <p:spPr>
          <a:xfrm>
            <a:off x="109958" y="3779018"/>
            <a:ext cx="328474" cy="369332"/>
          </a:xfrm>
          <a:prstGeom prst="rect">
            <a:avLst/>
          </a:prstGeom>
          <a:noFill/>
        </p:spPr>
        <p:txBody>
          <a:bodyPr wrap="square" rtlCol="0">
            <a:spAutoFit/>
          </a:bodyPr>
          <a:lstStyle/>
          <a:p>
            <a:r>
              <a:rPr lang="en-US"/>
              <a:t>5</a:t>
            </a:r>
          </a:p>
        </p:txBody>
      </p:sp>
      <p:sp>
        <p:nvSpPr>
          <p:cNvPr id="30" name="TextBox 29">
            <a:extLst>
              <a:ext uri="{FF2B5EF4-FFF2-40B4-BE49-F238E27FC236}">
                <a16:creationId xmlns:a16="http://schemas.microsoft.com/office/drawing/2014/main" id="{733C26C2-A7EB-4770-99B9-F2E54898BC10}"/>
              </a:ext>
            </a:extLst>
          </p:cNvPr>
          <p:cNvSpPr txBox="1"/>
          <p:nvPr/>
        </p:nvSpPr>
        <p:spPr>
          <a:xfrm>
            <a:off x="109958" y="4596519"/>
            <a:ext cx="328474" cy="369332"/>
          </a:xfrm>
          <a:prstGeom prst="rect">
            <a:avLst/>
          </a:prstGeom>
          <a:noFill/>
        </p:spPr>
        <p:txBody>
          <a:bodyPr wrap="square" rtlCol="0">
            <a:spAutoFit/>
          </a:bodyPr>
          <a:lstStyle/>
          <a:p>
            <a:r>
              <a:rPr lang="en-US"/>
              <a:t>6</a:t>
            </a:r>
          </a:p>
        </p:txBody>
      </p:sp>
      <p:sp>
        <p:nvSpPr>
          <p:cNvPr id="31" name="TextBox 30">
            <a:extLst>
              <a:ext uri="{FF2B5EF4-FFF2-40B4-BE49-F238E27FC236}">
                <a16:creationId xmlns:a16="http://schemas.microsoft.com/office/drawing/2014/main" id="{59185356-41D8-4219-A3C4-DB271FCBC138}"/>
              </a:ext>
            </a:extLst>
          </p:cNvPr>
          <p:cNvSpPr txBox="1"/>
          <p:nvPr/>
        </p:nvSpPr>
        <p:spPr>
          <a:xfrm>
            <a:off x="109958" y="5352361"/>
            <a:ext cx="328474" cy="369332"/>
          </a:xfrm>
          <a:prstGeom prst="rect">
            <a:avLst/>
          </a:prstGeom>
          <a:noFill/>
        </p:spPr>
        <p:txBody>
          <a:bodyPr wrap="square" rtlCol="0">
            <a:spAutoFit/>
          </a:bodyPr>
          <a:lstStyle/>
          <a:p>
            <a:r>
              <a:rPr lang="en-US"/>
              <a:t>7</a:t>
            </a:r>
          </a:p>
        </p:txBody>
      </p:sp>
      <p:sp>
        <p:nvSpPr>
          <p:cNvPr id="32" name="TextBox 31">
            <a:extLst>
              <a:ext uri="{FF2B5EF4-FFF2-40B4-BE49-F238E27FC236}">
                <a16:creationId xmlns:a16="http://schemas.microsoft.com/office/drawing/2014/main" id="{FB3E6493-DA48-465E-9E06-EE916250EEED}"/>
              </a:ext>
            </a:extLst>
          </p:cNvPr>
          <p:cNvSpPr txBox="1"/>
          <p:nvPr/>
        </p:nvSpPr>
        <p:spPr>
          <a:xfrm>
            <a:off x="133125" y="6121228"/>
            <a:ext cx="328474" cy="369332"/>
          </a:xfrm>
          <a:prstGeom prst="rect">
            <a:avLst/>
          </a:prstGeom>
          <a:noFill/>
        </p:spPr>
        <p:txBody>
          <a:bodyPr wrap="square" rtlCol="0">
            <a:spAutoFit/>
          </a:bodyPr>
          <a:lstStyle/>
          <a:p>
            <a:r>
              <a:rPr lang="en-US"/>
              <a:t>8</a:t>
            </a:r>
          </a:p>
        </p:txBody>
      </p:sp>
      <p:sp>
        <p:nvSpPr>
          <p:cNvPr id="33" name="TextBox 32">
            <a:extLst>
              <a:ext uri="{FF2B5EF4-FFF2-40B4-BE49-F238E27FC236}">
                <a16:creationId xmlns:a16="http://schemas.microsoft.com/office/drawing/2014/main" id="{EA995856-000C-4B6E-A68A-22A5DD7D5957}"/>
              </a:ext>
            </a:extLst>
          </p:cNvPr>
          <p:cNvSpPr txBox="1"/>
          <p:nvPr/>
        </p:nvSpPr>
        <p:spPr>
          <a:xfrm>
            <a:off x="133125" y="6579314"/>
            <a:ext cx="328474" cy="369332"/>
          </a:xfrm>
          <a:prstGeom prst="rect">
            <a:avLst/>
          </a:prstGeom>
          <a:noFill/>
        </p:spPr>
        <p:txBody>
          <a:bodyPr wrap="square" rtlCol="0">
            <a:spAutoFit/>
          </a:bodyPr>
          <a:lstStyle/>
          <a:p>
            <a:r>
              <a:rPr lang="en-US"/>
              <a:t>9</a:t>
            </a:r>
          </a:p>
        </p:txBody>
      </p:sp>
      <p:sp>
        <p:nvSpPr>
          <p:cNvPr id="34" name="TextBox 33">
            <a:extLst>
              <a:ext uri="{FF2B5EF4-FFF2-40B4-BE49-F238E27FC236}">
                <a16:creationId xmlns:a16="http://schemas.microsoft.com/office/drawing/2014/main" id="{168979F7-FDCB-4201-BA4D-DA1B7D50FF8C}"/>
              </a:ext>
            </a:extLst>
          </p:cNvPr>
          <p:cNvSpPr txBox="1"/>
          <p:nvPr/>
        </p:nvSpPr>
        <p:spPr>
          <a:xfrm>
            <a:off x="5666217" y="1683767"/>
            <a:ext cx="3000653" cy="923330"/>
          </a:xfrm>
          <a:prstGeom prst="rect">
            <a:avLst/>
          </a:prstGeom>
          <a:noFill/>
        </p:spPr>
        <p:txBody>
          <a:bodyPr wrap="square" rtlCol="0">
            <a:spAutoFit/>
          </a:bodyPr>
          <a:lstStyle/>
          <a:p>
            <a:r>
              <a:rPr lang="en-US"/>
              <a:t>1 -</a:t>
            </a:r>
            <a:r>
              <a:rPr lang="en-US" altLang="zh-CN"/>
              <a:t> 3:</a:t>
            </a:r>
            <a:r>
              <a:rPr lang="zh-CN" altLang="en-US"/>
              <a:t> </a:t>
            </a:r>
            <a:r>
              <a:rPr lang="en-US" altLang="zh-CN"/>
              <a:t>camouflaged </a:t>
            </a:r>
            <a:r>
              <a:rPr lang="en-US" altLang="zh-CN" err="1"/>
              <a:t>cashouts</a:t>
            </a:r>
            <a:endParaRPr lang="en-US" altLang="zh-CN"/>
          </a:p>
          <a:p>
            <a:r>
              <a:rPr lang="en-US"/>
              <a:t>4 - 5: disastrous </a:t>
            </a:r>
            <a:r>
              <a:rPr lang="en-US" err="1"/>
              <a:t>cashouts</a:t>
            </a:r>
            <a:endParaRPr lang="en-US"/>
          </a:p>
          <a:p>
            <a:r>
              <a:rPr lang="en-US"/>
              <a:t>7 - 9: small </a:t>
            </a:r>
            <a:r>
              <a:rPr lang="en-US" err="1"/>
              <a:t>cashouts</a:t>
            </a:r>
            <a:endParaRPr lang="en-US"/>
          </a:p>
        </p:txBody>
      </p:sp>
    </p:spTree>
    <p:extLst>
      <p:ext uri="{BB962C8B-B14F-4D97-AF65-F5344CB8AC3E}">
        <p14:creationId xmlns:p14="http://schemas.microsoft.com/office/powerpoint/2010/main" val="1171024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5BFFD66-9C0C-459A-BF5E-C09AE9C4CA5C}"/>
              </a:ext>
            </a:extLst>
          </p:cNvPr>
          <p:cNvPicPr>
            <a:picLocks noChangeAspect="1"/>
          </p:cNvPicPr>
          <p:nvPr/>
        </p:nvPicPr>
        <p:blipFill>
          <a:blip r:embed="rId2"/>
          <a:stretch>
            <a:fillRect/>
          </a:stretch>
        </p:blipFill>
        <p:spPr>
          <a:xfrm>
            <a:off x="1476742" y="557106"/>
            <a:ext cx="3603487" cy="5743788"/>
          </a:xfrm>
          <a:prstGeom prst="rect">
            <a:avLst/>
          </a:prstGeom>
        </p:spPr>
      </p:pic>
      <p:pic>
        <p:nvPicPr>
          <p:cNvPr id="16" name="Picture 15">
            <a:extLst>
              <a:ext uri="{FF2B5EF4-FFF2-40B4-BE49-F238E27FC236}">
                <a16:creationId xmlns:a16="http://schemas.microsoft.com/office/drawing/2014/main" id="{909197A5-E17E-4666-9D34-560FA25B8F95}"/>
              </a:ext>
            </a:extLst>
          </p:cNvPr>
          <p:cNvPicPr>
            <a:picLocks noChangeAspect="1"/>
          </p:cNvPicPr>
          <p:nvPr/>
        </p:nvPicPr>
        <p:blipFill>
          <a:blip r:embed="rId3"/>
          <a:stretch>
            <a:fillRect/>
          </a:stretch>
        </p:blipFill>
        <p:spPr>
          <a:xfrm>
            <a:off x="7188281" y="552449"/>
            <a:ext cx="3525411" cy="5725889"/>
          </a:xfrm>
          <a:prstGeom prst="rect">
            <a:avLst/>
          </a:prstGeom>
        </p:spPr>
      </p:pic>
      <p:sp>
        <p:nvSpPr>
          <p:cNvPr id="24" name="Speech Bubble: Rectangle with Corners Rounded 23">
            <a:extLst>
              <a:ext uri="{FF2B5EF4-FFF2-40B4-BE49-F238E27FC236}">
                <a16:creationId xmlns:a16="http://schemas.microsoft.com/office/drawing/2014/main" id="{09E5BC38-FBF6-47C0-A954-1EFC53638B4D}"/>
              </a:ext>
            </a:extLst>
          </p:cNvPr>
          <p:cNvSpPr/>
          <p:nvPr/>
        </p:nvSpPr>
        <p:spPr>
          <a:xfrm>
            <a:off x="5000427" y="871344"/>
            <a:ext cx="980462" cy="373137"/>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t>Cluster 5</a:t>
            </a:r>
          </a:p>
        </p:txBody>
      </p:sp>
      <p:sp>
        <p:nvSpPr>
          <p:cNvPr id="26" name="Speech Bubble: Rectangle with Corners Rounded 25">
            <a:extLst>
              <a:ext uri="{FF2B5EF4-FFF2-40B4-BE49-F238E27FC236}">
                <a16:creationId xmlns:a16="http://schemas.microsoft.com/office/drawing/2014/main" id="{8578A20B-0669-4921-9251-3E6348105817}"/>
              </a:ext>
            </a:extLst>
          </p:cNvPr>
          <p:cNvSpPr/>
          <p:nvPr/>
        </p:nvSpPr>
        <p:spPr>
          <a:xfrm flipH="1">
            <a:off x="6218887" y="870012"/>
            <a:ext cx="980464" cy="349188"/>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t>Cluster 6</a:t>
            </a:r>
          </a:p>
        </p:txBody>
      </p:sp>
      <p:sp>
        <p:nvSpPr>
          <p:cNvPr id="17" name="Rectangle 16">
            <a:extLst>
              <a:ext uri="{FF2B5EF4-FFF2-40B4-BE49-F238E27FC236}">
                <a16:creationId xmlns:a16="http://schemas.microsoft.com/office/drawing/2014/main" id="{6B998BCF-3DFD-4986-A4B4-6E619A1BD34A}"/>
              </a:ext>
            </a:extLst>
          </p:cNvPr>
          <p:cNvSpPr/>
          <p:nvPr/>
        </p:nvSpPr>
        <p:spPr>
          <a:xfrm>
            <a:off x="2499360" y="557106"/>
            <a:ext cx="522514" cy="57437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01D1407-D4DD-4C7A-B647-96457246EAA3}"/>
              </a:ext>
            </a:extLst>
          </p:cNvPr>
          <p:cNvSpPr/>
          <p:nvPr/>
        </p:nvSpPr>
        <p:spPr>
          <a:xfrm>
            <a:off x="8168745" y="543499"/>
            <a:ext cx="522514" cy="57437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B0057C0-1672-435F-836D-1A86CB541431}"/>
              </a:ext>
            </a:extLst>
          </p:cNvPr>
          <p:cNvCxnSpPr/>
          <p:nvPr/>
        </p:nvCxnSpPr>
        <p:spPr>
          <a:xfrm>
            <a:off x="1402080" y="1428206"/>
            <a:ext cx="9501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AE67FD-3258-41A5-8159-45919B6BDD03}"/>
              </a:ext>
            </a:extLst>
          </p:cNvPr>
          <p:cNvCxnSpPr/>
          <p:nvPr/>
        </p:nvCxnSpPr>
        <p:spPr>
          <a:xfrm>
            <a:off x="1402079" y="2085703"/>
            <a:ext cx="9501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144CB0-AF98-4177-841B-58B0DBBC5670}"/>
              </a:ext>
            </a:extLst>
          </p:cNvPr>
          <p:cNvCxnSpPr/>
          <p:nvPr/>
        </p:nvCxnSpPr>
        <p:spPr>
          <a:xfrm>
            <a:off x="1402079" y="2773681"/>
            <a:ext cx="9501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0BD78B8-76F1-4391-96CE-1B8EF18BD64D}"/>
              </a:ext>
            </a:extLst>
          </p:cNvPr>
          <p:cNvCxnSpPr/>
          <p:nvPr/>
        </p:nvCxnSpPr>
        <p:spPr>
          <a:xfrm>
            <a:off x="1402078" y="3424343"/>
            <a:ext cx="9501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45FF0BB-D3B6-410C-B8D3-CCFE44D92636}"/>
              </a:ext>
            </a:extLst>
          </p:cNvPr>
          <p:cNvCxnSpPr/>
          <p:nvPr/>
        </p:nvCxnSpPr>
        <p:spPr>
          <a:xfrm>
            <a:off x="1402077" y="4097383"/>
            <a:ext cx="9501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5AF6DC2-7F76-4327-9495-DE62702A4675}"/>
              </a:ext>
            </a:extLst>
          </p:cNvPr>
          <p:cNvCxnSpPr/>
          <p:nvPr/>
        </p:nvCxnSpPr>
        <p:spPr>
          <a:xfrm>
            <a:off x="1402077" y="4767943"/>
            <a:ext cx="9501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0AADC4-A179-43B3-BDF5-7695A61C9A4F}"/>
              </a:ext>
            </a:extLst>
          </p:cNvPr>
          <p:cNvCxnSpPr/>
          <p:nvPr/>
        </p:nvCxnSpPr>
        <p:spPr>
          <a:xfrm>
            <a:off x="1402076" y="5447212"/>
            <a:ext cx="9501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8B37354-26D6-42A7-8782-6219E35EB947}"/>
              </a:ext>
            </a:extLst>
          </p:cNvPr>
          <p:cNvCxnSpPr/>
          <p:nvPr/>
        </p:nvCxnSpPr>
        <p:spPr>
          <a:xfrm>
            <a:off x="1402075" y="6109063"/>
            <a:ext cx="9501051"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93E4DD8-4251-4B8A-859F-4EA3EF749BF7}"/>
              </a:ext>
            </a:extLst>
          </p:cNvPr>
          <p:cNvSpPr/>
          <p:nvPr/>
        </p:nvSpPr>
        <p:spPr>
          <a:xfrm>
            <a:off x="5073904" y="5420480"/>
            <a:ext cx="2108051" cy="8332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Cluster 5 &amp; 6 are similar: they capture same </a:t>
            </a:r>
            <a:r>
              <a:rPr lang="en-US" sz="1200" err="1"/>
              <a:t>cashout</a:t>
            </a:r>
            <a:r>
              <a:rPr lang="en-US" sz="1200"/>
              <a:t> events</a:t>
            </a:r>
          </a:p>
        </p:txBody>
      </p:sp>
      <p:sp>
        <p:nvSpPr>
          <p:cNvPr id="40" name="Star: 5 Points 39">
            <a:extLst>
              <a:ext uri="{FF2B5EF4-FFF2-40B4-BE49-F238E27FC236}">
                <a16:creationId xmlns:a16="http://schemas.microsoft.com/office/drawing/2014/main" id="{E23A8C60-2479-422B-AEB4-2E48CFADAB1D}"/>
              </a:ext>
            </a:extLst>
          </p:cNvPr>
          <p:cNvSpPr/>
          <p:nvPr/>
        </p:nvSpPr>
        <p:spPr>
          <a:xfrm>
            <a:off x="976978" y="2352458"/>
            <a:ext cx="174172" cy="18656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tar: 5 Points 40">
            <a:extLst>
              <a:ext uri="{FF2B5EF4-FFF2-40B4-BE49-F238E27FC236}">
                <a16:creationId xmlns:a16="http://schemas.microsoft.com/office/drawing/2014/main" id="{0DB2AA9A-71A5-4AAD-BDA9-45B3B3D9898C}"/>
              </a:ext>
            </a:extLst>
          </p:cNvPr>
          <p:cNvSpPr/>
          <p:nvPr/>
        </p:nvSpPr>
        <p:spPr>
          <a:xfrm>
            <a:off x="981292" y="4318140"/>
            <a:ext cx="174172" cy="18656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tar: 5 Points 41">
            <a:extLst>
              <a:ext uri="{FF2B5EF4-FFF2-40B4-BE49-F238E27FC236}">
                <a16:creationId xmlns:a16="http://schemas.microsoft.com/office/drawing/2014/main" id="{17CBA061-53AC-40D5-AC54-6FDD4928525B}"/>
              </a:ext>
            </a:extLst>
          </p:cNvPr>
          <p:cNvSpPr/>
          <p:nvPr/>
        </p:nvSpPr>
        <p:spPr>
          <a:xfrm>
            <a:off x="999730" y="5692413"/>
            <a:ext cx="174172" cy="18656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tar: 5 Points 42">
            <a:extLst>
              <a:ext uri="{FF2B5EF4-FFF2-40B4-BE49-F238E27FC236}">
                <a16:creationId xmlns:a16="http://schemas.microsoft.com/office/drawing/2014/main" id="{0CF6A44E-0607-426A-86D0-B6A5237BFB2C}"/>
              </a:ext>
            </a:extLst>
          </p:cNvPr>
          <p:cNvSpPr/>
          <p:nvPr/>
        </p:nvSpPr>
        <p:spPr>
          <a:xfrm>
            <a:off x="999730" y="6114326"/>
            <a:ext cx="174172" cy="18656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tar: 5 Points 43">
            <a:extLst>
              <a:ext uri="{FF2B5EF4-FFF2-40B4-BE49-F238E27FC236}">
                <a16:creationId xmlns:a16="http://schemas.microsoft.com/office/drawing/2014/main" id="{0F7C6F59-DD9F-408B-AAAB-ACB62CC9B465}"/>
              </a:ext>
            </a:extLst>
          </p:cNvPr>
          <p:cNvSpPr/>
          <p:nvPr/>
        </p:nvSpPr>
        <p:spPr>
          <a:xfrm>
            <a:off x="5129926" y="4964440"/>
            <a:ext cx="174172" cy="18656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2C0E1FF1-078B-4187-BF71-5320A0B37910}"/>
              </a:ext>
            </a:extLst>
          </p:cNvPr>
          <p:cNvSpPr txBox="1"/>
          <p:nvPr/>
        </p:nvSpPr>
        <p:spPr>
          <a:xfrm>
            <a:off x="5278374" y="4899823"/>
            <a:ext cx="2133776" cy="523220"/>
          </a:xfrm>
          <a:prstGeom prst="rect">
            <a:avLst/>
          </a:prstGeom>
          <a:noFill/>
        </p:spPr>
        <p:txBody>
          <a:bodyPr wrap="square" rtlCol="0">
            <a:spAutoFit/>
          </a:bodyPr>
          <a:lstStyle/>
          <a:p>
            <a:r>
              <a:rPr lang="en-US" sz="1400"/>
              <a:t>I</a:t>
            </a:r>
            <a:r>
              <a:rPr lang="en-US" altLang="zh-CN" sz="1400"/>
              <a:t>ndicates </a:t>
            </a:r>
            <a:r>
              <a:rPr lang="en-US" altLang="zh-CN" sz="1400" err="1"/>
              <a:t>cashout</a:t>
            </a:r>
            <a:r>
              <a:rPr lang="en-US" altLang="zh-CN" sz="1400"/>
              <a:t> events </a:t>
            </a:r>
          </a:p>
          <a:p>
            <a:r>
              <a:rPr lang="en-US" altLang="zh-CN" sz="1400"/>
              <a:t>captured by cluster 3</a:t>
            </a:r>
            <a:endParaRPr lang="en-US" sz="1400"/>
          </a:p>
        </p:txBody>
      </p:sp>
    </p:spTree>
    <p:extLst>
      <p:ext uri="{BB962C8B-B14F-4D97-AF65-F5344CB8AC3E}">
        <p14:creationId xmlns:p14="http://schemas.microsoft.com/office/powerpoint/2010/main" val="4189327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81F249-D3A7-4E2E-9557-EE5944BC1F91}"/>
              </a:ext>
            </a:extLst>
          </p:cNvPr>
          <p:cNvSpPr>
            <a:spLocks noGrp="1"/>
          </p:cNvSpPr>
          <p:nvPr>
            <p:ph type="title"/>
          </p:nvPr>
        </p:nvSpPr>
        <p:spPr>
          <a:xfrm>
            <a:off x="4096180" y="0"/>
            <a:ext cx="7950927" cy="1325563"/>
          </a:xfrm>
        </p:spPr>
        <p:txBody>
          <a:bodyPr>
            <a:normAutofit/>
          </a:bodyPr>
          <a:lstStyle/>
          <a:p>
            <a:pPr>
              <a:spcBef>
                <a:spcPts val="0"/>
              </a:spcBef>
              <a:buClr>
                <a:srgbClr val="237DB9"/>
              </a:buClr>
              <a:buSzPts val="3733"/>
            </a:pPr>
            <a:r>
              <a:rPr lang="en-US" sz="3200" b="1" dirty="0">
                <a:solidFill>
                  <a:srgbClr val="012E8C"/>
                </a:solidFill>
                <a:latin typeface="Calibri"/>
                <a:cs typeface="Calibri"/>
                <a:sym typeface="Calibri"/>
              </a:rPr>
              <a:t>K-Means Clustering: Block BINs &amp; Cities</a:t>
            </a:r>
          </a:p>
        </p:txBody>
      </p:sp>
      <p:pic>
        <p:nvPicPr>
          <p:cNvPr id="5" name="Picture 4">
            <a:extLst>
              <a:ext uri="{FF2B5EF4-FFF2-40B4-BE49-F238E27FC236}">
                <a16:creationId xmlns:a16="http://schemas.microsoft.com/office/drawing/2014/main" id="{1DB890C6-0CBD-4C87-8E00-74E39F3697A8}"/>
              </a:ext>
            </a:extLst>
          </p:cNvPr>
          <p:cNvPicPr>
            <a:picLocks noChangeAspect="1"/>
          </p:cNvPicPr>
          <p:nvPr/>
        </p:nvPicPr>
        <p:blipFill>
          <a:blip r:embed="rId2"/>
          <a:stretch>
            <a:fillRect/>
          </a:stretch>
        </p:blipFill>
        <p:spPr>
          <a:xfrm>
            <a:off x="144893" y="0"/>
            <a:ext cx="3855493" cy="6858000"/>
          </a:xfrm>
          <a:prstGeom prst="rect">
            <a:avLst/>
          </a:prstGeom>
        </p:spPr>
      </p:pic>
      <p:pic>
        <p:nvPicPr>
          <p:cNvPr id="7" name="Picture 6">
            <a:extLst>
              <a:ext uri="{FF2B5EF4-FFF2-40B4-BE49-F238E27FC236}">
                <a16:creationId xmlns:a16="http://schemas.microsoft.com/office/drawing/2014/main" id="{1C589BA0-53F1-4272-9134-985F0B3F7E21}"/>
              </a:ext>
            </a:extLst>
          </p:cNvPr>
          <p:cNvPicPr>
            <a:picLocks noChangeAspect="1"/>
          </p:cNvPicPr>
          <p:nvPr/>
        </p:nvPicPr>
        <p:blipFill>
          <a:blip r:embed="rId3"/>
          <a:stretch>
            <a:fillRect/>
          </a:stretch>
        </p:blipFill>
        <p:spPr>
          <a:xfrm>
            <a:off x="4242882" y="2654828"/>
            <a:ext cx="5281352" cy="1686353"/>
          </a:xfrm>
          <a:prstGeom prst="rect">
            <a:avLst/>
          </a:prstGeom>
        </p:spPr>
      </p:pic>
      <p:cxnSp>
        <p:nvCxnSpPr>
          <p:cNvPr id="8" name="Straight Connector 7">
            <a:extLst>
              <a:ext uri="{FF2B5EF4-FFF2-40B4-BE49-F238E27FC236}">
                <a16:creationId xmlns:a16="http://schemas.microsoft.com/office/drawing/2014/main" id="{CCAC5BD0-42DF-42B2-81CD-CE7F1D4DA827}"/>
              </a:ext>
            </a:extLst>
          </p:cNvPr>
          <p:cNvCxnSpPr>
            <a:cxnSpLocks/>
          </p:cNvCxnSpPr>
          <p:nvPr/>
        </p:nvCxnSpPr>
        <p:spPr>
          <a:xfrm>
            <a:off x="5435" y="928605"/>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A92F6A-44E0-4C30-80E9-CD0DB3209314}"/>
              </a:ext>
            </a:extLst>
          </p:cNvPr>
          <p:cNvCxnSpPr>
            <a:cxnSpLocks/>
          </p:cNvCxnSpPr>
          <p:nvPr/>
        </p:nvCxnSpPr>
        <p:spPr>
          <a:xfrm>
            <a:off x="0" y="1674329"/>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80BECC-033D-4066-B462-53258EB731F2}"/>
              </a:ext>
            </a:extLst>
          </p:cNvPr>
          <p:cNvCxnSpPr>
            <a:cxnSpLocks/>
          </p:cNvCxnSpPr>
          <p:nvPr/>
        </p:nvCxnSpPr>
        <p:spPr>
          <a:xfrm>
            <a:off x="0" y="2393420"/>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25E4E5-C23F-4193-B7E4-2F99BA64AA37}"/>
              </a:ext>
            </a:extLst>
          </p:cNvPr>
          <p:cNvCxnSpPr>
            <a:cxnSpLocks/>
          </p:cNvCxnSpPr>
          <p:nvPr/>
        </p:nvCxnSpPr>
        <p:spPr>
          <a:xfrm>
            <a:off x="0" y="3148022"/>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33C676-14F7-41BD-A0DC-28E852224C5D}"/>
              </a:ext>
            </a:extLst>
          </p:cNvPr>
          <p:cNvCxnSpPr>
            <a:cxnSpLocks/>
          </p:cNvCxnSpPr>
          <p:nvPr/>
        </p:nvCxnSpPr>
        <p:spPr>
          <a:xfrm>
            <a:off x="0" y="3867114"/>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D893981-90F7-4E12-A12D-E6C0AD877713}"/>
              </a:ext>
            </a:extLst>
          </p:cNvPr>
          <p:cNvCxnSpPr>
            <a:cxnSpLocks/>
          </p:cNvCxnSpPr>
          <p:nvPr/>
        </p:nvCxnSpPr>
        <p:spPr>
          <a:xfrm>
            <a:off x="0" y="4621716"/>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FCFFC4-CBBA-4D96-B055-FE17CAF13A63}"/>
              </a:ext>
            </a:extLst>
          </p:cNvPr>
          <p:cNvCxnSpPr>
            <a:cxnSpLocks/>
          </p:cNvCxnSpPr>
          <p:nvPr/>
        </p:nvCxnSpPr>
        <p:spPr>
          <a:xfrm>
            <a:off x="0" y="5349684"/>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B4DBBF-BBDD-4E15-B120-025D1DAACAD8}"/>
              </a:ext>
            </a:extLst>
          </p:cNvPr>
          <p:cNvCxnSpPr>
            <a:cxnSpLocks/>
          </p:cNvCxnSpPr>
          <p:nvPr/>
        </p:nvCxnSpPr>
        <p:spPr>
          <a:xfrm>
            <a:off x="0" y="6086531"/>
            <a:ext cx="399495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Speech Bubble: Rectangle with Corners Rounded 15">
            <a:extLst>
              <a:ext uri="{FF2B5EF4-FFF2-40B4-BE49-F238E27FC236}">
                <a16:creationId xmlns:a16="http://schemas.microsoft.com/office/drawing/2014/main" id="{8F6AF860-6228-4A81-8AD1-0E287734267B}"/>
              </a:ext>
            </a:extLst>
          </p:cNvPr>
          <p:cNvSpPr/>
          <p:nvPr/>
        </p:nvSpPr>
        <p:spPr>
          <a:xfrm>
            <a:off x="4242882" y="1590461"/>
            <a:ext cx="980462" cy="373137"/>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t>Cluster 5</a:t>
            </a:r>
          </a:p>
        </p:txBody>
      </p:sp>
      <p:sp>
        <p:nvSpPr>
          <p:cNvPr id="17" name="Rectangle: Rounded Corners 16">
            <a:extLst>
              <a:ext uri="{FF2B5EF4-FFF2-40B4-BE49-F238E27FC236}">
                <a16:creationId xmlns:a16="http://schemas.microsoft.com/office/drawing/2014/main" id="{08F578BA-F9C3-4B80-A847-EBF3072B6A7F}"/>
              </a:ext>
            </a:extLst>
          </p:cNvPr>
          <p:cNvSpPr/>
          <p:nvPr/>
        </p:nvSpPr>
        <p:spPr>
          <a:xfrm>
            <a:off x="4428308" y="4961880"/>
            <a:ext cx="3335383" cy="977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B</a:t>
            </a:r>
            <a:r>
              <a:rPr lang="en-US" altLang="zh-CN" sz="1200"/>
              <a:t>lock BINs in cities results in decrease in TP,</a:t>
            </a:r>
            <a:r>
              <a:rPr lang="zh-CN" altLang="en-US" sz="1200"/>
              <a:t> </a:t>
            </a:r>
            <a:r>
              <a:rPr lang="en-US" altLang="zh-CN" sz="1200"/>
              <a:t>but</a:t>
            </a:r>
            <a:r>
              <a:rPr lang="zh-CN" altLang="en-US" sz="1200"/>
              <a:t> </a:t>
            </a:r>
            <a:r>
              <a:rPr lang="en-US" altLang="zh-CN" sz="1200"/>
              <a:t>increase in FN</a:t>
            </a:r>
            <a:endParaRPr lang="en-US" sz="1200"/>
          </a:p>
        </p:txBody>
      </p:sp>
      <p:pic>
        <p:nvPicPr>
          <p:cNvPr id="18" name="Picture 17">
            <a:extLst>
              <a:ext uri="{FF2B5EF4-FFF2-40B4-BE49-F238E27FC236}">
                <a16:creationId xmlns:a16="http://schemas.microsoft.com/office/drawing/2014/main" id="{E2B0C25E-4DE4-4D08-BEE9-CEDF7F51D852}"/>
              </a:ext>
            </a:extLst>
          </p:cNvPr>
          <p:cNvPicPr>
            <a:picLocks noChangeAspect="1"/>
          </p:cNvPicPr>
          <p:nvPr/>
        </p:nvPicPr>
        <p:blipFill>
          <a:blip r:embed="rId4"/>
          <a:stretch>
            <a:fillRect/>
          </a:stretch>
        </p:blipFill>
        <p:spPr>
          <a:xfrm>
            <a:off x="6297066" y="1407385"/>
            <a:ext cx="4574805" cy="739288"/>
          </a:xfrm>
          <a:prstGeom prst="rect">
            <a:avLst/>
          </a:prstGeom>
        </p:spPr>
      </p:pic>
    </p:spTree>
    <p:extLst>
      <p:ext uri="{BB962C8B-B14F-4D97-AF65-F5344CB8AC3E}">
        <p14:creationId xmlns:p14="http://schemas.microsoft.com/office/powerpoint/2010/main" val="2312376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32" name="Rectangle 31">
            <a:extLst>
              <a:ext uri="{FF2B5EF4-FFF2-40B4-BE49-F238E27FC236}">
                <a16:creationId xmlns:a16="http://schemas.microsoft.com/office/drawing/2014/main" id="{E4AF4269-4E90-4461-A315-D33D2C435F0F}"/>
              </a:ext>
            </a:extLst>
          </p:cNvPr>
          <p:cNvSpPr/>
          <p:nvPr/>
        </p:nvSpPr>
        <p:spPr>
          <a:xfrm>
            <a:off x="4280677" y="1922252"/>
            <a:ext cx="2113470" cy="54633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00" b="1">
                <a:latin typeface="Calibri"/>
                <a:cs typeface="Arial"/>
              </a:rPr>
              <a:t>Network Analysis</a:t>
            </a:r>
          </a:p>
        </p:txBody>
      </p:sp>
      <p:cxnSp>
        <p:nvCxnSpPr>
          <p:cNvPr id="41" name="Straight Arrow Connector 40">
            <a:extLst>
              <a:ext uri="{FF2B5EF4-FFF2-40B4-BE49-F238E27FC236}">
                <a16:creationId xmlns:a16="http://schemas.microsoft.com/office/drawing/2014/main" id="{2C6995F8-ACA3-4A7F-B7D3-F79412419C8A}"/>
              </a:ext>
            </a:extLst>
          </p:cNvPr>
          <p:cNvCxnSpPr>
            <a:cxnSpLocks/>
          </p:cNvCxnSpPr>
          <p:nvPr/>
        </p:nvCxnSpPr>
        <p:spPr>
          <a:xfrm flipV="1">
            <a:off x="3039023" y="3736443"/>
            <a:ext cx="694337" cy="11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Slide Number Placeholder 1">
            <a:extLst>
              <a:ext uri="{FF2B5EF4-FFF2-40B4-BE49-F238E27FC236}">
                <a16:creationId xmlns:a16="http://schemas.microsoft.com/office/drawing/2014/main" id="{0EE43879-80B9-4A89-A665-52EE40E7F77A}"/>
              </a:ext>
            </a:extLst>
          </p:cNvPr>
          <p:cNvSpPr>
            <a:spLocks noGrp="1"/>
          </p:cNvSpPr>
          <p:nvPr>
            <p:ph type="sldNum" idx="12"/>
          </p:nvPr>
        </p:nvSpPr>
        <p:spPr/>
        <p:txBody>
          <a:bodyPr/>
          <a:lstStyle/>
          <a:p>
            <a:fld id="{00000000-1234-1234-1234-123412341234}" type="slidenum">
              <a:rPr lang="en-US"/>
              <a:t>6</a:t>
            </a:fld>
            <a:endParaRPr lang="en-US"/>
          </a:p>
        </p:txBody>
      </p:sp>
      <p:sp>
        <p:nvSpPr>
          <p:cNvPr id="34" name="Rectangle 33">
            <a:extLst>
              <a:ext uri="{FF2B5EF4-FFF2-40B4-BE49-F238E27FC236}">
                <a16:creationId xmlns:a16="http://schemas.microsoft.com/office/drawing/2014/main" id="{26097766-1F2E-40B7-BFF3-F4ADB0E5FF3D}"/>
              </a:ext>
            </a:extLst>
          </p:cNvPr>
          <p:cNvSpPr/>
          <p:nvPr/>
        </p:nvSpPr>
        <p:spPr>
          <a:xfrm>
            <a:off x="346852" y="1922251"/>
            <a:ext cx="2113470" cy="54633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00" b="1">
                <a:latin typeface="Calibri"/>
                <a:cs typeface="Arial"/>
              </a:rPr>
              <a:t>Preprocessing Steps</a:t>
            </a:r>
          </a:p>
        </p:txBody>
      </p:sp>
      <p:sp>
        <p:nvSpPr>
          <p:cNvPr id="35" name="Rectangle 34">
            <a:extLst>
              <a:ext uri="{FF2B5EF4-FFF2-40B4-BE49-F238E27FC236}">
                <a16:creationId xmlns:a16="http://schemas.microsoft.com/office/drawing/2014/main" id="{81812360-7ABF-48F7-B37C-C2DBCA3CE6CF}"/>
              </a:ext>
            </a:extLst>
          </p:cNvPr>
          <p:cNvSpPr/>
          <p:nvPr/>
        </p:nvSpPr>
        <p:spPr>
          <a:xfrm>
            <a:off x="8928877" y="1922251"/>
            <a:ext cx="2523045" cy="54633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800" b="1">
                <a:latin typeface="Calibri"/>
                <a:cs typeface="Arial"/>
              </a:rPr>
              <a:t>Visual Alerting System</a:t>
            </a:r>
          </a:p>
        </p:txBody>
      </p:sp>
      <p:sp>
        <p:nvSpPr>
          <p:cNvPr id="3" name="TextBox 2">
            <a:extLst>
              <a:ext uri="{FF2B5EF4-FFF2-40B4-BE49-F238E27FC236}">
                <a16:creationId xmlns:a16="http://schemas.microsoft.com/office/drawing/2014/main" id="{93669F15-8F5E-4803-971A-EB95255F01EC}"/>
              </a:ext>
            </a:extLst>
          </p:cNvPr>
          <p:cNvSpPr txBox="1"/>
          <p:nvPr/>
        </p:nvSpPr>
        <p:spPr>
          <a:xfrm>
            <a:off x="38100" y="2743200"/>
            <a:ext cx="273367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800"/>
              <a:t>Labelled </a:t>
            </a:r>
            <a:r>
              <a:rPr lang="en-US" sz="1800" err="1"/>
              <a:t>cashout</a:t>
            </a:r>
            <a:r>
              <a:rPr lang="en-US" sz="1800"/>
              <a:t> events</a:t>
            </a:r>
          </a:p>
          <a:p>
            <a:pPr marL="285750" indent="-285750">
              <a:buFont typeface="Wingdings"/>
              <a:buChar char="Ø"/>
            </a:pPr>
            <a:endParaRPr lang="en-US" sz="1800"/>
          </a:p>
          <a:p>
            <a:pPr marL="285750" indent="-285750">
              <a:buFont typeface="Wingdings"/>
              <a:buChar char="Ø"/>
            </a:pPr>
            <a:r>
              <a:rPr lang="en-US" sz="1800"/>
              <a:t>Transaction-level fraud prediction</a:t>
            </a:r>
          </a:p>
          <a:p>
            <a:pPr marL="285750" indent="-285750">
              <a:buFont typeface="Wingdings"/>
              <a:buChar char="Ø"/>
            </a:pPr>
            <a:endParaRPr lang="en-US" sz="1800"/>
          </a:p>
          <a:p>
            <a:pPr marL="285750" indent="-285750">
              <a:buFont typeface="Wingdings"/>
              <a:buChar char="Ø"/>
            </a:pPr>
            <a:r>
              <a:rPr lang="en-US" sz="1800"/>
              <a:t>Create baseline network statistics for each node</a:t>
            </a:r>
          </a:p>
          <a:p>
            <a:endParaRPr lang="en-US" sz="1800"/>
          </a:p>
        </p:txBody>
      </p:sp>
      <p:cxnSp>
        <p:nvCxnSpPr>
          <p:cNvPr id="39" name="Straight Arrow Connector 38">
            <a:extLst>
              <a:ext uri="{FF2B5EF4-FFF2-40B4-BE49-F238E27FC236}">
                <a16:creationId xmlns:a16="http://schemas.microsoft.com/office/drawing/2014/main" id="{BF5DDF4A-CDDB-4A32-8A8E-8EF43705A03B}"/>
              </a:ext>
            </a:extLst>
          </p:cNvPr>
          <p:cNvCxnSpPr>
            <a:cxnSpLocks/>
          </p:cNvCxnSpPr>
          <p:nvPr/>
        </p:nvCxnSpPr>
        <p:spPr>
          <a:xfrm flipV="1">
            <a:off x="6972848" y="3736443"/>
            <a:ext cx="694337" cy="11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24" descr="A close up of a device&#10;&#10;Description generated with very high confidence">
            <a:extLst>
              <a:ext uri="{FF2B5EF4-FFF2-40B4-BE49-F238E27FC236}">
                <a16:creationId xmlns:a16="http://schemas.microsoft.com/office/drawing/2014/main" id="{F3B4624F-7232-4FE9-A091-023728302ACF}"/>
              </a:ext>
            </a:extLst>
          </p:cNvPr>
          <p:cNvPicPr>
            <a:picLocks noChangeAspect="1"/>
          </p:cNvPicPr>
          <p:nvPr/>
        </p:nvPicPr>
        <p:blipFill>
          <a:blip r:embed="rId3"/>
          <a:stretch>
            <a:fillRect/>
          </a:stretch>
        </p:blipFill>
        <p:spPr>
          <a:xfrm>
            <a:off x="4169075" y="2669336"/>
            <a:ext cx="2345487" cy="2331109"/>
          </a:xfrm>
          <a:prstGeom prst="rect">
            <a:avLst/>
          </a:prstGeom>
        </p:spPr>
      </p:pic>
      <p:pic>
        <p:nvPicPr>
          <p:cNvPr id="5" name="Picture 38" descr="A picture containing umbrella, accessory, red, table&#10;&#10;Description generated with very high confidence">
            <a:extLst>
              <a:ext uri="{FF2B5EF4-FFF2-40B4-BE49-F238E27FC236}">
                <a16:creationId xmlns:a16="http://schemas.microsoft.com/office/drawing/2014/main" id="{F98E378F-E8EE-4185-B49F-76FF64A55F85}"/>
              </a:ext>
            </a:extLst>
          </p:cNvPr>
          <p:cNvPicPr>
            <a:picLocks noChangeAspect="1"/>
          </p:cNvPicPr>
          <p:nvPr/>
        </p:nvPicPr>
        <p:blipFill>
          <a:blip r:embed="rId4"/>
          <a:stretch>
            <a:fillRect/>
          </a:stretch>
        </p:blipFill>
        <p:spPr>
          <a:xfrm>
            <a:off x="8351413" y="2747280"/>
            <a:ext cx="3682956" cy="2248593"/>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13" name="Google Shape;308;p3">
            <a:extLst>
              <a:ext uri="{FF2B5EF4-FFF2-40B4-BE49-F238E27FC236}">
                <a16:creationId xmlns:a16="http://schemas.microsoft.com/office/drawing/2014/main" id="{4FD65595-3164-459D-B187-495FBA332F4E}"/>
              </a:ext>
            </a:extLst>
          </p:cNvPr>
          <p:cNvSpPr txBox="1">
            <a:spLocks/>
          </p:cNvSpPr>
          <p:nvPr/>
        </p:nvSpPr>
        <p:spPr>
          <a:xfrm>
            <a:off x="460389" y="187570"/>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237DB9"/>
              </a:buClr>
              <a:buSzPts val="3733"/>
            </a:pPr>
            <a:r>
              <a:rPr lang="en-US" sz="3733" b="1" dirty="0">
                <a:solidFill>
                  <a:srgbClr val="012E8C"/>
                </a:solidFill>
                <a:latin typeface="Calibri"/>
                <a:cs typeface="Calibri"/>
                <a:sym typeface="Calibri"/>
              </a:rPr>
              <a:t>Implementation: </a:t>
            </a:r>
            <a:r>
              <a:rPr lang="en-US" sz="3733" b="1" dirty="0" err="1">
                <a:solidFill>
                  <a:srgbClr val="012E8C"/>
                </a:solidFill>
                <a:latin typeface="Calibri"/>
                <a:cs typeface="Calibri"/>
                <a:sym typeface="Calibri"/>
              </a:rPr>
              <a:t>NetworkX</a:t>
            </a:r>
            <a:endParaRPr lang="en-US" sz="3733" b="1" dirty="0">
              <a:solidFill>
                <a:srgbClr val="012E8C"/>
              </a:solidFill>
              <a:latin typeface="Calibri"/>
              <a:cs typeface="Calibri"/>
              <a:sym typeface="Calibri"/>
            </a:endParaRPr>
          </a:p>
        </p:txBody>
      </p:sp>
    </p:spTree>
    <p:extLst>
      <p:ext uri="{BB962C8B-B14F-4D97-AF65-F5344CB8AC3E}">
        <p14:creationId xmlns:p14="http://schemas.microsoft.com/office/powerpoint/2010/main" val="539047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273773-A37E-4357-A43E-80EF829F6435}"/>
              </a:ext>
            </a:extLst>
          </p:cNvPr>
          <p:cNvSpPr>
            <a:spLocks noGrp="1"/>
          </p:cNvSpPr>
          <p:nvPr>
            <p:ph type="title"/>
          </p:nvPr>
        </p:nvSpPr>
        <p:spPr>
          <a:xfrm>
            <a:off x="4067282" y="0"/>
            <a:ext cx="8856866" cy="1325563"/>
          </a:xfrm>
        </p:spPr>
        <p:txBody>
          <a:bodyPr>
            <a:normAutofit/>
          </a:bodyPr>
          <a:lstStyle/>
          <a:p>
            <a:pPr>
              <a:spcBef>
                <a:spcPts val="0"/>
              </a:spcBef>
              <a:buClr>
                <a:srgbClr val="237DB9"/>
              </a:buClr>
              <a:buSzPts val="3733"/>
            </a:pPr>
            <a:r>
              <a:rPr lang="en-US" sz="3200" b="1" dirty="0">
                <a:solidFill>
                  <a:srgbClr val="012E8C"/>
                </a:solidFill>
                <a:latin typeface="Calibri"/>
                <a:cs typeface="Calibri"/>
                <a:sym typeface="Calibri"/>
              </a:rPr>
              <a:t>K-Means Clustering: Block BINs in Countries</a:t>
            </a:r>
          </a:p>
        </p:txBody>
      </p:sp>
      <p:pic>
        <p:nvPicPr>
          <p:cNvPr id="35" name="Content Placeholder 34">
            <a:extLst>
              <a:ext uri="{FF2B5EF4-FFF2-40B4-BE49-F238E27FC236}">
                <a16:creationId xmlns:a16="http://schemas.microsoft.com/office/drawing/2014/main" id="{B917BBAE-1862-40B1-AB5F-7BB7DC222F35}"/>
              </a:ext>
            </a:extLst>
          </p:cNvPr>
          <p:cNvPicPr>
            <a:picLocks noGrp="1" noChangeAspect="1"/>
          </p:cNvPicPr>
          <p:nvPr>
            <p:ph idx="1"/>
          </p:nvPr>
        </p:nvPicPr>
        <p:blipFill>
          <a:blip r:embed="rId2"/>
          <a:stretch>
            <a:fillRect/>
          </a:stretch>
        </p:blipFill>
        <p:spPr>
          <a:xfrm>
            <a:off x="4249784" y="2772519"/>
            <a:ext cx="5346173" cy="1723337"/>
          </a:xfrm>
          <a:prstGeom prst="rect">
            <a:avLst/>
          </a:prstGeom>
        </p:spPr>
      </p:pic>
      <p:pic>
        <p:nvPicPr>
          <p:cNvPr id="6" name="Picture 5">
            <a:extLst>
              <a:ext uri="{FF2B5EF4-FFF2-40B4-BE49-F238E27FC236}">
                <a16:creationId xmlns:a16="http://schemas.microsoft.com/office/drawing/2014/main" id="{AE01087E-F932-4DB0-83A0-1AC010937853}"/>
              </a:ext>
            </a:extLst>
          </p:cNvPr>
          <p:cNvPicPr>
            <a:picLocks noChangeAspect="1"/>
          </p:cNvPicPr>
          <p:nvPr/>
        </p:nvPicPr>
        <p:blipFill>
          <a:blip r:embed="rId3"/>
          <a:stretch>
            <a:fillRect/>
          </a:stretch>
        </p:blipFill>
        <p:spPr>
          <a:xfrm>
            <a:off x="182502" y="0"/>
            <a:ext cx="3884780" cy="6858000"/>
          </a:xfrm>
          <a:prstGeom prst="rect">
            <a:avLst/>
          </a:prstGeom>
        </p:spPr>
      </p:pic>
      <p:cxnSp>
        <p:nvCxnSpPr>
          <p:cNvPr id="37" name="Straight Connector 36">
            <a:extLst>
              <a:ext uri="{FF2B5EF4-FFF2-40B4-BE49-F238E27FC236}">
                <a16:creationId xmlns:a16="http://schemas.microsoft.com/office/drawing/2014/main" id="{1C60651F-8592-49E4-9FF5-3D0F9E0C7DDE}"/>
              </a:ext>
            </a:extLst>
          </p:cNvPr>
          <p:cNvCxnSpPr>
            <a:cxnSpLocks/>
          </p:cNvCxnSpPr>
          <p:nvPr/>
        </p:nvCxnSpPr>
        <p:spPr>
          <a:xfrm>
            <a:off x="0" y="972993"/>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E85D90-6ECF-4AE2-82CF-3F37CB896C07}"/>
              </a:ext>
            </a:extLst>
          </p:cNvPr>
          <p:cNvCxnSpPr>
            <a:cxnSpLocks/>
          </p:cNvCxnSpPr>
          <p:nvPr/>
        </p:nvCxnSpPr>
        <p:spPr>
          <a:xfrm>
            <a:off x="0" y="1693564"/>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D22316-A5DA-49B4-B954-889A5F3F0BB0}"/>
              </a:ext>
            </a:extLst>
          </p:cNvPr>
          <p:cNvCxnSpPr>
            <a:cxnSpLocks/>
          </p:cNvCxnSpPr>
          <p:nvPr/>
        </p:nvCxnSpPr>
        <p:spPr>
          <a:xfrm>
            <a:off x="0" y="2430411"/>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8B9774B-06D1-4B30-92D7-236B29850ADF}"/>
              </a:ext>
            </a:extLst>
          </p:cNvPr>
          <p:cNvCxnSpPr>
            <a:cxnSpLocks/>
          </p:cNvCxnSpPr>
          <p:nvPr/>
        </p:nvCxnSpPr>
        <p:spPr>
          <a:xfrm>
            <a:off x="0" y="3167257"/>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59AD018-A530-4C34-AA76-0D6172F5F2FA}"/>
              </a:ext>
            </a:extLst>
          </p:cNvPr>
          <p:cNvCxnSpPr>
            <a:cxnSpLocks/>
          </p:cNvCxnSpPr>
          <p:nvPr/>
        </p:nvCxnSpPr>
        <p:spPr>
          <a:xfrm>
            <a:off x="0" y="3912981"/>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A73C82-DE3D-4F65-BD01-AED6CEED88B6}"/>
              </a:ext>
            </a:extLst>
          </p:cNvPr>
          <p:cNvCxnSpPr>
            <a:cxnSpLocks/>
          </p:cNvCxnSpPr>
          <p:nvPr/>
        </p:nvCxnSpPr>
        <p:spPr>
          <a:xfrm>
            <a:off x="0" y="4614317"/>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9F28F8-7B11-4B59-A76A-ED7BFC680FF9}"/>
              </a:ext>
            </a:extLst>
          </p:cNvPr>
          <p:cNvCxnSpPr>
            <a:cxnSpLocks/>
          </p:cNvCxnSpPr>
          <p:nvPr/>
        </p:nvCxnSpPr>
        <p:spPr>
          <a:xfrm>
            <a:off x="0" y="5368919"/>
            <a:ext cx="3994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31C586-2412-40F4-9BB3-9911EF3B2CC6}"/>
              </a:ext>
            </a:extLst>
          </p:cNvPr>
          <p:cNvCxnSpPr>
            <a:cxnSpLocks/>
          </p:cNvCxnSpPr>
          <p:nvPr/>
        </p:nvCxnSpPr>
        <p:spPr>
          <a:xfrm>
            <a:off x="0" y="6123521"/>
            <a:ext cx="3994951"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Speech Bubble: Rectangle with Corners Rounded 45">
            <a:extLst>
              <a:ext uri="{FF2B5EF4-FFF2-40B4-BE49-F238E27FC236}">
                <a16:creationId xmlns:a16="http://schemas.microsoft.com/office/drawing/2014/main" id="{08D89FDF-0164-4A02-B4CE-0C6DADC221C9}"/>
              </a:ext>
            </a:extLst>
          </p:cNvPr>
          <p:cNvSpPr/>
          <p:nvPr/>
        </p:nvSpPr>
        <p:spPr>
          <a:xfrm>
            <a:off x="4249784" y="1591805"/>
            <a:ext cx="980462" cy="373137"/>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t>Cluster 5</a:t>
            </a:r>
          </a:p>
        </p:txBody>
      </p:sp>
      <p:sp>
        <p:nvSpPr>
          <p:cNvPr id="47" name="Rectangle: Rounded Corners 46">
            <a:extLst>
              <a:ext uri="{FF2B5EF4-FFF2-40B4-BE49-F238E27FC236}">
                <a16:creationId xmlns:a16="http://schemas.microsoft.com/office/drawing/2014/main" id="{1CAFA4B9-0B7F-4F90-A250-4C82C57D82B9}"/>
              </a:ext>
            </a:extLst>
          </p:cNvPr>
          <p:cNvSpPr/>
          <p:nvPr/>
        </p:nvSpPr>
        <p:spPr>
          <a:xfrm>
            <a:off x="4490452" y="4965342"/>
            <a:ext cx="3335383" cy="977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B</a:t>
            </a:r>
            <a:r>
              <a:rPr lang="en-US" altLang="zh-CN" sz="1200"/>
              <a:t>lock BINs in countries results in decrease in TP,</a:t>
            </a:r>
            <a:r>
              <a:rPr lang="zh-CN" altLang="en-US" sz="1200"/>
              <a:t> </a:t>
            </a:r>
            <a:r>
              <a:rPr lang="en-US" altLang="zh-CN" sz="1200"/>
              <a:t>but</a:t>
            </a:r>
            <a:r>
              <a:rPr lang="zh-CN" altLang="en-US" sz="1200"/>
              <a:t> </a:t>
            </a:r>
            <a:r>
              <a:rPr lang="en-US" altLang="zh-CN" sz="1200"/>
              <a:t>increase in FN</a:t>
            </a:r>
            <a:endParaRPr lang="en-US" sz="1200"/>
          </a:p>
        </p:txBody>
      </p:sp>
      <p:pic>
        <p:nvPicPr>
          <p:cNvPr id="8" name="Picture 7">
            <a:extLst>
              <a:ext uri="{FF2B5EF4-FFF2-40B4-BE49-F238E27FC236}">
                <a16:creationId xmlns:a16="http://schemas.microsoft.com/office/drawing/2014/main" id="{1D7833B2-2016-4760-B467-BFF2771C5693}"/>
              </a:ext>
            </a:extLst>
          </p:cNvPr>
          <p:cNvPicPr>
            <a:picLocks noChangeAspect="1"/>
          </p:cNvPicPr>
          <p:nvPr/>
        </p:nvPicPr>
        <p:blipFill>
          <a:blip r:embed="rId4"/>
          <a:stretch>
            <a:fillRect/>
          </a:stretch>
        </p:blipFill>
        <p:spPr>
          <a:xfrm>
            <a:off x="6359787" y="1391295"/>
            <a:ext cx="4790567" cy="774156"/>
          </a:xfrm>
          <a:prstGeom prst="rect">
            <a:avLst/>
          </a:prstGeom>
        </p:spPr>
      </p:pic>
    </p:spTree>
    <p:extLst>
      <p:ext uri="{BB962C8B-B14F-4D97-AF65-F5344CB8AC3E}">
        <p14:creationId xmlns:p14="http://schemas.microsoft.com/office/powerpoint/2010/main" val="870803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E00CC8-E02E-4653-92A6-CACD4DA2C3E7}"/>
              </a:ext>
            </a:extLst>
          </p:cNvPr>
          <p:cNvSpPr>
            <a:spLocks noGrp="1"/>
          </p:cNvSpPr>
          <p:nvPr>
            <p:ph type="title"/>
          </p:nvPr>
        </p:nvSpPr>
        <p:spPr>
          <a:xfrm>
            <a:off x="447582" y="0"/>
            <a:ext cx="11448496" cy="1325563"/>
          </a:xfrm>
        </p:spPr>
        <p:txBody>
          <a:bodyPr>
            <a:normAutofit/>
          </a:bodyPr>
          <a:lstStyle/>
          <a:p>
            <a:pPr>
              <a:spcBef>
                <a:spcPts val="0"/>
              </a:spcBef>
              <a:buClr>
                <a:srgbClr val="237DB9"/>
              </a:buClr>
              <a:buSzPts val="3733"/>
            </a:pPr>
            <a:r>
              <a:rPr lang="en-US" sz="3733" b="1" dirty="0">
                <a:solidFill>
                  <a:srgbClr val="012E8C"/>
                </a:solidFill>
                <a:latin typeface="Calibri"/>
                <a:cs typeface="Calibri"/>
                <a:sym typeface="Calibri"/>
              </a:rPr>
              <a:t>K-Means Clustering: “FP” may not be FP</a:t>
            </a:r>
          </a:p>
        </p:txBody>
      </p:sp>
      <p:pic>
        <p:nvPicPr>
          <p:cNvPr id="5" name="Picture 4" descr="C:\Users\qzeng\AppData\Local\Microsoft\Windows\INetCache\Content.MSO\E5D0AFF7.tmp">
            <a:extLst>
              <a:ext uri="{FF2B5EF4-FFF2-40B4-BE49-F238E27FC236}">
                <a16:creationId xmlns:a16="http://schemas.microsoft.com/office/drawing/2014/main" id="{E13FC3F4-96B3-48C8-9CA1-5392A83E882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10" y="1378512"/>
            <a:ext cx="5585443" cy="4270375"/>
          </a:xfrm>
          <a:prstGeom prst="rect">
            <a:avLst/>
          </a:prstGeom>
          <a:noFill/>
          <a:ln>
            <a:noFill/>
          </a:ln>
        </p:spPr>
      </p:pic>
      <p:pic>
        <p:nvPicPr>
          <p:cNvPr id="6" name="Picture 5" descr="C:\Users\qzeng\AppData\Local\Microsoft\Windows\INetCache\Content.MSO\6522541D.tmp">
            <a:extLst>
              <a:ext uri="{FF2B5EF4-FFF2-40B4-BE49-F238E27FC236}">
                <a16:creationId xmlns:a16="http://schemas.microsoft.com/office/drawing/2014/main" id="{8E4ED048-3D39-4C39-AA25-42F39D79C0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63953" y="1403801"/>
            <a:ext cx="5800818" cy="4298035"/>
          </a:xfrm>
          <a:prstGeom prst="rect">
            <a:avLst/>
          </a:prstGeom>
          <a:noFill/>
          <a:ln>
            <a:noFill/>
          </a:ln>
        </p:spPr>
      </p:pic>
    </p:spTree>
    <p:extLst>
      <p:ext uri="{BB962C8B-B14F-4D97-AF65-F5344CB8AC3E}">
        <p14:creationId xmlns:p14="http://schemas.microsoft.com/office/powerpoint/2010/main" val="2024741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AC8E34-E83E-4FD1-8601-3397A473E188}"/>
              </a:ext>
            </a:extLst>
          </p:cNvPr>
          <p:cNvSpPr>
            <a:spLocks noGrp="1"/>
          </p:cNvSpPr>
          <p:nvPr>
            <p:ph type="title"/>
          </p:nvPr>
        </p:nvSpPr>
        <p:spPr>
          <a:xfrm>
            <a:off x="447582" y="0"/>
            <a:ext cx="11448496" cy="1325563"/>
          </a:xfrm>
        </p:spPr>
        <p:txBody>
          <a:bodyPr>
            <a:normAutofit/>
          </a:bodyPr>
          <a:lstStyle/>
          <a:p>
            <a:pPr>
              <a:spcBef>
                <a:spcPts val="0"/>
              </a:spcBef>
              <a:buClr>
                <a:srgbClr val="237DB9"/>
              </a:buClr>
              <a:buSzPts val="3733"/>
            </a:pPr>
            <a:r>
              <a:rPr lang="en-US" sz="3733" b="1" dirty="0">
                <a:solidFill>
                  <a:srgbClr val="012E8C"/>
                </a:solidFill>
                <a:latin typeface="Calibri"/>
                <a:cs typeface="Calibri"/>
                <a:sym typeface="Calibri"/>
              </a:rPr>
              <a:t>K-Means Clustering: “FP” may not be FP</a:t>
            </a:r>
          </a:p>
        </p:txBody>
      </p:sp>
      <p:pic>
        <p:nvPicPr>
          <p:cNvPr id="5" name="Picture 4">
            <a:extLst>
              <a:ext uri="{FF2B5EF4-FFF2-40B4-BE49-F238E27FC236}">
                <a16:creationId xmlns:a16="http://schemas.microsoft.com/office/drawing/2014/main" id="{8E1757E6-54A3-4F95-AA4A-7E2D77C59FC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58554" y="1115645"/>
            <a:ext cx="6809912" cy="1236937"/>
          </a:xfrm>
          <a:prstGeom prst="rect">
            <a:avLst/>
          </a:prstGeom>
        </p:spPr>
      </p:pic>
      <p:pic>
        <p:nvPicPr>
          <p:cNvPr id="6" name="Picture 5">
            <a:extLst>
              <a:ext uri="{FF2B5EF4-FFF2-40B4-BE49-F238E27FC236}">
                <a16:creationId xmlns:a16="http://schemas.microsoft.com/office/drawing/2014/main" id="{9C6B8597-BE5A-48AD-B02E-2DE3A88AC2C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8554" y="2549447"/>
            <a:ext cx="6809912" cy="2475314"/>
          </a:xfrm>
          <a:prstGeom prst="rect">
            <a:avLst/>
          </a:prstGeom>
        </p:spPr>
      </p:pic>
    </p:spTree>
    <p:extLst>
      <p:ext uri="{BB962C8B-B14F-4D97-AF65-F5344CB8AC3E}">
        <p14:creationId xmlns:p14="http://schemas.microsoft.com/office/powerpoint/2010/main" val="2627252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lide Number Placeholder 81">
            <a:extLst>
              <a:ext uri="{FF2B5EF4-FFF2-40B4-BE49-F238E27FC236}">
                <a16:creationId xmlns:a16="http://schemas.microsoft.com/office/drawing/2014/main" id="{E04128DC-6257-465A-B2FE-C9635801DA04}"/>
              </a:ext>
            </a:extLst>
          </p:cNvPr>
          <p:cNvSpPr>
            <a:spLocks noGrp="1"/>
          </p:cNvSpPr>
          <p:nvPr>
            <p:ph type="sldNum" idx="12"/>
          </p:nvPr>
        </p:nvSpPr>
        <p:spPr/>
        <p:txBody>
          <a:bodyPr/>
          <a:lstStyle/>
          <a:p>
            <a:fld id="{00000000-1234-1234-1234-123412341234}" type="slidenum">
              <a:rPr lang="en-US"/>
              <a:t>7</a:t>
            </a:fld>
            <a:endParaRPr lang="en-US"/>
          </a:p>
        </p:txBody>
      </p:sp>
      <p:graphicFrame>
        <p:nvGraphicFramePr>
          <p:cNvPr id="3" name="Google Shape;324;p5">
            <a:extLst>
              <a:ext uri="{FF2B5EF4-FFF2-40B4-BE49-F238E27FC236}">
                <a16:creationId xmlns:a16="http://schemas.microsoft.com/office/drawing/2014/main" id="{31243E17-82B7-4571-9D9E-F890393CEA8B}"/>
              </a:ext>
            </a:extLst>
          </p:cNvPr>
          <p:cNvGraphicFramePr/>
          <p:nvPr>
            <p:extLst>
              <p:ext uri="{D42A27DB-BD31-4B8C-83A1-F6EECF244321}">
                <p14:modId xmlns:p14="http://schemas.microsoft.com/office/powerpoint/2010/main" val="2339204450"/>
              </p:ext>
            </p:extLst>
          </p:nvPr>
        </p:nvGraphicFramePr>
        <p:xfrm>
          <a:off x="838200" y="2005952"/>
          <a:ext cx="10515600" cy="3457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Google Shape;308;p3">
            <a:extLst>
              <a:ext uri="{FF2B5EF4-FFF2-40B4-BE49-F238E27FC236}">
                <a16:creationId xmlns:a16="http://schemas.microsoft.com/office/drawing/2014/main" id="{F7ACB5D1-CF80-4416-880C-0853347EE3C6}"/>
              </a:ext>
            </a:extLst>
          </p:cNvPr>
          <p:cNvSpPr txBox="1">
            <a:spLocks/>
          </p:cNvSpPr>
          <p:nvPr/>
        </p:nvSpPr>
        <p:spPr>
          <a:xfrm>
            <a:off x="460389" y="187570"/>
            <a:ext cx="10668000" cy="76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237DB9"/>
              </a:buClr>
              <a:buSzPts val="3733"/>
            </a:pPr>
            <a:r>
              <a:rPr lang="en-US" sz="3733" b="1" dirty="0">
                <a:solidFill>
                  <a:srgbClr val="012E8C"/>
                </a:solidFill>
                <a:latin typeface="Calibri"/>
                <a:cs typeface="Calibri"/>
                <a:sym typeface="Calibri"/>
              </a:rPr>
              <a:t>Business Value</a:t>
            </a:r>
          </a:p>
        </p:txBody>
      </p:sp>
    </p:spTree>
    <p:extLst>
      <p:ext uri="{BB962C8B-B14F-4D97-AF65-F5344CB8AC3E}">
        <p14:creationId xmlns:p14="http://schemas.microsoft.com/office/powerpoint/2010/main" val="1427636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p:nvPr/>
        </p:nvSpPr>
        <p:spPr>
          <a:xfrm>
            <a:off x="5913401" y="1107425"/>
            <a:ext cx="2936325" cy="2434561"/>
          </a:xfrm>
          <a:prstGeom prst="rect">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 name="Google Shape;298;p3"/>
          <p:cNvSpPr txBox="1">
            <a:spLocks noGrp="1"/>
          </p:cNvSpPr>
          <p:nvPr>
            <p:ph type="body" idx="1"/>
          </p:nvPr>
        </p:nvSpPr>
        <p:spPr>
          <a:xfrm>
            <a:off x="3332283" y="1283171"/>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pPr>
            <a:r>
              <a:rPr lang="en-US">
                <a:solidFill>
                  <a:srgbClr val="ED7D31"/>
                </a:solidFill>
              </a:rPr>
              <a:t>01</a:t>
            </a:r>
          </a:p>
        </p:txBody>
      </p:sp>
      <p:sp>
        <p:nvSpPr>
          <p:cNvPr id="299" name="Google Shape;299;p3"/>
          <p:cNvSpPr txBox="1">
            <a:spLocks noGrp="1"/>
          </p:cNvSpPr>
          <p:nvPr>
            <p:ph type="body" idx="2"/>
          </p:nvPr>
        </p:nvSpPr>
        <p:spPr>
          <a:xfrm>
            <a:off x="6212284" y="1283170"/>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02</a:t>
            </a:r>
          </a:p>
        </p:txBody>
      </p:sp>
      <p:sp>
        <p:nvSpPr>
          <p:cNvPr id="300" name="Google Shape;300;p3"/>
          <p:cNvSpPr txBox="1">
            <a:spLocks noGrp="1"/>
          </p:cNvSpPr>
          <p:nvPr>
            <p:ph type="body" idx="3"/>
          </p:nvPr>
        </p:nvSpPr>
        <p:spPr>
          <a:xfrm>
            <a:off x="3332283"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04</a:t>
            </a:r>
          </a:p>
        </p:txBody>
      </p:sp>
      <p:sp>
        <p:nvSpPr>
          <p:cNvPr id="301" name="Google Shape;301;p3"/>
          <p:cNvSpPr txBox="1">
            <a:spLocks noGrp="1"/>
          </p:cNvSpPr>
          <p:nvPr>
            <p:ph type="body" idx="4"/>
          </p:nvPr>
        </p:nvSpPr>
        <p:spPr>
          <a:xfrm>
            <a:off x="6212284"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05</a:t>
            </a:r>
          </a:p>
        </p:txBody>
      </p:sp>
      <p:sp>
        <p:nvSpPr>
          <p:cNvPr id="302" name="Google Shape;302;p3"/>
          <p:cNvSpPr txBox="1">
            <a:spLocks noGrp="1"/>
          </p:cNvSpPr>
          <p:nvPr>
            <p:ph type="body" idx="5"/>
          </p:nvPr>
        </p:nvSpPr>
        <p:spPr>
          <a:xfrm>
            <a:off x="9091495" y="1283169"/>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03</a:t>
            </a:r>
          </a:p>
        </p:txBody>
      </p:sp>
      <p:sp>
        <p:nvSpPr>
          <p:cNvPr id="303" name="Google Shape;303;p3"/>
          <p:cNvSpPr txBox="1">
            <a:spLocks noGrp="1"/>
          </p:cNvSpPr>
          <p:nvPr>
            <p:ph type="body" idx="7"/>
          </p:nvPr>
        </p:nvSpPr>
        <p:spPr>
          <a:xfrm>
            <a:off x="9091495" y="1977438"/>
            <a:ext cx="2637442" cy="144779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a:t>DBSCAN</a:t>
            </a:r>
            <a:endParaRPr/>
          </a:p>
        </p:txBody>
      </p:sp>
      <p:sp>
        <p:nvSpPr>
          <p:cNvPr id="305" name="Google Shape;305;p3"/>
          <p:cNvSpPr txBox="1">
            <a:spLocks noGrp="1"/>
          </p:cNvSpPr>
          <p:nvPr>
            <p:ph type="body" idx="9"/>
          </p:nvPr>
        </p:nvSpPr>
        <p:spPr>
          <a:xfrm>
            <a:off x="3332282" y="1977438"/>
            <a:ext cx="2683163" cy="1447797"/>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Business Intent &amp; Implementation</a:t>
            </a:r>
          </a:p>
        </p:txBody>
      </p:sp>
      <p:sp>
        <p:nvSpPr>
          <p:cNvPr id="306" name="Google Shape;306;p3"/>
          <p:cNvSpPr txBox="1">
            <a:spLocks noGrp="1"/>
          </p:cNvSpPr>
          <p:nvPr>
            <p:ph type="body" idx="14"/>
          </p:nvPr>
        </p:nvSpPr>
        <p:spPr>
          <a:xfrm>
            <a:off x="6212284"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Network Model</a:t>
            </a:r>
          </a:p>
        </p:txBody>
      </p:sp>
      <p:sp>
        <p:nvSpPr>
          <p:cNvPr id="307" name="Google Shape;307;p3"/>
          <p:cNvSpPr txBox="1">
            <a:spLocks noGrp="1"/>
          </p:cNvSpPr>
          <p:nvPr>
            <p:ph type="body" idx="15"/>
          </p:nvPr>
        </p:nvSpPr>
        <p:spPr>
          <a:xfrm>
            <a:off x="3332283"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K-means</a:t>
            </a:r>
            <a:endParaRPr/>
          </a:p>
        </p:txBody>
      </p:sp>
      <p:sp>
        <p:nvSpPr>
          <p:cNvPr id="308" name="Google Shape;308;p3"/>
          <p:cNvSpPr txBox="1">
            <a:spLocks noGrp="1"/>
          </p:cNvSpPr>
          <p:nvPr>
            <p:ph type="title"/>
          </p:nvPr>
        </p:nvSpPr>
        <p:spPr>
          <a:xfrm>
            <a:off x="460389" y="187570"/>
            <a:ext cx="10668000" cy="762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37DB9"/>
              </a:buClr>
              <a:buSzPts val="3733"/>
              <a:buFont typeface="Calibri"/>
              <a:buNone/>
            </a:pPr>
            <a:r>
              <a:rPr lang="en-US" sz="3733" b="1">
                <a:solidFill>
                  <a:srgbClr val="012E8C"/>
                </a:solidFill>
                <a:latin typeface="Calibri"/>
                <a:ea typeface="Calibri"/>
                <a:cs typeface="Calibri"/>
                <a:sym typeface="Calibri"/>
              </a:rPr>
              <a:t>Agenda</a:t>
            </a:r>
            <a:endParaRPr>
              <a:solidFill>
                <a:srgbClr val="012E8C"/>
              </a:solidFill>
            </a:endParaRPr>
          </a:p>
        </p:txBody>
      </p:sp>
      <p:sp>
        <p:nvSpPr>
          <p:cNvPr id="309" name="Google Shape;309;p3"/>
          <p:cNvSpPr txBox="1">
            <a:spLocks noGrp="1"/>
          </p:cNvSpPr>
          <p:nvPr>
            <p:ph type="body" idx="4"/>
          </p:nvPr>
        </p:nvSpPr>
        <p:spPr>
          <a:xfrm>
            <a:off x="9091495" y="3861148"/>
            <a:ext cx="2637442" cy="694267"/>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chemeClr val="accent4"/>
              </a:buClr>
              <a:buSzPts val="4000"/>
              <a:buChar char="•"/>
            </a:pPr>
            <a:r>
              <a:rPr lang="en-US">
                <a:solidFill>
                  <a:srgbClr val="ED7D31"/>
                </a:solidFill>
              </a:rPr>
              <a:t>06</a:t>
            </a:r>
          </a:p>
        </p:txBody>
      </p:sp>
      <p:sp>
        <p:nvSpPr>
          <p:cNvPr id="310" name="Google Shape;310;p3"/>
          <p:cNvSpPr txBox="1">
            <a:spLocks noGrp="1"/>
          </p:cNvSpPr>
          <p:nvPr>
            <p:ph type="body" idx="14"/>
          </p:nvPr>
        </p:nvSpPr>
        <p:spPr>
          <a:xfrm>
            <a:off x="9091495" y="4555415"/>
            <a:ext cx="2637442" cy="1506828"/>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a:t>Conclusion &amp; Next Steps</a:t>
            </a:r>
          </a:p>
        </p:txBody>
      </p:sp>
      <p:sp>
        <p:nvSpPr>
          <p:cNvPr id="4" name="Google Shape;304;p3">
            <a:extLst>
              <a:ext uri="{FF2B5EF4-FFF2-40B4-BE49-F238E27FC236}">
                <a16:creationId xmlns:a16="http://schemas.microsoft.com/office/drawing/2014/main" id="{6C6D3A26-6361-4FCF-B925-F414B7FCB981}"/>
              </a:ext>
            </a:extLst>
          </p:cNvPr>
          <p:cNvSpPr txBox="1">
            <a:spLocks/>
          </p:cNvSpPr>
          <p:nvPr/>
        </p:nvSpPr>
        <p:spPr>
          <a:xfrm>
            <a:off x="6213175" y="1978330"/>
            <a:ext cx="2637442" cy="156365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chemeClr val="dk1"/>
              </a:buClr>
              <a:buSzPts val="2400"/>
              <a:buFont typeface="Arial"/>
              <a:buChar char="•"/>
              <a:defRPr sz="2400" b="1"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spcBef>
                <a:spcPts val="0"/>
              </a:spcBef>
            </a:pPr>
            <a:r>
              <a:rPr lang="en-US"/>
              <a:t>EDA &amp; Feature Engineering</a:t>
            </a:r>
          </a:p>
        </p:txBody>
      </p:sp>
    </p:spTree>
    <p:extLst>
      <p:ext uri="{BB962C8B-B14F-4D97-AF65-F5344CB8AC3E}">
        <p14:creationId xmlns:p14="http://schemas.microsoft.com/office/powerpoint/2010/main" val="233550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2362" name="Text Placeholder 3">
            <a:extLst>
              <a:ext uri="{FF2B5EF4-FFF2-40B4-BE49-F238E27FC236}">
                <a16:creationId xmlns:a16="http://schemas.microsoft.com/office/drawing/2014/main" id="{05625B4B-7061-4151-9830-219306A24454}"/>
              </a:ext>
            </a:extLst>
          </p:cNvPr>
          <p:cNvSpPr>
            <a:spLocks noGrp="1"/>
          </p:cNvSpPr>
          <p:nvPr/>
        </p:nvSpPr>
        <p:spPr>
          <a:xfrm>
            <a:off x="435517" y="1522064"/>
            <a:ext cx="6482575" cy="4351338"/>
          </a:xfrm>
          <a:prstGeom prst="rect">
            <a:avLst/>
          </a:prstGeom>
          <a:noFill/>
          <a:ln>
            <a:noFill/>
          </a:ln>
        </p:spPr>
        <p:txBody>
          <a:bodyPr spcFirstLastPara="1" wrap="square" lIns="91425" tIns="45700" rIns="91425" bIns="45700"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b="1" dirty="0">
                <a:solidFill>
                  <a:schemeClr val="accent1">
                    <a:lumMod val="75000"/>
                  </a:schemeClr>
                </a:solidFill>
              </a:rPr>
              <a:t>Transaction Type: </a:t>
            </a:r>
            <a:endParaRPr lang="en-US" dirty="0">
              <a:solidFill>
                <a:schemeClr val="accent1">
                  <a:lumMod val="75000"/>
                </a:schemeClr>
              </a:solidFill>
            </a:endParaRPr>
          </a:p>
          <a:p>
            <a:pPr marL="114300" indent="0">
              <a:buNone/>
            </a:pPr>
            <a:r>
              <a:rPr lang="en-US" dirty="0">
                <a:solidFill>
                  <a:schemeClr val="accent1">
                    <a:lumMod val="75000"/>
                  </a:schemeClr>
                </a:solidFill>
              </a:rPr>
              <a:t>Cross border transactions</a:t>
            </a:r>
          </a:p>
          <a:p>
            <a:pPr marL="114300" indent="0">
              <a:buNone/>
            </a:pPr>
            <a:r>
              <a:rPr lang="en-US" b="1" dirty="0">
                <a:solidFill>
                  <a:schemeClr val="accent1">
                    <a:lumMod val="75000"/>
                  </a:schemeClr>
                </a:solidFill>
              </a:rPr>
              <a:t>Period: </a:t>
            </a:r>
          </a:p>
          <a:p>
            <a:pPr marL="114300" indent="0">
              <a:buNone/>
            </a:pPr>
            <a:r>
              <a:rPr lang="en-US" dirty="0">
                <a:solidFill>
                  <a:schemeClr val="accent1">
                    <a:lumMod val="75000"/>
                  </a:schemeClr>
                </a:solidFill>
              </a:rPr>
              <a:t>April 2018 – April 2019</a:t>
            </a:r>
          </a:p>
          <a:p>
            <a:pPr marL="114300" indent="0">
              <a:buNone/>
            </a:pPr>
            <a:r>
              <a:rPr lang="en-US" b="1" dirty="0">
                <a:solidFill>
                  <a:schemeClr val="accent1">
                    <a:lumMod val="75000"/>
                  </a:schemeClr>
                </a:solidFill>
              </a:rPr>
              <a:t>Size: </a:t>
            </a:r>
          </a:p>
          <a:p>
            <a:pPr marL="114300" indent="0">
              <a:buNone/>
            </a:pPr>
            <a:r>
              <a:rPr lang="en-US" dirty="0">
                <a:solidFill>
                  <a:schemeClr val="accent1">
                    <a:lumMod val="75000"/>
                  </a:schemeClr>
                </a:solidFill>
              </a:rPr>
              <a:t>~47M transactions</a:t>
            </a:r>
          </a:p>
          <a:p>
            <a:pPr marL="114300" indent="0">
              <a:buNone/>
            </a:pPr>
            <a:r>
              <a:rPr lang="en-US" dirty="0">
                <a:solidFill>
                  <a:schemeClr val="accent1">
                    <a:lumMod val="75000"/>
                  </a:schemeClr>
                </a:solidFill>
              </a:rPr>
              <a:t>256K transactions/ day</a:t>
            </a:r>
          </a:p>
          <a:p>
            <a:pPr marL="114300" indent="0">
              <a:buNone/>
            </a:pPr>
            <a:r>
              <a:rPr lang="en-US" b="1" dirty="0">
                <a:solidFill>
                  <a:schemeClr val="accent1">
                    <a:lumMod val="75000"/>
                  </a:schemeClr>
                </a:solidFill>
              </a:rPr>
              <a:t>Features:</a:t>
            </a:r>
          </a:p>
          <a:p>
            <a:pPr marL="114300" indent="0">
              <a:buNone/>
            </a:pPr>
            <a:r>
              <a:rPr lang="en-US" dirty="0">
                <a:solidFill>
                  <a:schemeClr val="accent1">
                    <a:lumMod val="75000"/>
                  </a:schemeClr>
                </a:solidFill>
              </a:rPr>
              <a:t>19 categorical: BID, BIN, PAN, ATM, CITY…</a:t>
            </a:r>
          </a:p>
          <a:p>
            <a:pPr marL="114300" indent="0">
              <a:buNone/>
            </a:pPr>
            <a:r>
              <a:rPr lang="en-US" dirty="0">
                <a:solidFill>
                  <a:schemeClr val="accent1">
                    <a:lumMod val="75000"/>
                  </a:schemeClr>
                </a:solidFill>
              </a:rPr>
              <a:t>3 numerical: transaction amount, predicted probability…</a:t>
            </a:r>
          </a:p>
          <a:p>
            <a:pPr marL="114300" indent="0">
              <a:buNone/>
            </a:pPr>
            <a:r>
              <a:rPr lang="en-US" dirty="0">
                <a:solidFill>
                  <a:schemeClr val="accent1">
                    <a:lumMod val="75000"/>
                  </a:schemeClr>
                </a:solidFill>
              </a:rPr>
              <a:t>5 datetime</a:t>
            </a:r>
          </a:p>
          <a:p>
            <a:pPr marL="114300" indent="0">
              <a:buNone/>
            </a:pPr>
            <a:r>
              <a:rPr lang="en-US" b="1" dirty="0">
                <a:solidFill>
                  <a:schemeClr val="accent1">
                    <a:lumMod val="75000"/>
                  </a:schemeClr>
                </a:solidFill>
              </a:rPr>
              <a:t>Classes:</a:t>
            </a:r>
            <a:endParaRPr lang="en-US" dirty="0">
              <a:solidFill>
                <a:schemeClr val="accent1">
                  <a:lumMod val="75000"/>
                </a:schemeClr>
              </a:solidFill>
            </a:endParaRPr>
          </a:p>
          <a:p>
            <a:pPr marL="114300" indent="0">
              <a:buNone/>
            </a:pPr>
            <a:r>
              <a:rPr lang="en-US" dirty="0">
                <a:solidFill>
                  <a:schemeClr val="accent1">
                    <a:lumMod val="75000"/>
                  </a:schemeClr>
                </a:solidFill>
              </a:rPr>
              <a:t>0.55% fraud, 0.07% </a:t>
            </a:r>
            <a:r>
              <a:rPr lang="en-US" dirty="0" err="1">
                <a:solidFill>
                  <a:schemeClr val="accent1">
                    <a:lumMod val="75000"/>
                  </a:schemeClr>
                </a:solidFill>
              </a:rPr>
              <a:t>cashout</a:t>
            </a:r>
            <a:endParaRPr lang="en-US" dirty="0">
              <a:solidFill>
                <a:schemeClr val="accent1">
                  <a:lumMod val="75000"/>
                </a:schemeClr>
              </a:solidFill>
            </a:endParaRPr>
          </a:p>
          <a:p>
            <a:endParaRPr lang="en-US" dirty="0"/>
          </a:p>
          <a:p>
            <a:endParaRPr lang="en-US" dirty="0"/>
          </a:p>
          <a:p>
            <a:endParaRPr lang="en-US" dirty="0"/>
          </a:p>
        </p:txBody>
      </p:sp>
      <p:sp>
        <p:nvSpPr>
          <p:cNvPr id="2430" name="Google Shape;372;p9">
            <a:extLst>
              <a:ext uri="{FF2B5EF4-FFF2-40B4-BE49-F238E27FC236}">
                <a16:creationId xmlns:a16="http://schemas.microsoft.com/office/drawing/2014/main" id="{4AA65BD9-920F-4213-8F3D-FED7726B73A7}"/>
              </a:ext>
            </a:extLst>
          </p:cNvPr>
          <p:cNvSpPr txBox="1"/>
          <p:nvPr/>
        </p:nvSpPr>
        <p:spPr>
          <a:xfrm>
            <a:off x="435564" y="236479"/>
            <a:ext cx="11153580" cy="666786"/>
          </a:xfrm>
          <a:prstGeom prst="rect">
            <a:avLst/>
          </a:prstGeom>
          <a:noFill/>
          <a:ln>
            <a:noFill/>
          </a:ln>
        </p:spPr>
        <p:txBody>
          <a:bodyPr spcFirstLastPara="1" wrap="square" lIns="91425" tIns="45700" rIns="91425" bIns="45700" anchor="t" anchorCtr="0">
            <a:spAutoFit/>
          </a:bodyPr>
          <a:lstStyle/>
          <a:p>
            <a:r>
              <a:rPr lang="en-US" sz="3733" b="1" dirty="0">
                <a:solidFill>
                  <a:srgbClr val="012E8C"/>
                </a:solidFill>
                <a:latin typeface="Calibri"/>
                <a:cs typeface="Calibri"/>
                <a:sym typeface="Calibri"/>
              </a:rPr>
              <a:t>Structure of Data</a:t>
            </a:r>
          </a:p>
        </p:txBody>
      </p:sp>
      <p:pic>
        <p:nvPicPr>
          <p:cNvPr id="2305" name="Picture 2304" descr="A close up of a logo&#10;&#10;Description generated with high confidence">
            <a:extLst>
              <a:ext uri="{FF2B5EF4-FFF2-40B4-BE49-F238E27FC236}">
                <a16:creationId xmlns:a16="http://schemas.microsoft.com/office/drawing/2014/main" id="{A59B3D27-4F1B-495D-B904-E51FDEB26DB0}"/>
              </a:ext>
            </a:extLst>
          </p:cNvPr>
          <p:cNvPicPr>
            <a:picLocks noChangeAspect="1"/>
          </p:cNvPicPr>
          <p:nvPr/>
        </p:nvPicPr>
        <p:blipFill>
          <a:blip r:embed="rId3"/>
          <a:stretch>
            <a:fillRect/>
          </a:stretch>
        </p:blipFill>
        <p:spPr>
          <a:xfrm>
            <a:off x="6231568" y="892579"/>
            <a:ext cx="3734014" cy="5054876"/>
          </a:xfrm>
          <a:prstGeom prst="rect">
            <a:avLst/>
          </a:prstGeom>
        </p:spPr>
      </p:pic>
      <p:sp>
        <p:nvSpPr>
          <p:cNvPr id="2306" name="TextBox 2305">
            <a:extLst>
              <a:ext uri="{FF2B5EF4-FFF2-40B4-BE49-F238E27FC236}">
                <a16:creationId xmlns:a16="http://schemas.microsoft.com/office/drawing/2014/main" id="{BA72FE3E-2077-4635-B65A-9C7AB603C7DE}"/>
              </a:ext>
            </a:extLst>
          </p:cNvPr>
          <p:cNvSpPr txBox="1"/>
          <p:nvPr/>
        </p:nvSpPr>
        <p:spPr>
          <a:xfrm>
            <a:off x="9133726" y="1522286"/>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BID: unique identifier of a bank</a:t>
            </a:r>
          </a:p>
        </p:txBody>
      </p:sp>
      <p:sp>
        <p:nvSpPr>
          <p:cNvPr id="71" name="TextBox 70">
            <a:extLst>
              <a:ext uri="{FF2B5EF4-FFF2-40B4-BE49-F238E27FC236}">
                <a16:creationId xmlns:a16="http://schemas.microsoft.com/office/drawing/2014/main" id="{963A3277-C060-4059-BB53-1E351D0A2365}"/>
              </a:ext>
            </a:extLst>
          </p:cNvPr>
          <p:cNvSpPr txBox="1"/>
          <p:nvPr/>
        </p:nvSpPr>
        <p:spPr>
          <a:xfrm>
            <a:off x="9279276" y="2267162"/>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BIN: initial 4-6 digits on credit cards</a:t>
            </a:r>
          </a:p>
        </p:txBody>
      </p:sp>
      <p:sp>
        <p:nvSpPr>
          <p:cNvPr id="72" name="TextBox 71">
            <a:extLst>
              <a:ext uri="{FF2B5EF4-FFF2-40B4-BE49-F238E27FC236}">
                <a16:creationId xmlns:a16="http://schemas.microsoft.com/office/drawing/2014/main" id="{0AED24EB-6FD7-43BE-86F9-8679E9B6368D}"/>
              </a:ext>
            </a:extLst>
          </p:cNvPr>
          <p:cNvSpPr txBox="1"/>
          <p:nvPr/>
        </p:nvSpPr>
        <p:spPr>
          <a:xfrm>
            <a:off x="9810108" y="3123342"/>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PAN: individual account</a:t>
            </a:r>
          </a:p>
        </p:txBody>
      </p:sp>
      <p:sp>
        <p:nvSpPr>
          <p:cNvPr id="73" name="TextBox 72">
            <a:extLst>
              <a:ext uri="{FF2B5EF4-FFF2-40B4-BE49-F238E27FC236}">
                <a16:creationId xmlns:a16="http://schemas.microsoft.com/office/drawing/2014/main" id="{FA64ECF8-077F-43FC-B8FC-ABEDBF464FDD}"/>
              </a:ext>
            </a:extLst>
          </p:cNvPr>
          <p:cNvSpPr txBox="1"/>
          <p:nvPr/>
        </p:nvSpPr>
        <p:spPr>
          <a:xfrm>
            <a:off x="9510445" y="4056578"/>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ATM</a:t>
            </a:r>
          </a:p>
        </p:txBody>
      </p:sp>
      <p:sp>
        <p:nvSpPr>
          <p:cNvPr id="74" name="TextBox 73">
            <a:extLst>
              <a:ext uri="{FF2B5EF4-FFF2-40B4-BE49-F238E27FC236}">
                <a16:creationId xmlns:a16="http://schemas.microsoft.com/office/drawing/2014/main" id="{70641367-A5CF-4D10-8C87-A99566959E82}"/>
              </a:ext>
            </a:extLst>
          </p:cNvPr>
          <p:cNvSpPr txBox="1"/>
          <p:nvPr/>
        </p:nvSpPr>
        <p:spPr>
          <a:xfrm>
            <a:off x="9279276" y="475864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CITY</a:t>
            </a:r>
          </a:p>
        </p:txBody>
      </p:sp>
      <p:sp>
        <p:nvSpPr>
          <p:cNvPr id="75" name="TextBox 74">
            <a:extLst>
              <a:ext uri="{FF2B5EF4-FFF2-40B4-BE49-F238E27FC236}">
                <a16:creationId xmlns:a16="http://schemas.microsoft.com/office/drawing/2014/main" id="{1F850A91-5B00-4500-9E7C-0A21B7AF5132}"/>
              </a:ext>
            </a:extLst>
          </p:cNvPr>
          <p:cNvSpPr txBox="1"/>
          <p:nvPr/>
        </p:nvSpPr>
        <p:spPr>
          <a:xfrm>
            <a:off x="9510445" y="5332286"/>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COUNTRY</a:t>
            </a:r>
          </a:p>
        </p:txBody>
      </p:sp>
      <p:sp>
        <p:nvSpPr>
          <p:cNvPr id="2" name="Slide Number Placeholder 1">
            <a:extLst>
              <a:ext uri="{FF2B5EF4-FFF2-40B4-BE49-F238E27FC236}">
                <a16:creationId xmlns:a16="http://schemas.microsoft.com/office/drawing/2014/main" id="{F31BBBA1-F881-4BB2-A31D-F8214DEF46B4}"/>
              </a:ext>
            </a:extLst>
          </p:cNvPr>
          <p:cNvSpPr>
            <a:spLocks noGrp="1"/>
          </p:cNvSpPr>
          <p:nvPr>
            <p:ph type="sldNum" idx="12"/>
          </p:nvPr>
        </p:nvSpPr>
        <p:spPr/>
        <p:txBody>
          <a:bodyPr/>
          <a:lstStyle/>
          <a:p>
            <a:fld id="{00000000-1234-1234-1234-123412341234}" type="slidenum">
              <a:rPr lang="en-US"/>
              <a:t>9</a:t>
            </a:fld>
            <a:endParaRPr lang="en-US"/>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DF3E44A6F6B44D837E4C2F0C55626F" ma:contentTypeVersion="6" ma:contentTypeDescription="Create a new document." ma:contentTypeScope="" ma:versionID="456f4776a5a50e2fe6130a6b98457fe4">
  <xsd:schema xmlns:xsd="http://www.w3.org/2001/XMLSchema" xmlns:xs="http://www.w3.org/2001/XMLSchema" xmlns:p="http://schemas.microsoft.com/office/2006/metadata/properties" xmlns:ns1="http://schemas.microsoft.com/sharepoint/v3" xmlns:ns2="8f72a260-be1d-4a2a-b014-d15e2d8b349c" targetNamespace="http://schemas.microsoft.com/office/2006/metadata/properties" ma:root="true" ma:fieldsID="61668bc0eac87ea4db0943fa947759f0" ns1:_="" ns2:_="">
    <xsd:import namespace="http://schemas.microsoft.com/sharepoint/v3"/>
    <xsd:import namespace="8f72a260-be1d-4a2a-b014-d15e2d8b349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72a260-be1d-4a2a-b014-d15e2d8b34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0521D5E-0578-4497-8564-7FED87E48C30}">
  <ds:schemaRefs>
    <ds:schemaRef ds:uri="8f72a260-be1d-4a2a-b014-d15e2d8b34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668B381-7B96-4893-89AF-A3075309D5C7}">
  <ds:schemaRefs>
    <ds:schemaRef ds:uri="http://schemas.microsoft.com/sharepoint/v3/contenttype/forms"/>
  </ds:schemaRefs>
</ds:datastoreItem>
</file>

<file path=customXml/itemProps3.xml><?xml version="1.0" encoding="utf-8"?>
<ds:datastoreItem xmlns:ds="http://schemas.openxmlformats.org/officeDocument/2006/customXml" ds:itemID="{B3E76D5C-7A8A-4600-AB94-F1B58A832307}">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24</TotalTime>
  <Words>4803</Words>
  <Application>Microsoft Office PowerPoint</Application>
  <PresentationFormat>Widescreen</PresentationFormat>
  <Paragraphs>1112</Paragraphs>
  <Slides>62</Slides>
  <Notes>28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62</vt:i4>
      </vt:variant>
    </vt:vector>
  </HeadingPairs>
  <TitlesOfParts>
    <vt:vector size="76" baseType="lpstr">
      <vt:lpstr>Cambria Math</vt:lpstr>
      <vt:lpstr>Calibri Light</vt:lpstr>
      <vt:lpstr>Wingdings</vt:lpstr>
      <vt:lpstr>Courier New</vt:lpstr>
      <vt:lpstr>Arial</vt:lpstr>
      <vt:lpstr>Noto Sans Symbols</vt:lpstr>
      <vt:lpstr>Arial,Sans-Serif</vt:lpstr>
      <vt:lpstr>Consolas</vt:lpstr>
      <vt:lpstr>Garamond</vt:lpstr>
      <vt:lpstr>Calibri</vt:lpstr>
      <vt:lpstr>Wingdings,Sans-Serif</vt:lpstr>
      <vt:lpstr>1_Office Theme</vt:lpstr>
      <vt:lpstr>2_Office Theme</vt:lpstr>
      <vt:lpstr>Office Theme</vt:lpstr>
      <vt:lpstr>PowerPoint Presentation</vt:lpstr>
      <vt:lpstr>Project: RIFT Real-Time Identification of Fraudulent Transactions</vt:lpstr>
      <vt:lpstr>Agenda</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DBSCAN : Test data (Disastrous)</vt:lpstr>
      <vt:lpstr>PowerPoint Presentation</vt:lpstr>
      <vt:lpstr>DBSCAN : Test data (camouflaged)</vt:lpstr>
      <vt:lpstr>PowerPoint Presentation</vt:lpstr>
      <vt:lpstr>DBSCAN : Test data (small cashout)</vt:lpstr>
      <vt:lpstr>Agenda</vt:lpstr>
      <vt:lpstr>K-Means Clustering: Model Selection</vt:lpstr>
      <vt:lpstr>K-Means Clustering: Best Model</vt:lpstr>
      <vt:lpstr>K-Means Clustering: Test</vt:lpstr>
      <vt:lpstr>K-Means Clustering: Test</vt:lpstr>
      <vt:lpstr>K-Means Clustering: Cashout Clusters</vt:lpstr>
      <vt:lpstr>PowerPoint Presentation</vt:lpstr>
      <vt:lpstr>PowerPoint Presentation</vt:lpstr>
      <vt:lpstr>PowerPoint Presentation</vt:lpstr>
      <vt:lpstr>PowerPoint Presentation</vt:lpstr>
      <vt:lpstr>PowerPoint Presentation</vt:lpstr>
      <vt:lpstr>K-Means Clustering: Why Blocking BINs Works Best?</vt:lpstr>
      <vt:lpstr>K-Means Clustering: Conclusion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Cashout Events: All</vt:lpstr>
      <vt:lpstr>K-Means Clustering: Cashout Clusters</vt:lpstr>
      <vt:lpstr>K-Means Clustering: Choosing Threshold</vt:lpstr>
      <vt:lpstr>K-Means Clustering: Block BINs </vt:lpstr>
      <vt:lpstr>PowerPoint Presentation</vt:lpstr>
      <vt:lpstr>K-Means Clustering: Block BINs &amp; Cities</vt:lpstr>
      <vt:lpstr>K-Means Clustering: Block BINs in Countries</vt:lpstr>
      <vt:lpstr>K-Means Clustering: “FP” may not be FP</vt:lpstr>
      <vt:lpstr>K-Means Clustering: “FP” may not be FP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akizeng1996@foxmail.com</dc:creator>
  <cp:lastModifiedBy>Matt Zlotnik</cp:lastModifiedBy>
  <cp:revision>4</cp:revision>
  <dcterms:created xsi:type="dcterms:W3CDTF">2020-05-08T03:44:24Z</dcterms:created>
  <dcterms:modified xsi:type="dcterms:W3CDTF">2020-05-08T04:14:37Z</dcterms:modified>
</cp:coreProperties>
</file>